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8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913" autoAdjust="0"/>
    <p:restoredTop sz="90929"/>
  </p:normalViewPr>
  <p:slideViewPr>
    <p:cSldViewPr>
      <p:cViewPr varScale="1">
        <p:scale>
          <a:sx n="97" d="100"/>
          <a:sy n="97" d="100"/>
        </p:scale>
        <p:origin x="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5D6F-3EE3-46BE-8C96-634DCD8444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97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22B8-B40F-4DE0-82A9-049CB3C4CC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41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B29B-6826-4101-8BA1-372E71F111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8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AA59-87D6-476F-802A-A427AB60DF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31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DE46D-BBD0-4455-B0A4-86F28C165C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7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0201-146C-40FD-9F5C-61E0B7C215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3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F582-74AD-4E0B-9408-9D58637998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73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4280-4D00-41A0-A508-EB0CC200C6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12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A94E-9807-4B2A-8334-747EA88BA0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6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BF3D-5F8F-42F4-AE98-18B50D826F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6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D4616-0EF5-4D94-AE44-EBCF9A7F4B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1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869A-C553-4BB5-9CD5-FBE06317CA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8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3604ED8-05E6-4D28-877B-A95C492E36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7086600" y="5486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/>
          </a:p>
        </p:txBody>
      </p:sp>
      <p:pic>
        <p:nvPicPr>
          <p:cNvPr id="2052" name="Picture 10" descr="D:\anima plot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6553200" y="2511425"/>
            <a:ext cx="25908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400" b="1"/>
              <a:t>Zadatak: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1400" b="1"/>
              <a:t>Vlastitri brod plovi u kursu Kp=150°, brzinom b=15čv. Opaža drugi brod u: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1400" b="1"/>
              <a:t>13:00…wp=210…d=14M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r-HR" sz="1400" b="1"/>
              <a:t>13:12…wp=210…d=10M</a:t>
            </a:r>
          </a:p>
          <a:p>
            <a:pPr eaLnBrk="1" hangingPunct="1">
              <a:spcBef>
                <a:spcPct val="50000"/>
              </a:spcBef>
            </a:pPr>
            <a:r>
              <a:rPr lang="hr-HR" sz="1400" b="1"/>
              <a:t>Odredi: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 b="1"/>
              <a:t>Pravi kurs i pravu brzinu opažanog broda,CPA,TCPA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r-HR" sz="1400" b="1"/>
              <a:t>Izvedi manevar izbjegavanja sudara u 13:15 tako da se vlastiti brod mimoiđe s drugim brodom na udaljenosti CPA=3M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M</a:t>
            </a:r>
            <a:r>
              <a:rPr lang="hr-HR" sz="2400" b="1" baseline="-25000" smtClean="0"/>
              <a:t>1</a:t>
            </a:r>
            <a:r>
              <a:rPr lang="hr-HR" sz="2400" b="1" smtClean="0"/>
              <a:t>--</a:t>
            </a:r>
            <a:r>
              <a:rPr lang="hr-HR" sz="2400" b="1" baseline="-25000" smtClean="0"/>
              <a:t> </a:t>
            </a:r>
            <a:r>
              <a:rPr lang="hr-HR" sz="2400" b="1" smtClean="0"/>
              <a:t>M</a:t>
            </a:r>
            <a:r>
              <a:rPr lang="hr-HR" sz="2400" b="1" baseline="-25000" smtClean="0"/>
              <a:t>2</a:t>
            </a:r>
            <a:r>
              <a:rPr lang="hr-HR" sz="2400" b="1" smtClean="0"/>
              <a:t> stranica relativne brzine 20M (1:2)=10M</a:t>
            </a:r>
          </a:p>
          <a:p>
            <a:pPr eaLnBrk="1" hangingPunct="1"/>
            <a:r>
              <a:rPr lang="hr-HR" sz="2400" b="1" smtClean="0"/>
              <a:t>Dobivenu točku označi  “m” </a:t>
            </a:r>
          </a:p>
          <a:p>
            <a:pPr eaLnBrk="1" hangingPunct="1">
              <a:buFontTx/>
              <a:buNone/>
            </a:pPr>
            <a:endParaRPr lang="hr-HR" sz="2400" b="1" baseline="-25000" smtClean="0"/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11268" name="Picture 9" descr="D:\anima plot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400" b="1" smtClean="0"/>
              <a:t>Dobivenu točku označi  “m” spoji sa središtem zaslona.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b="1" smtClean="0"/>
              <a:t>Stranica trokuta (“m—O sred.ekr) predstavlja kurs i brzinu opažanog broda.</a:t>
            </a:r>
            <a:endParaRPr lang="hr-HR" sz="2400" b="1" baseline="-25000" smtClean="0"/>
          </a:p>
        </p:txBody>
      </p:sp>
      <p:pic>
        <p:nvPicPr>
          <p:cNvPr id="12292" name="Picture 9" descr="D:\anima plot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Kurs opažanog broda se očita na obodu (Kp=76°), a brzinu se izmjeri 9,25M (2:1)b=18,5M</a:t>
            </a:r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13316" name="Picture 9" descr="D:\anima plot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1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248400" y="2590800"/>
            <a:ext cx="28956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Ucrtaj točku M</a:t>
            </a:r>
            <a:r>
              <a:rPr lang="hr-HR" sz="2400" b="1" baseline="-25000" smtClean="0"/>
              <a:t>3</a:t>
            </a:r>
            <a:r>
              <a:rPr lang="hr-HR" sz="2400" b="1" smtClean="0"/>
              <a:t> 0,5 M naprijed  (vrijeme 3min)  početak poduzimanja manevra (13:15) izbjegavanja sudara</a:t>
            </a:r>
            <a:endParaRPr lang="hr-HR" sz="2400" b="1" i="1" smtClean="0"/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14340" name="Picture 5" descr="D:\anima plot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1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Iz točke M</a:t>
            </a:r>
            <a:r>
              <a:rPr lang="hr-HR" sz="2400" b="1" baseline="-25000" smtClean="0"/>
              <a:t>3</a:t>
            </a:r>
            <a:r>
              <a:rPr lang="hr-HR" sz="2400" b="1" smtClean="0"/>
              <a:t> tangiraj kružnicu CPA (3M) –točka “</a:t>
            </a:r>
            <a:r>
              <a:rPr lang="hr-HR" sz="2400" b="1" i="1" smtClean="0"/>
              <a:t>F”</a:t>
            </a:r>
          </a:p>
          <a:p>
            <a:pPr eaLnBrk="1" hangingPunct="1"/>
            <a:r>
              <a:rPr lang="hr-HR" sz="2400" b="1" smtClean="0"/>
              <a:t>Iscrtkani pravac predstavlja novi relativni kurs.</a:t>
            </a:r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15364" name="Picture 7" descr="D:\anima plot\14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912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Iz točke “m” ucrtaj paralelni pravac s novom rel.kursom.</a:t>
            </a:r>
            <a:endParaRPr lang="hr-HR" sz="2400" b="1" i="1" smtClean="0"/>
          </a:p>
          <a:p>
            <a:pPr eaLnBrk="1" hangingPunct="1">
              <a:buFontTx/>
              <a:buNone/>
            </a:pPr>
            <a:endParaRPr lang="hr-HR" sz="2400" b="1" i="1" baseline="-25000" smtClean="0"/>
          </a:p>
        </p:txBody>
      </p:sp>
      <p:pic>
        <p:nvPicPr>
          <p:cNvPr id="16388" name="Picture 5" descr="D:\anima plot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438400"/>
            <a:ext cx="2667000" cy="4114800"/>
          </a:xfrm>
        </p:spPr>
        <p:txBody>
          <a:bodyPr/>
          <a:lstStyle/>
          <a:p>
            <a:pPr eaLnBrk="1" hangingPunct="1"/>
            <a:r>
              <a:rPr lang="hr-HR" sz="2400" b="1" smtClean="0"/>
              <a:t>Budući da će se manevar izvesti promjenom kursa (brzina ostaje ista) u šestar će se uzeti brzinu vlastitog broda (O-r) i opisati kružnicu preko novog rel. kursa.</a:t>
            </a:r>
          </a:p>
          <a:p>
            <a:pPr eaLnBrk="1" hangingPunct="1"/>
            <a:endParaRPr lang="hr-HR" sz="2400" b="1" i="1" smtClean="0"/>
          </a:p>
          <a:p>
            <a:pPr eaLnBrk="1" hangingPunct="1">
              <a:buFontTx/>
              <a:buNone/>
            </a:pPr>
            <a:endParaRPr lang="hr-HR" sz="2400" b="1" i="1" baseline="-25000" smtClean="0"/>
          </a:p>
        </p:txBody>
      </p:sp>
      <p:pic>
        <p:nvPicPr>
          <p:cNvPr id="17412" name="Picture 5" descr="D:\anima plot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3886200"/>
          </a:xfrm>
        </p:spPr>
        <p:txBody>
          <a:bodyPr/>
          <a:lstStyle/>
          <a:p>
            <a:pPr eaLnBrk="1" hangingPunct="1"/>
            <a:r>
              <a:rPr lang="hr-HR" sz="2400" b="1" smtClean="0"/>
              <a:t>Budući da će se manevar izvesti promjenom kursa u šestar će se uzeti brzinu vlastitog broda (O-r) i opisati kružnicu preko novog rel. kursa.</a:t>
            </a:r>
          </a:p>
          <a:p>
            <a:pPr eaLnBrk="1" hangingPunct="1"/>
            <a:endParaRPr lang="hr-HR" sz="2400" b="1" i="1" baseline="-25000" smtClean="0"/>
          </a:p>
        </p:txBody>
      </p:sp>
      <p:pic>
        <p:nvPicPr>
          <p:cNvPr id="18436" name="Picture 5" descr="D:\anima plot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Budući da će se manevar izvesti promjenom kursa u šestar će se uzeti brzinu vlastitog broda (O-r) i opisati kružnicu preko novog rel. kursa.</a:t>
            </a:r>
          </a:p>
          <a:p>
            <a:pPr eaLnBrk="1" hangingPunct="1"/>
            <a:endParaRPr lang="hr-HR" sz="2400" b="1" i="1" smtClean="0"/>
          </a:p>
          <a:p>
            <a:pPr eaLnBrk="1" hangingPunct="1">
              <a:buFontTx/>
              <a:buNone/>
            </a:pPr>
            <a:endParaRPr lang="hr-HR" sz="2400" b="1" i="1" baseline="-25000" smtClean="0"/>
          </a:p>
        </p:txBody>
      </p:sp>
      <p:pic>
        <p:nvPicPr>
          <p:cNvPr id="19460" name="Picture 5" descr="D:\anima plot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Budući da će se manevar izvesti promjenom kursa u šestar će se uzeti brzinu vlastitog broda (O-r) i opisati kružnicu preko novog rel. kursa.</a:t>
            </a:r>
          </a:p>
          <a:p>
            <a:pPr eaLnBrk="1" hangingPunct="1"/>
            <a:endParaRPr lang="hr-HR" sz="2400" b="1" i="1" smtClean="0"/>
          </a:p>
          <a:p>
            <a:pPr eaLnBrk="1" hangingPunct="1">
              <a:buFontTx/>
              <a:buNone/>
            </a:pPr>
            <a:endParaRPr lang="hr-HR" sz="2400" b="1" i="1" baseline="-25000" smtClean="0"/>
          </a:p>
        </p:txBody>
      </p:sp>
      <p:pic>
        <p:nvPicPr>
          <p:cNvPr id="20484" name="Picture 5" descr="D:\anima plot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Ucrtaj kurs vlastitog broda (Kp=150°)</a:t>
            </a:r>
          </a:p>
        </p:txBody>
      </p:sp>
      <p:pic>
        <p:nvPicPr>
          <p:cNvPr id="3076" name="Picture 7" descr="D:\anima plot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Spoji presjecište kružnice (brzine) s novim relativnim kursom - točke (r</a:t>
            </a:r>
            <a:r>
              <a:rPr lang="hr-HR" sz="2400" b="1" baseline="-25000" smtClean="0"/>
              <a:t>1</a:t>
            </a:r>
            <a:r>
              <a:rPr lang="hr-HR" sz="2400" b="1" smtClean="0"/>
              <a:t> i r</a:t>
            </a:r>
            <a:r>
              <a:rPr lang="hr-HR" sz="2400" b="1" baseline="-25000" smtClean="0"/>
              <a:t>2</a:t>
            </a:r>
            <a:r>
              <a:rPr lang="hr-HR" sz="2400" b="1" smtClean="0"/>
              <a:t>)  </a:t>
            </a:r>
          </a:p>
          <a:p>
            <a:pPr eaLnBrk="1" hangingPunct="1">
              <a:buFontTx/>
              <a:buNone/>
            </a:pPr>
            <a:endParaRPr lang="hr-HR" sz="2400" b="1" i="1" smtClean="0"/>
          </a:p>
          <a:p>
            <a:pPr eaLnBrk="1" hangingPunct="1">
              <a:buFontTx/>
              <a:buNone/>
            </a:pPr>
            <a:endParaRPr lang="hr-HR" sz="2400" b="1" i="1" baseline="-25000" smtClean="0"/>
          </a:p>
        </p:txBody>
      </p:sp>
      <p:pic>
        <p:nvPicPr>
          <p:cNvPr id="21508" name="Picture 4" descr="D:\anima plot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553200" y="2590800"/>
            <a:ext cx="2590800" cy="3657600"/>
          </a:xfrm>
        </p:spPr>
        <p:txBody>
          <a:bodyPr/>
          <a:lstStyle/>
          <a:p>
            <a:pPr eaLnBrk="1" hangingPunct="1"/>
            <a:r>
              <a:rPr lang="hr-HR" sz="2400" b="1" smtClean="0"/>
              <a:t>Pravac O- r </a:t>
            </a:r>
            <a:r>
              <a:rPr lang="hr-HR" sz="2400" b="1" baseline="-25000" smtClean="0"/>
              <a:t>1</a:t>
            </a:r>
            <a:r>
              <a:rPr lang="hr-HR" sz="2400" b="1" smtClean="0"/>
              <a:t> predstavlja novi kurs  Kp=197° (promjenu kursa u desno) </a:t>
            </a:r>
          </a:p>
          <a:p>
            <a:pPr eaLnBrk="1" hangingPunct="1">
              <a:buFontTx/>
              <a:buNone/>
            </a:pPr>
            <a:endParaRPr lang="hr-HR" sz="2400" b="1" smtClean="0"/>
          </a:p>
        </p:txBody>
      </p:sp>
      <p:pic>
        <p:nvPicPr>
          <p:cNvPr id="22532" name="Picture 5" descr="D:\anima plot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3733800"/>
          </a:xfrm>
        </p:spPr>
        <p:txBody>
          <a:bodyPr/>
          <a:lstStyle/>
          <a:p>
            <a:pPr eaLnBrk="1" hangingPunct="1"/>
            <a:r>
              <a:rPr lang="hr-HR" sz="2400" b="1" smtClean="0"/>
              <a:t>Pravac O- r </a:t>
            </a:r>
            <a:r>
              <a:rPr lang="hr-HR" sz="2400" b="1" baseline="-25000" smtClean="0"/>
              <a:t>2</a:t>
            </a:r>
            <a:r>
              <a:rPr lang="hr-HR" sz="2400" b="1" smtClean="0"/>
              <a:t> predstavlja novi kurs  Kp=82° (promjenu kursa u lijevo) </a:t>
            </a:r>
          </a:p>
          <a:p>
            <a:pPr eaLnBrk="1" hangingPunct="1">
              <a:buFontTx/>
              <a:buNone/>
            </a:pPr>
            <a:endParaRPr lang="hr-HR" sz="2400" b="1" smtClean="0"/>
          </a:p>
        </p:txBody>
      </p:sp>
      <p:pic>
        <p:nvPicPr>
          <p:cNvPr id="23556" name="Picture 5" descr="D:\anima plot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Nanesi brzinu vlastitog broda (15čv mjerilo 1:2 =7,5M)</a:t>
            </a:r>
          </a:p>
        </p:txBody>
      </p:sp>
      <p:pic>
        <p:nvPicPr>
          <p:cNvPr id="4100" name="Picture 7" descr="D:\anima plot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1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Točku označi s “r”</a:t>
            </a:r>
          </a:p>
        </p:txBody>
      </p:sp>
      <p:pic>
        <p:nvPicPr>
          <p:cNvPr id="5124" name="Picture 6" descr="D:\anima plot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172200" y="2590800"/>
            <a:ext cx="2971800" cy="3733800"/>
          </a:xfrm>
        </p:spPr>
        <p:txBody>
          <a:bodyPr/>
          <a:lstStyle/>
          <a:p>
            <a:pPr eaLnBrk="1" hangingPunct="1"/>
            <a:r>
              <a:rPr lang="hr-HR" sz="2400" b="1" smtClean="0"/>
              <a:t>Ucrtaj 1. položaj opažanog broda u 13:00 Wp=210°, d=14M i označi točku M</a:t>
            </a:r>
            <a:r>
              <a:rPr lang="hr-HR" sz="2400" b="1" baseline="-25000" smtClean="0"/>
              <a:t>1</a:t>
            </a:r>
            <a:endParaRPr lang="hr-HR" sz="2400" b="1" smtClean="0"/>
          </a:p>
        </p:txBody>
      </p:sp>
      <p:pic>
        <p:nvPicPr>
          <p:cNvPr id="6148" name="Picture 7" descr="D:\anima plot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651668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172200" y="2590800"/>
            <a:ext cx="29718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Ucrtaj 2.položaj opažanog broda t=13:12 Wp=210°, d=10M i označi točku M</a:t>
            </a:r>
            <a:r>
              <a:rPr lang="hr-HR" sz="2400" b="1" baseline="-25000" smtClean="0"/>
              <a:t>2</a:t>
            </a:r>
            <a:endParaRPr lang="hr-HR" sz="2400" b="1" smtClean="0"/>
          </a:p>
        </p:txBody>
      </p:sp>
      <p:pic>
        <p:nvPicPr>
          <p:cNvPr id="7172" name="Picture 9" descr="D:\anima plot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M</a:t>
            </a:r>
            <a:r>
              <a:rPr lang="hr-HR" sz="2400" b="1" baseline="-25000" smtClean="0"/>
              <a:t>1</a:t>
            </a:r>
            <a:r>
              <a:rPr lang="hr-HR" sz="2400" b="1" smtClean="0"/>
              <a:t>i</a:t>
            </a:r>
            <a:r>
              <a:rPr lang="hr-HR" sz="2400" b="1" baseline="-25000" smtClean="0"/>
              <a:t> </a:t>
            </a:r>
            <a:r>
              <a:rPr lang="hr-HR" sz="2400" b="1" smtClean="0"/>
              <a:t>M</a:t>
            </a:r>
            <a:r>
              <a:rPr lang="hr-HR" sz="2400" b="1" baseline="-25000" smtClean="0"/>
              <a:t>2</a:t>
            </a:r>
            <a:r>
              <a:rPr lang="hr-HR" sz="2400" b="1" smtClean="0"/>
              <a:t> spoji, to je kurs opažanog broda (Kp=30°). </a:t>
            </a:r>
          </a:p>
          <a:p>
            <a:pPr eaLnBrk="1" hangingPunct="1"/>
            <a:r>
              <a:rPr lang="hr-HR" sz="2400" b="1" smtClean="0"/>
              <a:t>Pravac vodi k središtu zaslona, pa je potrebno poduzeti radnju izbjegavanja sudara.</a:t>
            </a:r>
            <a:endParaRPr lang="hr-HR" sz="2400" b="1" baseline="-25000" smtClean="0"/>
          </a:p>
        </p:txBody>
      </p:sp>
      <p:pic>
        <p:nvPicPr>
          <p:cNvPr id="8196" name="Picture 10" descr="D:\anima plot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477000" y="2590800"/>
            <a:ext cx="2667000" cy="3962400"/>
          </a:xfrm>
        </p:spPr>
        <p:txBody>
          <a:bodyPr/>
          <a:lstStyle/>
          <a:p>
            <a:pPr eaLnBrk="1" hangingPunct="1"/>
            <a:r>
              <a:rPr lang="hr-HR" sz="2400" b="1" smtClean="0"/>
              <a:t>Smjer M</a:t>
            </a:r>
            <a:r>
              <a:rPr lang="hr-HR" sz="2400" b="1" baseline="-25000" smtClean="0"/>
              <a:t>1</a:t>
            </a:r>
            <a:r>
              <a:rPr lang="hr-HR" sz="2400" b="1" smtClean="0"/>
              <a:t>i</a:t>
            </a:r>
            <a:r>
              <a:rPr lang="hr-HR" sz="2400" b="1" baseline="-25000" smtClean="0"/>
              <a:t> </a:t>
            </a:r>
            <a:r>
              <a:rPr lang="hr-HR" sz="2400" b="1" smtClean="0"/>
              <a:t>M</a:t>
            </a:r>
            <a:r>
              <a:rPr lang="hr-HR" sz="2400" b="1" baseline="-25000" smtClean="0"/>
              <a:t>2</a:t>
            </a:r>
            <a:r>
              <a:rPr lang="hr-HR" sz="2400" b="1" smtClean="0"/>
              <a:t> predstavlja relativan kurs (30°) </a:t>
            </a:r>
          </a:p>
          <a:p>
            <a:pPr eaLnBrk="1" hangingPunct="1"/>
            <a:r>
              <a:rPr lang="hr-HR" sz="2400" b="1" smtClean="0"/>
              <a:t>Dužina  M</a:t>
            </a:r>
            <a:r>
              <a:rPr lang="hr-HR" sz="2400" b="1" baseline="-25000" smtClean="0"/>
              <a:t>1</a:t>
            </a:r>
            <a:r>
              <a:rPr lang="hr-HR" sz="2400" b="1" smtClean="0"/>
              <a:t>-</a:t>
            </a:r>
            <a:r>
              <a:rPr lang="hr-HR" sz="2400" b="1" baseline="-25000" smtClean="0"/>
              <a:t> </a:t>
            </a:r>
            <a:r>
              <a:rPr lang="hr-HR" sz="2400" b="1" smtClean="0"/>
              <a:t>M</a:t>
            </a:r>
            <a:r>
              <a:rPr lang="hr-HR" sz="2400" b="1" baseline="-25000" smtClean="0"/>
              <a:t>2 </a:t>
            </a:r>
            <a:r>
              <a:rPr lang="hr-HR" sz="2400" b="1" smtClean="0"/>
              <a:t>predstavlja relativnu brzinu (20čv.) </a:t>
            </a:r>
          </a:p>
          <a:p>
            <a:pPr eaLnBrk="1" hangingPunct="1">
              <a:buFontTx/>
              <a:buNone/>
            </a:pPr>
            <a:endParaRPr lang="hr-HR" sz="2400" b="1" baseline="-25000" smtClean="0"/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9220" name="Picture 9" descr="D:\anima plot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0"/>
            <a:ext cx="2514600" cy="2590800"/>
          </a:xfrm>
        </p:spPr>
        <p:txBody>
          <a:bodyPr/>
          <a:lstStyle/>
          <a:p>
            <a:pPr eaLnBrk="1" hangingPunct="1"/>
            <a:r>
              <a:rPr lang="hr-HR" sz="3600" b="1" smtClean="0">
                <a:solidFill>
                  <a:srgbClr val="FF3300"/>
                </a:solidFill>
              </a:rPr>
              <a:t>Radarsko plotiranje (središnji način)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324600" y="2590800"/>
            <a:ext cx="2819400" cy="4267200"/>
          </a:xfrm>
        </p:spPr>
        <p:txBody>
          <a:bodyPr/>
          <a:lstStyle/>
          <a:p>
            <a:pPr eaLnBrk="1" hangingPunct="1"/>
            <a:r>
              <a:rPr lang="hr-HR" sz="2400" b="1" smtClean="0"/>
              <a:t>Iz točke “r” paralelno s dužinom M</a:t>
            </a:r>
            <a:r>
              <a:rPr lang="hr-HR" sz="2400" b="1" baseline="-25000" smtClean="0"/>
              <a:t>1</a:t>
            </a:r>
            <a:r>
              <a:rPr lang="hr-HR" sz="2400" b="1" smtClean="0"/>
              <a:t>-</a:t>
            </a:r>
            <a:r>
              <a:rPr lang="hr-HR" sz="2400" b="1" baseline="-25000" smtClean="0"/>
              <a:t> </a:t>
            </a:r>
            <a:r>
              <a:rPr lang="hr-HR" sz="2400" b="1" smtClean="0"/>
              <a:t>M</a:t>
            </a:r>
            <a:r>
              <a:rPr lang="hr-HR" sz="2400" b="1" baseline="-25000" smtClean="0"/>
              <a:t>2</a:t>
            </a:r>
            <a:r>
              <a:rPr lang="hr-HR" sz="2400" b="1" smtClean="0"/>
              <a:t> ucrtaj stranicu relativne brzine.</a:t>
            </a:r>
          </a:p>
          <a:p>
            <a:pPr eaLnBrk="1" hangingPunct="1">
              <a:buFontTx/>
              <a:buNone/>
            </a:pPr>
            <a:endParaRPr lang="hr-HR" sz="2400" b="1" baseline="-25000" smtClean="0"/>
          </a:p>
          <a:p>
            <a:pPr eaLnBrk="1" hangingPunct="1"/>
            <a:endParaRPr lang="hr-HR" sz="2400" b="1" baseline="-25000" smtClean="0"/>
          </a:p>
        </p:txBody>
      </p:sp>
      <p:pic>
        <p:nvPicPr>
          <p:cNvPr id="10244" name="Picture 9" descr="D:\anima plot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1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561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Calibri</vt:lpstr>
      <vt:lpstr>Default Design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  <vt:lpstr>Radarsko plotiranje (središnji način)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Radarsko plotiranje (središnji način)</dc:title>
  <dc:creator>Renato</dc:creator>
  <cp:lastModifiedBy>Renato</cp:lastModifiedBy>
  <cp:revision>20</cp:revision>
  <dcterms:created xsi:type="dcterms:W3CDTF">2003-03-05T14:35:51Z</dcterms:created>
  <dcterms:modified xsi:type="dcterms:W3CDTF">2024-01-16T10:27:43Z</dcterms:modified>
</cp:coreProperties>
</file>