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3" r:id="rId5"/>
    <p:sldId id="264" r:id="rId6"/>
    <p:sldId id="265" r:id="rId7"/>
    <p:sldId id="266" r:id="rId8"/>
    <p:sldId id="268" r:id="rId9"/>
    <p:sldId id="269" r:id="rId10"/>
    <p:sldId id="270" r:id="rId11"/>
    <p:sldId id="271" r:id="rId12"/>
    <p:sldId id="272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</p:sldIdLst>
  <p:sldSz cx="9144000" cy="6858000" type="screen4x3"/>
  <p:notesSz cx="6858000" cy="9144000"/>
  <p:defaultTextStyle>
    <a:defPPr>
      <a:defRPr lang="hr-H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 varScale="1">
        <p:scale>
          <a:sx n="88" d="100"/>
          <a:sy n="88" d="100"/>
        </p:scale>
        <p:origin x="66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9F7F8-3D1D-4F92-8439-21C58426351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0329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B750C-8C8F-4E2D-AC0E-6D3D2F0DA15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35922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625FB-8BDC-4FE4-8BD8-FC519F3D681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68262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hr-H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6D8DB-E822-41B1-AFC1-F4C261E1CC1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0825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7BFEC-1FC6-4FDA-BA21-1D2309DE159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63662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542F8-9E47-4676-BD3C-1C25E6B9056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69671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FAF67-7AC0-4E0D-B4C3-91B52D100E5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06086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9E608-0B48-481F-A355-646E8387484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52984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9B5F6-F995-43CD-8402-126DE7F76CB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84771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C5D8E-DC0D-4191-9171-CAE53D7CF352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74658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2EFC2-25AB-4211-B17B-ED4F285C504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45939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F4B83-8244-4B66-9929-6361D80634D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5121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Click to edit Master text styles</a:t>
            </a:r>
          </a:p>
          <a:p>
            <a:pPr lvl="1"/>
            <a:r>
              <a:rPr lang="hr-HR" smtClean="0"/>
              <a:t>Second level</a:t>
            </a:r>
          </a:p>
          <a:p>
            <a:pPr lvl="2"/>
            <a:r>
              <a:rPr lang="hr-HR" smtClean="0"/>
              <a:t>Third level</a:t>
            </a:r>
          </a:p>
          <a:p>
            <a:pPr lvl="3"/>
            <a:r>
              <a:rPr lang="hr-HR" smtClean="0"/>
              <a:t>Fourth level</a:t>
            </a:r>
          </a:p>
          <a:p>
            <a:pPr lvl="4"/>
            <a:r>
              <a:rPr lang="hr-H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AC2C38AB-DA11-480C-84CB-5524B40E4CE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629400" y="0"/>
            <a:ext cx="2514600" cy="2590800"/>
          </a:xfrm>
        </p:spPr>
        <p:txBody>
          <a:bodyPr/>
          <a:lstStyle/>
          <a:p>
            <a:pPr eaLnBrk="1" hangingPunct="1"/>
            <a:r>
              <a:rPr lang="hr-HR" sz="3600" b="1" smtClean="0">
                <a:solidFill>
                  <a:srgbClr val="FF3300"/>
                </a:solidFill>
              </a:rPr>
              <a:t>Radarsko plotiranje periferni (vanjski) način</a:t>
            </a:r>
          </a:p>
        </p:txBody>
      </p:sp>
      <p:pic>
        <p:nvPicPr>
          <p:cNvPr id="2051" name="Picture 9" descr="D:\anima plot2\01.jpg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4897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2" name="Text Box 10"/>
          <p:cNvSpPr txBox="1">
            <a:spLocks noChangeArrowheads="1"/>
          </p:cNvSpPr>
          <p:nvPr/>
        </p:nvSpPr>
        <p:spPr bwMode="auto">
          <a:xfrm>
            <a:off x="6629400" y="2971800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sr-Latn-RS"/>
          </a:p>
        </p:txBody>
      </p:sp>
      <p:sp>
        <p:nvSpPr>
          <p:cNvPr id="2053" name="Text Box 11"/>
          <p:cNvSpPr txBox="1">
            <a:spLocks noChangeArrowheads="1"/>
          </p:cNvSpPr>
          <p:nvPr/>
        </p:nvSpPr>
        <p:spPr bwMode="auto">
          <a:xfrm>
            <a:off x="6553200" y="2362200"/>
            <a:ext cx="2590800" cy="434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sz="1400" b="1"/>
              <a:t>Zadatak: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hr-HR" sz="1400" b="1"/>
              <a:t>Vlastitri brod plovi u kursu Kp=150°, brzinom b=18čv. Opaža drugi brod u: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hr-HR" sz="1400" b="1"/>
              <a:t>13:00…wp=210…d=14M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hr-HR" sz="1400" b="1"/>
              <a:t>13:12…wp=210…d=10M</a:t>
            </a:r>
          </a:p>
          <a:p>
            <a:pPr eaLnBrk="1" hangingPunct="1">
              <a:spcBef>
                <a:spcPct val="50000"/>
              </a:spcBef>
            </a:pPr>
            <a:r>
              <a:rPr lang="hr-HR" sz="1400" b="1"/>
              <a:t>Odredi: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hr-HR" sz="1400" b="1"/>
              <a:t>Pravi kurs i pravu brzinu opažanog broda,CPA,TCPA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hr-HR" sz="1400" b="1"/>
              <a:t>Izvedi manevar izbjegavanja sudara u 13:15 tako da se vlastiti brod mimoiđe s drugim brodom na udaljenosti CPA=3M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629400" y="0"/>
            <a:ext cx="2514600" cy="2590800"/>
          </a:xfrm>
        </p:spPr>
        <p:txBody>
          <a:bodyPr/>
          <a:lstStyle/>
          <a:p>
            <a:pPr eaLnBrk="1" hangingPunct="1"/>
            <a:r>
              <a:rPr lang="hr-HR" sz="3600" b="1" smtClean="0">
                <a:solidFill>
                  <a:srgbClr val="FF3300"/>
                </a:solidFill>
              </a:rPr>
              <a:t>Radarsko plotiranje periferni (vanjski) način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6477000" y="2590800"/>
            <a:ext cx="2667000" cy="4267200"/>
          </a:xfrm>
        </p:spPr>
        <p:txBody>
          <a:bodyPr/>
          <a:lstStyle/>
          <a:p>
            <a:pPr eaLnBrk="1" hangingPunct="1"/>
            <a:r>
              <a:rPr lang="hr-HR" sz="2400" b="1" smtClean="0"/>
              <a:t>Stranicu W--M</a:t>
            </a:r>
            <a:r>
              <a:rPr lang="hr-HR" sz="2400" b="1" baseline="-25000" smtClean="0"/>
              <a:t>2</a:t>
            </a:r>
            <a:r>
              <a:rPr lang="hr-HR" sz="2400" b="1" smtClean="0"/>
              <a:t> prenesi paralelno u središre dijagrama te na obodu očitaj kurs opažanog broda Kp=78</a:t>
            </a:r>
            <a:endParaRPr lang="hr-HR" sz="2400" b="1" baseline="-25000" smtClean="0"/>
          </a:p>
        </p:txBody>
      </p:sp>
      <p:pic>
        <p:nvPicPr>
          <p:cNvPr id="11268" name="Picture 10" descr="D:\anima plot2\10.jpg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491288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629400" y="0"/>
            <a:ext cx="2514600" cy="2590800"/>
          </a:xfrm>
        </p:spPr>
        <p:txBody>
          <a:bodyPr/>
          <a:lstStyle/>
          <a:p>
            <a:pPr eaLnBrk="1" hangingPunct="1"/>
            <a:r>
              <a:rPr lang="hr-HR" sz="3600" b="1" smtClean="0">
                <a:solidFill>
                  <a:srgbClr val="FF3300"/>
                </a:solidFill>
              </a:rPr>
              <a:t>Radarsko plotiranje periferni (vanjski) način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6477000" y="2590800"/>
            <a:ext cx="2667000" cy="42672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hr-HR" sz="2400" b="1" smtClean="0"/>
              <a:t>Dužina stranice W--M</a:t>
            </a:r>
            <a:r>
              <a:rPr lang="hr-HR" sz="2400" b="1" baseline="-25000" smtClean="0"/>
              <a:t>2</a:t>
            </a:r>
            <a:r>
              <a:rPr lang="hr-HR" sz="2400" b="1" smtClean="0"/>
              <a:t> i (1,8M) predstavlja brzinu opažanog broda 18 čv. (1,8M za…6min…za 60min...b=18čv)</a:t>
            </a:r>
          </a:p>
        </p:txBody>
      </p:sp>
      <p:pic>
        <p:nvPicPr>
          <p:cNvPr id="12292" name="Picture 10" descr="D:\anima plot2\11.jpg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491288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629400" y="0"/>
            <a:ext cx="2514600" cy="2590800"/>
          </a:xfrm>
        </p:spPr>
        <p:txBody>
          <a:bodyPr/>
          <a:lstStyle/>
          <a:p>
            <a:pPr eaLnBrk="1" hangingPunct="1"/>
            <a:r>
              <a:rPr lang="hr-HR" sz="3600" b="1" smtClean="0">
                <a:solidFill>
                  <a:srgbClr val="FF3300"/>
                </a:solidFill>
              </a:rPr>
              <a:t>Radarsko plotiranje periferni (vanjski) način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6477000" y="2590800"/>
            <a:ext cx="2667000" cy="4267200"/>
          </a:xfrm>
        </p:spPr>
        <p:txBody>
          <a:bodyPr/>
          <a:lstStyle/>
          <a:p>
            <a:pPr eaLnBrk="1" hangingPunct="1"/>
            <a:r>
              <a:rPr lang="hr-HR" sz="2400" b="1" smtClean="0"/>
              <a:t>Ucrtaj točku M</a:t>
            </a:r>
            <a:r>
              <a:rPr lang="hr-HR" sz="2400" b="1" baseline="-25000" smtClean="0"/>
              <a:t>3 </a:t>
            </a:r>
            <a:r>
              <a:rPr lang="hr-HR" sz="2400" b="1" smtClean="0"/>
              <a:t>( početak manevra izbjegavanja sudara). </a:t>
            </a:r>
          </a:p>
          <a:p>
            <a:pPr eaLnBrk="1" hangingPunct="1">
              <a:buFontTx/>
              <a:buNone/>
            </a:pPr>
            <a:endParaRPr lang="hr-HR" sz="2400" b="1" baseline="-25000" smtClean="0"/>
          </a:p>
        </p:txBody>
      </p:sp>
      <p:pic>
        <p:nvPicPr>
          <p:cNvPr id="13316" name="Picture 10" descr="D:\anima plot2\12.jpg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492875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629400" y="0"/>
            <a:ext cx="2514600" cy="2590800"/>
          </a:xfrm>
        </p:spPr>
        <p:txBody>
          <a:bodyPr/>
          <a:lstStyle/>
          <a:p>
            <a:pPr eaLnBrk="1" hangingPunct="1"/>
            <a:r>
              <a:rPr lang="hr-HR" sz="3600" b="1" smtClean="0">
                <a:solidFill>
                  <a:srgbClr val="FF3300"/>
                </a:solidFill>
              </a:rPr>
              <a:t>Radarsko plotiranje periferni (vanjski) način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6477000" y="2590800"/>
            <a:ext cx="2667000" cy="4267200"/>
          </a:xfrm>
        </p:spPr>
        <p:txBody>
          <a:bodyPr/>
          <a:lstStyle/>
          <a:p>
            <a:pPr eaLnBrk="1" hangingPunct="1"/>
            <a:r>
              <a:rPr lang="hr-HR" sz="2400" b="1" smtClean="0"/>
              <a:t>Iz M</a:t>
            </a:r>
            <a:r>
              <a:rPr lang="hr-HR" sz="2400" b="1" baseline="-25000" smtClean="0"/>
              <a:t>3</a:t>
            </a:r>
            <a:r>
              <a:rPr lang="hr-HR" sz="2400" b="1" smtClean="0"/>
              <a:t> povuci tangentu na kružnicu od 1,5M. To je novi relativni kurs.</a:t>
            </a:r>
          </a:p>
        </p:txBody>
      </p:sp>
      <p:pic>
        <p:nvPicPr>
          <p:cNvPr id="14340" name="Picture 10" descr="D:\anima plot2\13.jpg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491288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629400" y="0"/>
            <a:ext cx="2514600" cy="2590800"/>
          </a:xfrm>
        </p:spPr>
        <p:txBody>
          <a:bodyPr/>
          <a:lstStyle/>
          <a:p>
            <a:pPr eaLnBrk="1" hangingPunct="1"/>
            <a:r>
              <a:rPr lang="hr-HR" sz="3600" b="1" smtClean="0">
                <a:solidFill>
                  <a:srgbClr val="FF3300"/>
                </a:solidFill>
              </a:rPr>
              <a:t>Radarsko plotiranje periferni (vanjski) način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6477000" y="2590800"/>
            <a:ext cx="2667000" cy="4267200"/>
          </a:xfrm>
        </p:spPr>
        <p:txBody>
          <a:bodyPr/>
          <a:lstStyle/>
          <a:p>
            <a:pPr eaLnBrk="1" hangingPunct="1"/>
            <a:r>
              <a:rPr lang="hr-HR" sz="2400" b="1" smtClean="0"/>
              <a:t>U točci M</a:t>
            </a:r>
            <a:r>
              <a:rPr lang="hr-HR" sz="2400" b="1" baseline="-25000" smtClean="0"/>
              <a:t>3</a:t>
            </a:r>
            <a:r>
              <a:rPr lang="hr-HR" sz="2400" b="1" smtClean="0"/>
              <a:t> prenesi stranicu (W—M</a:t>
            </a:r>
            <a:r>
              <a:rPr lang="hr-HR" sz="2400" b="1" baseline="-25000" smtClean="0"/>
              <a:t>2</a:t>
            </a:r>
            <a:r>
              <a:rPr lang="hr-HR" sz="2400" b="1" smtClean="0"/>
              <a:t>)</a:t>
            </a:r>
            <a:r>
              <a:rPr lang="hr-HR" sz="2400" b="1" i="1" smtClean="0"/>
              <a:t> </a:t>
            </a:r>
            <a:endParaRPr lang="hr-HR" sz="2400" b="1" smtClean="0"/>
          </a:p>
          <a:p>
            <a:pPr eaLnBrk="1" hangingPunct="1"/>
            <a:r>
              <a:rPr lang="hr-HR" sz="2400" b="1" smtClean="0"/>
              <a:t>Uzmi u šestar vlastitu brzinu (dužina stranice W—M</a:t>
            </a:r>
            <a:r>
              <a:rPr lang="hr-HR" sz="2400" b="1" baseline="-25000" smtClean="0"/>
              <a:t>1</a:t>
            </a:r>
            <a:r>
              <a:rPr lang="hr-HR" sz="2400" b="1" smtClean="0"/>
              <a:t>)</a:t>
            </a:r>
            <a:endParaRPr lang="hr-HR" sz="2400" b="1" i="1" smtClean="0"/>
          </a:p>
          <a:p>
            <a:pPr eaLnBrk="1" hangingPunct="1">
              <a:buFontTx/>
              <a:buNone/>
            </a:pPr>
            <a:endParaRPr lang="hr-HR" sz="2400" b="1" i="1" baseline="-25000" smtClean="0"/>
          </a:p>
        </p:txBody>
      </p:sp>
      <p:pic>
        <p:nvPicPr>
          <p:cNvPr id="15364" name="Picture 7" descr="D:\anima plot2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91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629400" y="0"/>
            <a:ext cx="2514600" cy="2590800"/>
          </a:xfrm>
        </p:spPr>
        <p:txBody>
          <a:bodyPr/>
          <a:lstStyle/>
          <a:p>
            <a:pPr eaLnBrk="1" hangingPunct="1"/>
            <a:r>
              <a:rPr lang="hr-HR" sz="3600" b="1" smtClean="0">
                <a:solidFill>
                  <a:srgbClr val="FF3300"/>
                </a:solidFill>
              </a:rPr>
              <a:t>Radarsko plotiranje periferni (vanjski) način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6477000" y="2590800"/>
            <a:ext cx="2667000" cy="4267200"/>
          </a:xfrm>
        </p:spPr>
        <p:txBody>
          <a:bodyPr/>
          <a:lstStyle/>
          <a:p>
            <a:pPr eaLnBrk="1" hangingPunct="1"/>
            <a:r>
              <a:rPr lang="hr-HR" sz="2400" b="1" smtClean="0"/>
              <a:t>S takvim otvorom šestara iz vrha (W</a:t>
            </a:r>
            <a:r>
              <a:rPr lang="hr-HR" sz="2400" b="1" baseline="30000" smtClean="0"/>
              <a:t>’</a:t>
            </a:r>
            <a:r>
              <a:rPr lang="hr-HR" sz="2400" b="1" smtClean="0"/>
              <a:t>)  opiši kružnicu tako da presiječe pravac novog relativnog kursa.</a:t>
            </a:r>
          </a:p>
          <a:p>
            <a:pPr eaLnBrk="1" hangingPunct="1"/>
            <a:endParaRPr lang="hr-HR" sz="2400" b="1" i="1" smtClean="0"/>
          </a:p>
          <a:p>
            <a:pPr eaLnBrk="1" hangingPunct="1">
              <a:buFontTx/>
              <a:buNone/>
            </a:pPr>
            <a:endParaRPr lang="hr-HR" sz="2800" b="1" i="1" baseline="-25000" smtClean="0"/>
          </a:p>
        </p:txBody>
      </p:sp>
      <p:pic>
        <p:nvPicPr>
          <p:cNvPr id="16388" name="Picture 6" descr="D:\anima plot2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91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629400" y="0"/>
            <a:ext cx="2514600" cy="2590800"/>
          </a:xfrm>
        </p:spPr>
        <p:txBody>
          <a:bodyPr/>
          <a:lstStyle/>
          <a:p>
            <a:pPr eaLnBrk="1" hangingPunct="1"/>
            <a:r>
              <a:rPr lang="hr-HR" sz="3600" b="1" smtClean="0">
                <a:solidFill>
                  <a:srgbClr val="FF3300"/>
                </a:solidFill>
              </a:rPr>
              <a:t>Radarsko plotiranje periferni (vanjski) način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6477000" y="2590800"/>
            <a:ext cx="2667000" cy="3886200"/>
          </a:xfrm>
        </p:spPr>
        <p:txBody>
          <a:bodyPr/>
          <a:lstStyle/>
          <a:p>
            <a:pPr eaLnBrk="1" hangingPunct="1"/>
            <a:r>
              <a:rPr lang="hr-HR" sz="2400" b="1" smtClean="0"/>
              <a:t>S takvim otvorom šestara iz vrha (W</a:t>
            </a:r>
            <a:r>
              <a:rPr lang="hr-HR" sz="2400" b="1" baseline="30000" smtClean="0"/>
              <a:t>’</a:t>
            </a:r>
            <a:r>
              <a:rPr lang="hr-HR" sz="2400" b="1" smtClean="0"/>
              <a:t>)  opiši kružnicu tako da presiječe pravac novog relativnog kursa.</a:t>
            </a:r>
          </a:p>
          <a:p>
            <a:pPr eaLnBrk="1" hangingPunct="1"/>
            <a:endParaRPr lang="hr-HR" sz="2800" b="1" i="1" baseline="-25000" smtClean="0"/>
          </a:p>
        </p:txBody>
      </p:sp>
      <p:pic>
        <p:nvPicPr>
          <p:cNvPr id="17412" name="Picture 6" descr="D:\anima plot2\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91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629400" y="0"/>
            <a:ext cx="2514600" cy="2590800"/>
          </a:xfrm>
        </p:spPr>
        <p:txBody>
          <a:bodyPr/>
          <a:lstStyle/>
          <a:p>
            <a:pPr eaLnBrk="1" hangingPunct="1"/>
            <a:r>
              <a:rPr lang="hr-HR" sz="3600" b="1" smtClean="0">
                <a:solidFill>
                  <a:srgbClr val="FF3300"/>
                </a:solidFill>
              </a:rPr>
              <a:t>Radarsko plotiranje periferni (vanjski) način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6477000" y="2590800"/>
            <a:ext cx="2667000" cy="4267200"/>
          </a:xfrm>
        </p:spPr>
        <p:txBody>
          <a:bodyPr/>
          <a:lstStyle/>
          <a:p>
            <a:pPr eaLnBrk="1" hangingPunct="1"/>
            <a:r>
              <a:rPr lang="hr-HR" sz="2400" b="1" smtClean="0"/>
              <a:t>S takvim otvorom šestara iz vrha (W</a:t>
            </a:r>
            <a:r>
              <a:rPr lang="hr-HR" sz="2400" b="1" baseline="30000" smtClean="0"/>
              <a:t>’</a:t>
            </a:r>
            <a:r>
              <a:rPr lang="hr-HR" sz="2400" b="1" smtClean="0"/>
              <a:t>)  opiši kružnicu tako da presiječe pravac novog relativnog kursa.</a:t>
            </a:r>
          </a:p>
          <a:p>
            <a:pPr eaLnBrk="1" hangingPunct="1"/>
            <a:endParaRPr lang="hr-HR" sz="2800" b="1" i="1" smtClean="0"/>
          </a:p>
          <a:p>
            <a:pPr eaLnBrk="1" hangingPunct="1">
              <a:buFontTx/>
              <a:buNone/>
            </a:pPr>
            <a:endParaRPr lang="hr-HR" sz="2800" b="1" i="1" baseline="-25000" smtClean="0"/>
          </a:p>
        </p:txBody>
      </p:sp>
      <p:pic>
        <p:nvPicPr>
          <p:cNvPr id="18436" name="Picture 6" descr="D:\anima plot2\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91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629400" y="0"/>
            <a:ext cx="2514600" cy="2590800"/>
          </a:xfrm>
        </p:spPr>
        <p:txBody>
          <a:bodyPr/>
          <a:lstStyle/>
          <a:p>
            <a:pPr eaLnBrk="1" hangingPunct="1"/>
            <a:r>
              <a:rPr lang="hr-HR" sz="3600" b="1" smtClean="0">
                <a:solidFill>
                  <a:srgbClr val="FF3300"/>
                </a:solidFill>
              </a:rPr>
              <a:t>Radarsko plotiranje periferni (vanjski) način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6477000" y="2590800"/>
            <a:ext cx="2667000" cy="42672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hr-HR" sz="2400" b="1" smtClean="0"/>
              <a:t>S takvim otvorom šestara iz vrha (W</a:t>
            </a:r>
            <a:r>
              <a:rPr lang="hr-HR" sz="2400" b="1" baseline="30000" smtClean="0"/>
              <a:t>’</a:t>
            </a:r>
            <a:r>
              <a:rPr lang="hr-HR" sz="2400" b="1" smtClean="0"/>
              <a:t>)  opiši kružnicu tako da presiječe pravac novog relativnog kursa.</a:t>
            </a:r>
          </a:p>
        </p:txBody>
      </p:sp>
      <p:pic>
        <p:nvPicPr>
          <p:cNvPr id="19460" name="Picture 6" descr="D:\anima plot2\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91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629400" y="0"/>
            <a:ext cx="2514600" cy="2590800"/>
          </a:xfrm>
        </p:spPr>
        <p:txBody>
          <a:bodyPr/>
          <a:lstStyle/>
          <a:p>
            <a:pPr eaLnBrk="1" hangingPunct="1"/>
            <a:r>
              <a:rPr lang="hr-HR" sz="3600" b="1" smtClean="0">
                <a:solidFill>
                  <a:srgbClr val="FF3300"/>
                </a:solidFill>
              </a:rPr>
              <a:t>Radarsko plotiranje periferni (vanjski) način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6324600" y="2590800"/>
            <a:ext cx="2819400" cy="42672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hr-HR" sz="2400" b="1" smtClean="0"/>
              <a:t>S takvim otvorom šestara iz vrha (W</a:t>
            </a:r>
            <a:r>
              <a:rPr lang="hr-HR" sz="2400" b="1" baseline="30000" smtClean="0"/>
              <a:t>’</a:t>
            </a:r>
            <a:r>
              <a:rPr lang="hr-HR" sz="2400" b="1" smtClean="0"/>
              <a:t>)  opiši kružnicu tako da presiječe pravac novog relativnog kursa.</a:t>
            </a:r>
          </a:p>
        </p:txBody>
      </p:sp>
      <p:pic>
        <p:nvPicPr>
          <p:cNvPr id="20484" name="Picture 5" descr="D:\anima plot2\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91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629400" y="0"/>
            <a:ext cx="2514600" cy="2590800"/>
          </a:xfrm>
        </p:spPr>
        <p:txBody>
          <a:bodyPr/>
          <a:lstStyle/>
          <a:p>
            <a:pPr eaLnBrk="1" hangingPunct="1"/>
            <a:r>
              <a:rPr lang="hr-HR" sz="3600" b="1" smtClean="0">
                <a:solidFill>
                  <a:srgbClr val="FF3300"/>
                </a:solidFill>
              </a:rPr>
              <a:t>Radarsko plotiranje periferni (vanjski) način)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6477000" y="2590800"/>
            <a:ext cx="2667000" cy="4267200"/>
          </a:xfrm>
        </p:spPr>
        <p:txBody>
          <a:bodyPr/>
          <a:lstStyle/>
          <a:p>
            <a:pPr eaLnBrk="1" hangingPunct="1"/>
            <a:r>
              <a:rPr lang="hr-HR" sz="2400" b="1" smtClean="0"/>
              <a:t>Ucrtaj kurs vlastitog broda (Kp=150°)</a:t>
            </a:r>
          </a:p>
        </p:txBody>
      </p:sp>
      <p:pic>
        <p:nvPicPr>
          <p:cNvPr id="3076" name="Picture 8" descr="D:\anima plot2\02.jpg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491288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629400" y="0"/>
            <a:ext cx="2514600" cy="2590800"/>
          </a:xfrm>
        </p:spPr>
        <p:txBody>
          <a:bodyPr/>
          <a:lstStyle/>
          <a:p>
            <a:pPr eaLnBrk="1" hangingPunct="1"/>
            <a:r>
              <a:rPr lang="hr-HR" sz="3600" b="1" smtClean="0">
                <a:solidFill>
                  <a:srgbClr val="FF3300"/>
                </a:solidFill>
              </a:rPr>
              <a:t>Radarsko plotiranje periferni (vanjski) način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6400800" y="2590800"/>
            <a:ext cx="2743200" cy="3657600"/>
          </a:xfrm>
        </p:spPr>
        <p:txBody>
          <a:bodyPr/>
          <a:lstStyle/>
          <a:p>
            <a:pPr eaLnBrk="1" hangingPunct="1"/>
            <a:r>
              <a:rPr lang="hr-HR" sz="2400" b="1" smtClean="0"/>
              <a:t>S takvim otvorom šestara iz vrha (W</a:t>
            </a:r>
            <a:r>
              <a:rPr lang="hr-HR" sz="2400" b="1" baseline="30000" smtClean="0"/>
              <a:t>’</a:t>
            </a:r>
            <a:r>
              <a:rPr lang="hr-HR" sz="2400" b="1" smtClean="0"/>
              <a:t>)  opiši kružnicu tako da presiječe pravac novog relativnog kursa.</a:t>
            </a:r>
          </a:p>
          <a:p>
            <a:pPr eaLnBrk="1" hangingPunct="1">
              <a:buFontTx/>
              <a:buNone/>
            </a:pPr>
            <a:endParaRPr lang="hr-HR" sz="2400" b="1" smtClean="0"/>
          </a:p>
        </p:txBody>
      </p:sp>
      <p:pic>
        <p:nvPicPr>
          <p:cNvPr id="21508" name="Picture 6" descr="D:\anima plot2\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91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629400" y="0"/>
            <a:ext cx="2514600" cy="2590800"/>
          </a:xfrm>
        </p:spPr>
        <p:txBody>
          <a:bodyPr/>
          <a:lstStyle/>
          <a:p>
            <a:pPr eaLnBrk="1" hangingPunct="1"/>
            <a:r>
              <a:rPr lang="hr-HR" sz="3600" b="1" smtClean="0">
                <a:solidFill>
                  <a:srgbClr val="FF3300"/>
                </a:solidFill>
              </a:rPr>
              <a:t>Radarsko plotiranje periferni (vanjski) način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6400800" y="2590800"/>
            <a:ext cx="2743200" cy="3733800"/>
          </a:xfrm>
        </p:spPr>
        <p:txBody>
          <a:bodyPr/>
          <a:lstStyle/>
          <a:p>
            <a:pPr eaLnBrk="1" hangingPunct="1"/>
            <a:r>
              <a:rPr lang="hr-HR" sz="2400" b="1" smtClean="0"/>
              <a:t>Presječišta označi s točkama 1 i 2</a:t>
            </a:r>
          </a:p>
          <a:p>
            <a:pPr eaLnBrk="1" hangingPunct="1">
              <a:buFontTx/>
              <a:buNone/>
            </a:pPr>
            <a:endParaRPr lang="hr-HR" sz="2400" b="1" smtClean="0"/>
          </a:p>
        </p:txBody>
      </p:sp>
      <p:pic>
        <p:nvPicPr>
          <p:cNvPr id="22532" name="Picture 6" descr="D:\anima plot2\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91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629400" y="0"/>
            <a:ext cx="2514600" cy="2590800"/>
          </a:xfrm>
        </p:spPr>
        <p:txBody>
          <a:bodyPr/>
          <a:lstStyle/>
          <a:p>
            <a:pPr eaLnBrk="1" hangingPunct="1"/>
            <a:r>
              <a:rPr lang="hr-HR" sz="3600" b="1" smtClean="0">
                <a:solidFill>
                  <a:srgbClr val="FF3300"/>
                </a:solidFill>
              </a:rPr>
              <a:t>Radarsko plotiranje periferni (vanjski) način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6400800" y="2590800"/>
            <a:ext cx="2743200" cy="3733800"/>
          </a:xfrm>
        </p:spPr>
        <p:txBody>
          <a:bodyPr/>
          <a:lstStyle/>
          <a:p>
            <a:pPr eaLnBrk="1" hangingPunct="1"/>
            <a:r>
              <a:rPr lang="hr-HR" sz="2400" b="1" smtClean="0"/>
              <a:t>Presječišta označi s točkama 1 i 2</a:t>
            </a:r>
          </a:p>
        </p:txBody>
      </p:sp>
      <p:pic>
        <p:nvPicPr>
          <p:cNvPr id="23556" name="Picture 5" descr="D:\anima plot2\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91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629400" y="0"/>
            <a:ext cx="2514600" cy="2590800"/>
          </a:xfrm>
        </p:spPr>
        <p:txBody>
          <a:bodyPr/>
          <a:lstStyle/>
          <a:p>
            <a:pPr eaLnBrk="1" hangingPunct="1"/>
            <a:r>
              <a:rPr lang="hr-HR" sz="3600" b="1" smtClean="0">
                <a:solidFill>
                  <a:srgbClr val="FF3300"/>
                </a:solidFill>
              </a:rPr>
              <a:t>Radarsko plotiranje periferni (vanjski) način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6400800" y="2590800"/>
            <a:ext cx="2743200" cy="3733800"/>
          </a:xfrm>
        </p:spPr>
        <p:txBody>
          <a:bodyPr/>
          <a:lstStyle/>
          <a:p>
            <a:pPr eaLnBrk="1" hangingPunct="1"/>
            <a:r>
              <a:rPr lang="hr-HR" sz="2400" b="1" smtClean="0"/>
              <a:t>Presječišta označi s točkama 1 i 2</a:t>
            </a:r>
          </a:p>
        </p:txBody>
      </p:sp>
      <p:pic>
        <p:nvPicPr>
          <p:cNvPr id="24580" name="Picture 5" descr="D:\anima plot2\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91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629400" y="0"/>
            <a:ext cx="2514600" cy="2590800"/>
          </a:xfrm>
        </p:spPr>
        <p:txBody>
          <a:bodyPr/>
          <a:lstStyle/>
          <a:p>
            <a:pPr eaLnBrk="1" hangingPunct="1"/>
            <a:r>
              <a:rPr lang="hr-HR" sz="3600" b="1" smtClean="0">
                <a:solidFill>
                  <a:srgbClr val="FF3300"/>
                </a:solidFill>
              </a:rPr>
              <a:t>Radarsko plotiranje periferni (vanjski) način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6400800" y="2590800"/>
            <a:ext cx="2743200" cy="3733800"/>
          </a:xfrm>
        </p:spPr>
        <p:txBody>
          <a:bodyPr/>
          <a:lstStyle/>
          <a:p>
            <a:pPr eaLnBrk="1" hangingPunct="1"/>
            <a:r>
              <a:rPr lang="hr-HR" sz="2400" b="1" smtClean="0"/>
              <a:t>Pravac W</a:t>
            </a:r>
            <a:r>
              <a:rPr lang="hr-HR" sz="2400" b="1" baseline="30000" smtClean="0"/>
              <a:t>’</a:t>
            </a:r>
            <a:r>
              <a:rPr lang="hr-HR" sz="2400" b="1" smtClean="0"/>
              <a:t>—1 predstavlja kurs izbjegavanja sudara Kp=198° (okret desno)</a:t>
            </a:r>
          </a:p>
        </p:txBody>
      </p:sp>
      <p:pic>
        <p:nvPicPr>
          <p:cNvPr id="25604" name="Picture 5" descr="D:\anima plot2\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91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629400" y="0"/>
            <a:ext cx="2514600" cy="2590800"/>
          </a:xfrm>
        </p:spPr>
        <p:txBody>
          <a:bodyPr/>
          <a:lstStyle/>
          <a:p>
            <a:pPr eaLnBrk="1" hangingPunct="1"/>
            <a:r>
              <a:rPr lang="hr-HR" sz="3600" b="1" smtClean="0">
                <a:solidFill>
                  <a:srgbClr val="FF3300"/>
                </a:solidFill>
              </a:rPr>
              <a:t>Radarsko plotiranje periferni (vanjski) način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6400800" y="2590800"/>
            <a:ext cx="2743200" cy="3733800"/>
          </a:xfrm>
        </p:spPr>
        <p:txBody>
          <a:bodyPr/>
          <a:lstStyle/>
          <a:p>
            <a:pPr eaLnBrk="1" hangingPunct="1"/>
            <a:r>
              <a:rPr lang="hr-HR" sz="2400" b="1" smtClean="0"/>
              <a:t>Pravac W</a:t>
            </a:r>
            <a:r>
              <a:rPr lang="hr-HR" sz="2400" b="1" baseline="30000" smtClean="0"/>
              <a:t>’</a:t>
            </a:r>
            <a:r>
              <a:rPr lang="hr-HR" sz="2400" b="1" smtClean="0"/>
              <a:t>—1 predstavlja kurs izbjegavanja sudara Kp=198° (okret desno)</a:t>
            </a:r>
          </a:p>
        </p:txBody>
      </p:sp>
      <p:pic>
        <p:nvPicPr>
          <p:cNvPr id="26628" name="Picture 5" descr="D:\anima plot2\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91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629400" y="0"/>
            <a:ext cx="2514600" cy="2590800"/>
          </a:xfrm>
        </p:spPr>
        <p:txBody>
          <a:bodyPr/>
          <a:lstStyle/>
          <a:p>
            <a:pPr eaLnBrk="1" hangingPunct="1"/>
            <a:r>
              <a:rPr lang="hr-HR" sz="3600" b="1" smtClean="0">
                <a:solidFill>
                  <a:srgbClr val="FF3300"/>
                </a:solidFill>
              </a:rPr>
              <a:t>Radarsko plotiranje periferni (vanjski) način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6400800" y="2590800"/>
            <a:ext cx="2743200" cy="3733800"/>
          </a:xfrm>
        </p:spPr>
        <p:txBody>
          <a:bodyPr/>
          <a:lstStyle/>
          <a:p>
            <a:pPr eaLnBrk="1" hangingPunct="1"/>
            <a:r>
              <a:rPr lang="hr-HR" sz="2400" b="1" smtClean="0"/>
              <a:t>Pravac W</a:t>
            </a:r>
            <a:r>
              <a:rPr lang="hr-HR" sz="2400" b="1" baseline="30000" smtClean="0"/>
              <a:t>’</a:t>
            </a:r>
            <a:r>
              <a:rPr lang="hr-HR" sz="2400" b="1" smtClean="0"/>
              <a:t>—2 predstavlja kurs izbjegavanja sudara Kp=86° (okret lijevo)</a:t>
            </a:r>
          </a:p>
        </p:txBody>
      </p:sp>
      <p:pic>
        <p:nvPicPr>
          <p:cNvPr id="27652" name="Picture 5" descr="D:\anima plot2\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91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629400" y="0"/>
            <a:ext cx="2514600" cy="2590800"/>
          </a:xfrm>
        </p:spPr>
        <p:txBody>
          <a:bodyPr/>
          <a:lstStyle/>
          <a:p>
            <a:pPr eaLnBrk="1" hangingPunct="1"/>
            <a:r>
              <a:rPr lang="hr-HR" sz="3600" b="1" smtClean="0">
                <a:solidFill>
                  <a:srgbClr val="FF3300"/>
                </a:solidFill>
              </a:rPr>
              <a:t>Radarsko plotiranje periferni (vanjski) način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6400800" y="2590800"/>
            <a:ext cx="2743200" cy="3733800"/>
          </a:xfrm>
        </p:spPr>
        <p:txBody>
          <a:bodyPr/>
          <a:lstStyle/>
          <a:p>
            <a:pPr eaLnBrk="1" hangingPunct="1"/>
            <a:r>
              <a:rPr lang="hr-HR" sz="2400" b="1" smtClean="0"/>
              <a:t>Pravac W</a:t>
            </a:r>
            <a:r>
              <a:rPr lang="hr-HR" sz="2400" b="1" baseline="30000" smtClean="0"/>
              <a:t>’</a:t>
            </a:r>
            <a:r>
              <a:rPr lang="hr-HR" sz="2400" b="1" smtClean="0"/>
              <a:t>—2 predstavlja kurs izbjegavanja sudara Kp=86° (okret lijevo)</a:t>
            </a:r>
          </a:p>
        </p:txBody>
      </p:sp>
      <p:pic>
        <p:nvPicPr>
          <p:cNvPr id="28676" name="Picture 5" descr="D:\anima plot2\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91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629400" y="0"/>
            <a:ext cx="2514600" cy="2590800"/>
          </a:xfrm>
        </p:spPr>
        <p:txBody>
          <a:bodyPr/>
          <a:lstStyle/>
          <a:p>
            <a:pPr eaLnBrk="1" hangingPunct="1"/>
            <a:r>
              <a:rPr lang="hr-HR" sz="3600" b="1" smtClean="0">
                <a:solidFill>
                  <a:srgbClr val="FF3300"/>
                </a:solidFill>
              </a:rPr>
              <a:t>Radarsko plotiranje periferni (vanjski) način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6400800" y="2590800"/>
            <a:ext cx="2743200" cy="3733800"/>
          </a:xfrm>
        </p:spPr>
        <p:txBody>
          <a:bodyPr/>
          <a:lstStyle/>
          <a:p>
            <a:pPr eaLnBrk="1" hangingPunct="1"/>
            <a:r>
              <a:rPr lang="hr-HR" sz="2400" b="1" smtClean="0"/>
              <a:t>Pravac W</a:t>
            </a:r>
            <a:r>
              <a:rPr lang="hr-HR" sz="2400" b="1" baseline="30000" smtClean="0"/>
              <a:t>’</a:t>
            </a:r>
            <a:r>
              <a:rPr lang="hr-HR" sz="2400" b="1" smtClean="0"/>
              <a:t>—2 predstavlja kurs izbjegavanja sudara Kp=86° (okret lijevo)</a:t>
            </a:r>
          </a:p>
        </p:txBody>
      </p:sp>
      <p:pic>
        <p:nvPicPr>
          <p:cNvPr id="29700" name="Picture 5" descr="D:\anima plot2\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91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640513" y="1341438"/>
            <a:ext cx="2514600" cy="2590800"/>
          </a:xfrm>
        </p:spPr>
        <p:txBody>
          <a:bodyPr/>
          <a:lstStyle/>
          <a:p>
            <a:pPr eaLnBrk="1" hangingPunct="1"/>
            <a:r>
              <a:rPr lang="hr-HR" sz="3600" b="1" smtClean="0">
                <a:solidFill>
                  <a:srgbClr val="FF3300"/>
                </a:solidFill>
              </a:rPr>
              <a:t>Radarsko plotiranje periferni (vanjski) način</a:t>
            </a:r>
          </a:p>
        </p:txBody>
      </p:sp>
      <p:pic>
        <p:nvPicPr>
          <p:cNvPr id="30723" name="Picture 5" descr="D:\anima plot2\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91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629400" y="0"/>
            <a:ext cx="2514600" cy="2590800"/>
          </a:xfrm>
        </p:spPr>
        <p:txBody>
          <a:bodyPr/>
          <a:lstStyle/>
          <a:p>
            <a:pPr eaLnBrk="1" hangingPunct="1"/>
            <a:r>
              <a:rPr lang="hr-HR" sz="3600" b="1" smtClean="0">
                <a:solidFill>
                  <a:srgbClr val="FF3300"/>
                </a:solidFill>
              </a:rPr>
              <a:t>Radarsko plotiranje periferni (vanjski) način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6477000" y="2590800"/>
            <a:ext cx="2667000" cy="4267200"/>
          </a:xfrm>
        </p:spPr>
        <p:txBody>
          <a:bodyPr/>
          <a:lstStyle/>
          <a:p>
            <a:pPr eaLnBrk="1" hangingPunct="1"/>
            <a:r>
              <a:rPr lang="hr-HR" sz="2400" b="1" smtClean="0"/>
              <a:t>Ucrtaj položaj 1.opažanja drugog broda (M</a:t>
            </a:r>
            <a:r>
              <a:rPr lang="hr-HR" sz="2400" b="1" baseline="-25000" smtClean="0"/>
              <a:t>1</a:t>
            </a:r>
            <a:r>
              <a:rPr lang="hr-HR" sz="2400" b="1" smtClean="0"/>
              <a:t>…13:00) </a:t>
            </a:r>
            <a:r>
              <a:rPr lang="hr-HR" sz="2400" b="1" smtClean="0">
                <a:sym typeface="Symbol" panose="05050102010706020507" pitchFamily="18" charset="2"/>
              </a:rPr>
              <a:t></a:t>
            </a:r>
            <a:r>
              <a:rPr lang="hr-HR" sz="2400" b="1" baseline="-25000" smtClean="0">
                <a:sym typeface="Symbol" panose="05050102010706020507" pitchFamily="18" charset="2"/>
              </a:rPr>
              <a:t>1</a:t>
            </a:r>
            <a:r>
              <a:rPr lang="hr-HR" sz="2400" b="1" smtClean="0">
                <a:sym typeface="Symbol" panose="05050102010706020507" pitchFamily="18" charset="2"/>
              </a:rPr>
              <a:t>=210°, d=14M (2:1=7M)</a:t>
            </a:r>
          </a:p>
        </p:txBody>
      </p:sp>
      <p:pic>
        <p:nvPicPr>
          <p:cNvPr id="4100" name="Picture 8" descr="D:\anima plot2\03.jpg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492875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629400" y="0"/>
            <a:ext cx="2514600" cy="2590800"/>
          </a:xfrm>
        </p:spPr>
        <p:txBody>
          <a:bodyPr/>
          <a:lstStyle/>
          <a:p>
            <a:pPr eaLnBrk="1" hangingPunct="1"/>
            <a:r>
              <a:rPr lang="hr-HR" sz="3600" b="1" smtClean="0">
                <a:solidFill>
                  <a:srgbClr val="FF3300"/>
                </a:solidFill>
              </a:rPr>
              <a:t>Radarsko plotiranje periferni (vanjski) način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6477000" y="2590800"/>
            <a:ext cx="2667000" cy="4267200"/>
          </a:xfrm>
        </p:spPr>
        <p:txBody>
          <a:bodyPr/>
          <a:lstStyle/>
          <a:p>
            <a:pPr eaLnBrk="1" hangingPunct="1"/>
            <a:r>
              <a:rPr lang="hr-HR" sz="2400" b="1" smtClean="0"/>
              <a:t>Ucrtaj položaj 2.opažanja drugog broda (M</a:t>
            </a:r>
            <a:r>
              <a:rPr lang="hr-HR" sz="2400" b="1" baseline="-25000" smtClean="0"/>
              <a:t>2</a:t>
            </a:r>
            <a:r>
              <a:rPr lang="hr-HR" sz="2400" b="1" smtClean="0"/>
              <a:t>…13:12) </a:t>
            </a:r>
            <a:r>
              <a:rPr lang="hr-HR" sz="2400" b="1" smtClean="0">
                <a:sym typeface="Symbol" panose="05050102010706020507" pitchFamily="18" charset="2"/>
              </a:rPr>
              <a:t></a:t>
            </a:r>
            <a:r>
              <a:rPr lang="hr-HR" sz="2400" b="1" baseline="-25000" smtClean="0">
                <a:sym typeface="Symbol" panose="05050102010706020507" pitchFamily="18" charset="2"/>
              </a:rPr>
              <a:t>2</a:t>
            </a:r>
            <a:r>
              <a:rPr lang="hr-HR" sz="2400" b="1" smtClean="0">
                <a:sym typeface="Symbol" panose="05050102010706020507" pitchFamily="18" charset="2"/>
              </a:rPr>
              <a:t>=210°, d=10M (2:1=5M)</a:t>
            </a:r>
          </a:p>
        </p:txBody>
      </p:sp>
      <p:pic>
        <p:nvPicPr>
          <p:cNvPr id="5124" name="Picture 7" descr="D:\anima plot2\04.jpg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491288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629400" y="0"/>
            <a:ext cx="2514600" cy="2590800"/>
          </a:xfrm>
        </p:spPr>
        <p:txBody>
          <a:bodyPr/>
          <a:lstStyle/>
          <a:p>
            <a:pPr eaLnBrk="1" hangingPunct="1"/>
            <a:r>
              <a:rPr lang="hr-HR" sz="3600" b="1" smtClean="0">
                <a:solidFill>
                  <a:srgbClr val="FF3300"/>
                </a:solidFill>
              </a:rPr>
              <a:t>Radarsko plotiranje periferni (vanjski) način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6477000" y="2590800"/>
            <a:ext cx="2667000" cy="4267200"/>
          </a:xfrm>
        </p:spPr>
        <p:txBody>
          <a:bodyPr/>
          <a:lstStyle/>
          <a:p>
            <a:pPr eaLnBrk="1" hangingPunct="1"/>
            <a:r>
              <a:rPr lang="hr-HR" sz="2400" b="1" smtClean="0"/>
              <a:t>Točke M</a:t>
            </a:r>
            <a:r>
              <a:rPr lang="hr-HR" sz="2400" b="1" baseline="-25000" smtClean="0"/>
              <a:t>1</a:t>
            </a:r>
            <a:r>
              <a:rPr lang="hr-HR" sz="2400" b="1" smtClean="0"/>
              <a:t> i M</a:t>
            </a:r>
            <a:r>
              <a:rPr lang="hr-HR" sz="2400" b="1" baseline="-25000" smtClean="0"/>
              <a:t>2</a:t>
            </a:r>
            <a:r>
              <a:rPr lang="hr-HR" sz="2400" b="1" smtClean="0"/>
              <a:t> spoji dužinom. To je relativni kurs (30°) i relativna brzina opažanog broda (20čv).</a:t>
            </a:r>
          </a:p>
        </p:txBody>
      </p:sp>
      <p:pic>
        <p:nvPicPr>
          <p:cNvPr id="6148" name="Picture 7" descr="D:\anima plot2\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91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629400" y="0"/>
            <a:ext cx="2514600" cy="2590800"/>
          </a:xfrm>
        </p:spPr>
        <p:txBody>
          <a:bodyPr/>
          <a:lstStyle/>
          <a:p>
            <a:pPr eaLnBrk="1" hangingPunct="1"/>
            <a:r>
              <a:rPr lang="hr-HR" sz="3600" b="1" smtClean="0">
                <a:solidFill>
                  <a:srgbClr val="FF3300"/>
                </a:solidFill>
              </a:rPr>
              <a:t>Radarsko plotiranje periferni (vanjski) način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6477000" y="2590800"/>
            <a:ext cx="2667000" cy="4267200"/>
          </a:xfrm>
        </p:spPr>
        <p:txBody>
          <a:bodyPr/>
          <a:lstStyle/>
          <a:p>
            <a:pPr eaLnBrk="1" hangingPunct="1"/>
            <a:r>
              <a:rPr lang="hr-HR" sz="2400" b="1" smtClean="0"/>
              <a:t>M</a:t>
            </a:r>
            <a:r>
              <a:rPr lang="hr-HR" sz="2400" b="1" baseline="-25000" smtClean="0"/>
              <a:t>1</a:t>
            </a:r>
            <a:r>
              <a:rPr lang="hr-HR" sz="2400" b="1" smtClean="0"/>
              <a:t>i</a:t>
            </a:r>
            <a:r>
              <a:rPr lang="hr-HR" sz="2400" b="1" baseline="-25000" smtClean="0"/>
              <a:t> </a:t>
            </a:r>
            <a:r>
              <a:rPr lang="hr-HR" sz="2400" b="1" smtClean="0"/>
              <a:t>M</a:t>
            </a:r>
            <a:r>
              <a:rPr lang="hr-HR" sz="2400" b="1" baseline="-25000" smtClean="0"/>
              <a:t>2</a:t>
            </a:r>
            <a:r>
              <a:rPr lang="hr-HR" sz="2400" b="1" smtClean="0"/>
              <a:t> spoji. Pravac vodi k središtu zaslona, pa je potrebno poduzeti radnju izbjegavanja sudara</a:t>
            </a:r>
            <a:endParaRPr lang="hr-HR" sz="2400" b="1" baseline="-25000" smtClean="0"/>
          </a:p>
        </p:txBody>
      </p:sp>
      <p:pic>
        <p:nvPicPr>
          <p:cNvPr id="7172" name="Picture 10" descr="D:\anima plot2\06.jpg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4897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629400" y="0"/>
            <a:ext cx="2514600" cy="2590800"/>
          </a:xfrm>
        </p:spPr>
        <p:txBody>
          <a:bodyPr/>
          <a:lstStyle/>
          <a:p>
            <a:pPr eaLnBrk="1" hangingPunct="1"/>
            <a:r>
              <a:rPr lang="hr-HR" sz="3600" b="1" smtClean="0">
                <a:solidFill>
                  <a:srgbClr val="FF3300"/>
                </a:solidFill>
              </a:rPr>
              <a:t>Radarsko plotiranje periferni (vanjski) način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6477000" y="2590800"/>
            <a:ext cx="2667000" cy="4267200"/>
          </a:xfrm>
        </p:spPr>
        <p:txBody>
          <a:bodyPr/>
          <a:lstStyle/>
          <a:p>
            <a:pPr eaLnBrk="1" hangingPunct="1"/>
            <a:r>
              <a:rPr lang="hr-HR" sz="2400" b="1" smtClean="0"/>
              <a:t>Iz točke prvog opažanja (M</a:t>
            </a:r>
            <a:r>
              <a:rPr lang="hr-HR" sz="2400" b="1" baseline="-25000" smtClean="0"/>
              <a:t>1</a:t>
            </a:r>
            <a:r>
              <a:rPr lang="hr-HR" sz="2400" b="1" smtClean="0"/>
              <a:t>)</a:t>
            </a:r>
            <a:r>
              <a:rPr lang="hr-HR" sz="2400" b="1" baseline="-25000" smtClean="0"/>
              <a:t> </a:t>
            </a:r>
            <a:r>
              <a:rPr lang="hr-HR" sz="2400" b="1" smtClean="0"/>
              <a:t>u protivnom smjeru vlastitog kretanja nanesi vlastitu brzinu (1.5M). Točku označi s W</a:t>
            </a:r>
            <a:endParaRPr lang="hr-HR" sz="2400" b="1" baseline="-25000" smtClean="0"/>
          </a:p>
          <a:p>
            <a:pPr eaLnBrk="1" hangingPunct="1"/>
            <a:endParaRPr lang="hr-HR" sz="2400" b="1" baseline="-25000" smtClean="0"/>
          </a:p>
        </p:txBody>
      </p:sp>
      <p:pic>
        <p:nvPicPr>
          <p:cNvPr id="8196" name="Picture 10" descr="D:\anima plot2\07.jpg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491288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629400" y="0"/>
            <a:ext cx="2514600" cy="2590800"/>
          </a:xfrm>
        </p:spPr>
        <p:txBody>
          <a:bodyPr/>
          <a:lstStyle/>
          <a:p>
            <a:pPr eaLnBrk="1" hangingPunct="1"/>
            <a:r>
              <a:rPr lang="hr-HR" sz="3600" b="1" smtClean="0">
                <a:solidFill>
                  <a:srgbClr val="FF3300"/>
                </a:solidFill>
              </a:rPr>
              <a:t>Radarsko plotiranje periferni (vanjski) način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6477000" y="2590800"/>
            <a:ext cx="2667000" cy="4267200"/>
          </a:xfrm>
        </p:spPr>
        <p:txBody>
          <a:bodyPr/>
          <a:lstStyle/>
          <a:p>
            <a:pPr eaLnBrk="1" hangingPunct="1"/>
            <a:r>
              <a:rPr lang="hr-HR" sz="2400" b="1" smtClean="0"/>
              <a:t>Točku W spoji s točkom M</a:t>
            </a:r>
            <a:r>
              <a:rPr lang="hr-HR" sz="2400" b="1" baseline="-25000" smtClean="0"/>
              <a:t>2</a:t>
            </a:r>
            <a:r>
              <a:rPr lang="hr-HR" sz="2400" b="1" smtClean="0"/>
              <a:t>. Ta dužina (stranica trokuta) predstavlja pravi kurs i pravu brzinu opažanog broda. </a:t>
            </a:r>
          </a:p>
          <a:p>
            <a:pPr eaLnBrk="1" hangingPunct="1">
              <a:buFontTx/>
              <a:buNone/>
            </a:pPr>
            <a:endParaRPr lang="hr-HR" sz="2400" b="1" baseline="-25000" smtClean="0"/>
          </a:p>
          <a:p>
            <a:pPr eaLnBrk="1" hangingPunct="1"/>
            <a:endParaRPr lang="hr-HR" sz="2400" b="1" baseline="-25000" smtClean="0"/>
          </a:p>
        </p:txBody>
      </p:sp>
      <p:pic>
        <p:nvPicPr>
          <p:cNvPr id="9220" name="Picture 9" descr="D:\anima plot2\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91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629400" y="0"/>
            <a:ext cx="2514600" cy="2590800"/>
          </a:xfrm>
        </p:spPr>
        <p:txBody>
          <a:bodyPr/>
          <a:lstStyle/>
          <a:p>
            <a:pPr eaLnBrk="1" hangingPunct="1"/>
            <a:r>
              <a:rPr lang="hr-HR" sz="3600" b="1" smtClean="0">
                <a:solidFill>
                  <a:srgbClr val="FF3300"/>
                </a:solidFill>
              </a:rPr>
              <a:t>Radarsko plotiranje periferni (vanjski) način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6477000" y="2590800"/>
            <a:ext cx="2667000" cy="4267200"/>
          </a:xfrm>
        </p:spPr>
        <p:txBody>
          <a:bodyPr/>
          <a:lstStyle/>
          <a:p>
            <a:pPr eaLnBrk="1" hangingPunct="1"/>
            <a:r>
              <a:rPr lang="hr-HR" sz="2400" b="1" smtClean="0"/>
              <a:t>Produži stranicu W--M</a:t>
            </a:r>
            <a:r>
              <a:rPr lang="hr-HR" sz="2400" b="1" baseline="-25000" smtClean="0"/>
              <a:t>2 …</a:t>
            </a:r>
            <a:endParaRPr lang="hr-HR" sz="2400" b="1" smtClean="0"/>
          </a:p>
          <a:p>
            <a:pPr eaLnBrk="1" hangingPunct="1">
              <a:buFontTx/>
              <a:buNone/>
            </a:pPr>
            <a:endParaRPr lang="hr-HR" sz="2400" b="1" baseline="-25000" smtClean="0"/>
          </a:p>
          <a:p>
            <a:pPr eaLnBrk="1" hangingPunct="1"/>
            <a:endParaRPr lang="hr-HR" sz="2400" b="1" baseline="-25000" smtClean="0"/>
          </a:p>
        </p:txBody>
      </p:sp>
      <p:pic>
        <p:nvPicPr>
          <p:cNvPr id="10244" name="Picture 10" descr="D:\anima plot2\09.jpg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491288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663</Words>
  <Application>Microsoft Office PowerPoint</Application>
  <PresentationFormat>On-screen Show (4:3)</PresentationFormat>
  <Paragraphs>64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Times New Roman</vt:lpstr>
      <vt:lpstr>Arial</vt:lpstr>
      <vt:lpstr>Calibri</vt:lpstr>
      <vt:lpstr>Symbol</vt:lpstr>
      <vt:lpstr>Default Design</vt:lpstr>
      <vt:lpstr>Radarsko plotiranje periferni (vanjski) način</vt:lpstr>
      <vt:lpstr>Radarsko plotiranje periferni (vanjski) način)</vt:lpstr>
      <vt:lpstr>Radarsko plotiranje periferni (vanjski) način</vt:lpstr>
      <vt:lpstr>Radarsko plotiranje periferni (vanjski) način</vt:lpstr>
      <vt:lpstr>Radarsko plotiranje periferni (vanjski) način</vt:lpstr>
      <vt:lpstr>Radarsko plotiranje periferni (vanjski) način</vt:lpstr>
      <vt:lpstr>Radarsko plotiranje periferni (vanjski) način</vt:lpstr>
      <vt:lpstr>Radarsko plotiranje periferni (vanjski) način</vt:lpstr>
      <vt:lpstr>Radarsko plotiranje periferni (vanjski) način</vt:lpstr>
      <vt:lpstr>Radarsko plotiranje periferni (vanjski) način</vt:lpstr>
      <vt:lpstr>Radarsko plotiranje periferni (vanjski) način</vt:lpstr>
      <vt:lpstr>Radarsko plotiranje periferni (vanjski) način</vt:lpstr>
      <vt:lpstr>Radarsko plotiranje periferni (vanjski) način</vt:lpstr>
      <vt:lpstr>Radarsko plotiranje periferni (vanjski) način</vt:lpstr>
      <vt:lpstr>Radarsko plotiranje periferni (vanjski) način</vt:lpstr>
      <vt:lpstr>Radarsko plotiranje periferni (vanjski) način</vt:lpstr>
      <vt:lpstr>Radarsko plotiranje periferni (vanjski) način</vt:lpstr>
      <vt:lpstr>Radarsko plotiranje periferni (vanjski) način</vt:lpstr>
      <vt:lpstr>Radarsko plotiranje periferni (vanjski) način</vt:lpstr>
      <vt:lpstr>Radarsko plotiranje periferni (vanjski) način</vt:lpstr>
      <vt:lpstr>Radarsko plotiranje periferni (vanjski) način</vt:lpstr>
      <vt:lpstr>Radarsko plotiranje periferni (vanjski) način</vt:lpstr>
      <vt:lpstr>Radarsko plotiranje periferni (vanjski) način</vt:lpstr>
      <vt:lpstr>Radarsko plotiranje periferni (vanjski) način</vt:lpstr>
      <vt:lpstr>Radarsko plotiranje periferni (vanjski) način</vt:lpstr>
      <vt:lpstr>Radarsko plotiranje periferni (vanjski) način</vt:lpstr>
      <vt:lpstr>Radarsko plotiranje periferni (vanjski) način</vt:lpstr>
      <vt:lpstr>Radarsko plotiranje periferni (vanjski) način</vt:lpstr>
      <vt:lpstr>Radarsko plotiranje periferni (vanjski) način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Radarsko plotiranje periferni (vanjski) način</dc:title>
  <dc:creator>Renato</dc:creator>
  <cp:lastModifiedBy>Renato</cp:lastModifiedBy>
  <cp:revision>19</cp:revision>
  <dcterms:created xsi:type="dcterms:W3CDTF">2003-03-05T14:35:51Z</dcterms:created>
  <dcterms:modified xsi:type="dcterms:W3CDTF">2024-01-16T10:29:30Z</dcterms:modified>
</cp:coreProperties>
</file>