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29BA-397F-4246-A2F5-E555C96789A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1F3-41A2-4054-B531-598ED2B9BD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431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29BA-397F-4246-A2F5-E555C96789A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1F3-41A2-4054-B531-598ED2B9BD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918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29BA-397F-4246-A2F5-E555C96789A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1F3-41A2-4054-B531-598ED2B9BD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258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29BA-397F-4246-A2F5-E555C96789A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1F3-41A2-4054-B531-598ED2B9BD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285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29BA-397F-4246-A2F5-E555C96789A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1F3-41A2-4054-B531-598ED2B9BD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291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29BA-397F-4246-A2F5-E555C96789A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1F3-41A2-4054-B531-598ED2B9BD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3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29BA-397F-4246-A2F5-E555C96789A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1F3-41A2-4054-B531-598ED2B9BD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142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29BA-397F-4246-A2F5-E555C96789A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1F3-41A2-4054-B531-598ED2B9BD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534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29BA-397F-4246-A2F5-E555C96789A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1F3-41A2-4054-B531-598ED2B9BD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589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29BA-397F-4246-A2F5-E555C96789A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1F3-41A2-4054-B531-598ED2B9BD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517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29BA-397F-4246-A2F5-E555C96789A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1F3-41A2-4054-B531-598ED2B9BD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907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A29BA-397F-4246-A2F5-E555C96789A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A1F3-41A2-4054-B531-598ED2B9BD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079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3391" y="233341"/>
            <a:ext cx="651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SREDNJA ŠKOLA AMBROZA HARAČIĆA MALI LOŠINJ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3391" y="1260810"/>
            <a:ext cx="233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Kap.Renato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Dudić,prof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4813" y="4280547"/>
            <a:ext cx="7346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PISNM –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primjena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na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simulatoru</a:t>
            </a:r>
            <a:endParaRPr lang="hr-HR" sz="3600" dirty="0">
              <a:solidFill>
                <a:schemeClr val="accent5">
                  <a:lumMod val="60000"/>
                  <a:lumOff val="40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1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3391" y="83128"/>
            <a:ext cx="651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SREDNJA ŠKOLA AMBROZA HARAČIĆA MALI LOŠINJ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7173" y="1270641"/>
            <a:ext cx="233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Kap.Renato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Dudić,prof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692" y="3317495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ISHODI :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419" y="3779160"/>
            <a:ext cx="632634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</a:rPr>
              <a:t>Pokrenuti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sustav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odgovarajuću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vježbu</a:t>
            </a:r>
            <a:endParaRPr lang="hr-HR" dirty="0">
              <a:solidFill>
                <a:schemeClr val="bg1"/>
              </a:solidFill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</a:rPr>
              <a:t>Odabrati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odgovarajući</a:t>
            </a:r>
            <a:r>
              <a:rPr lang="en-US" dirty="0" smtClean="0">
                <a:solidFill>
                  <a:schemeClr val="bg1"/>
                </a:solidFill>
              </a:rPr>
              <a:t> panel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hr-HR" dirty="0" smtClean="0">
                <a:solidFill>
                  <a:schemeClr val="bg1"/>
                </a:solidFill>
              </a:rPr>
              <a:t> upravljačk</a:t>
            </a:r>
            <a:r>
              <a:rPr lang="en-US" dirty="0" err="1" smtClean="0">
                <a:solidFill>
                  <a:schemeClr val="bg1"/>
                </a:solidFill>
              </a:rPr>
              <a:t>oj</a:t>
            </a:r>
            <a:r>
              <a:rPr lang="hr-HR" dirty="0" smtClean="0">
                <a:solidFill>
                  <a:schemeClr val="bg1"/>
                </a:solidFill>
              </a:rPr>
              <a:t> konzol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endParaRPr lang="hr-HR" dirty="0">
              <a:solidFill>
                <a:schemeClr val="bg1"/>
              </a:solidFill>
            </a:endParaRPr>
          </a:p>
          <a:p>
            <a:pPr lvl="0"/>
            <a:r>
              <a:rPr lang="hr-HR" dirty="0" smtClean="0">
                <a:solidFill>
                  <a:schemeClr val="bg1"/>
                </a:solidFill>
              </a:rPr>
              <a:t>Pr</a:t>
            </a:r>
            <a:r>
              <a:rPr lang="en-US" dirty="0" err="1" smtClean="0">
                <a:solidFill>
                  <a:schemeClr val="bg1"/>
                </a:solidFill>
              </a:rPr>
              <a:t>imjeniti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dio</a:t>
            </a:r>
            <a:r>
              <a:rPr lang="en-US" dirty="0" smtClean="0">
                <a:solidFill>
                  <a:schemeClr val="bg1"/>
                </a:solidFill>
              </a:rPr>
              <a:t> C </a:t>
            </a:r>
            <a:r>
              <a:rPr lang="en-US" dirty="0" err="1" smtClean="0">
                <a:solidFill>
                  <a:schemeClr val="bg1"/>
                </a:solidFill>
              </a:rPr>
              <a:t>Pravila</a:t>
            </a:r>
            <a:r>
              <a:rPr lang="en-US" dirty="0" smtClean="0">
                <a:solidFill>
                  <a:schemeClr val="bg1"/>
                </a:solidFill>
              </a:rPr>
              <a:t> – SVIJETLA I ZNAKOVI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</a:t>
            </a:r>
            <a:r>
              <a:rPr lang="en-US" sz="1200" dirty="0" err="1" smtClean="0">
                <a:solidFill>
                  <a:schemeClr val="bg1"/>
                </a:solidFill>
              </a:rPr>
              <a:t>Pravilo</a:t>
            </a:r>
            <a:r>
              <a:rPr lang="en-US" sz="1200" dirty="0" smtClean="0">
                <a:solidFill>
                  <a:schemeClr val="bg1"/>
                </a:solidFill>
              </a:rPr>
              <a:t> 23. </a:t>
            </a:r>
            <a:r>
              <a:rPr lang="en-US" sz="1200" dirty="0" err="1" smtClean="0">
                <a:solidFill>
                  <a:schemeClr val="bg1"/>
                </a:solidFill>
              </a:rPr>
              <a:t>Brodovi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na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mehanički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pogon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kad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plove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    </a:t>
            </a:r>
            <a:r>
              <a:rPr lang="en-US" sz="1200" dirty="0" err="1" smtClean="0">
                <a:solidFill>
                  <a:schemeClr val="bg1"/>
                </a:solidFill>
              </a:rPr>
              <a:t>Pravilo</a:t>
            </a:r>
            <a:r>
              <a:rPr lang="en-US" sz="1200" dirty="0" smtClean="0">
                <a:solidFill>
                  <a:schemeClr val="bg1"/>
                </a:solidFill>
              </a:rPr>
              <a:t> 24. </a:t>
            </a:r>
            <a:r>
              <a:rPr lang="en-US" sz="1200" dirty="0" err="1" smtClean="0">
                <a:solidFill>
                  <a:schemeClr val="bg1"/>
                </a:solidFill>
              </a:rPr>
              <a:t>Tegljenje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potiskivanje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    </a:t>
            </a:r>
            <a:r>
              <a:rPr lang="en-US" sz="1200" dirty="0" err="1" smtClean="0">
                <a:solidFill>
                  <a:schemeClr val="bg1"/>
                </a:solidFill>
              </a:rPr>
              <a:t>Pravilo</a:t>
            </a:r>
            <a:r>
              <a:rPr lang="en-US" sz="1200" dirty="0" smtClean="0">
                <a:solidFill>
                  <a:schemeClr val="bg1"/>
                </a:solidFill>
              </a:rPr>
              <a:t> 25. </a:t>
            </a:r>
            <a:r>
              <a:rPr lang="en-US" sz="1200" dirty="0" err="1" smtClean="0">
                <a:solidFill>
                  <a:schemeClr val="bg1"/>
                </a:solidFill>
              </a:rPr>
              <a:t>Jedrenjaci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    </a:t>
            </a:r>
            <a:r>
              <a:rPr lang="en-US" sz="1200" dirty="0" err="1" smtClean="0">
                <a:solidFill>
                  <a:schemeClr val="bg1"/>
                </a:solidFill>
              </a:rPr>
              <a:t>Pravilo</a:t>
            </a:r>
            <a:r>
              <a:rPr lang="en-US" sz="1200" dirty="0" smtClean="0">
                <a:solidFill>
                  <a:schemeClr val="bg1"/>
                </a:solidFill>
              </a:rPr>
              <a:t> 26. </a:t>
            </a:r>
            <a:r>
              <a:rPr lang="en-US" sz="1200" dirty="0" err="1" smtClean="0">
                <a:solidFill>
                  <a:schemeClr val="bg1"/>
                </a:solidFill>
              </a:rPr>
              <a:t>Ribarski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brodovi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    </a:t>
            </a:r>
            <a:r>
              <a:rPr lang="en-US" sz="1200" dirty="0" err="1" smtClean="0">
                <a:solidFill>
                  <a:schemeClr val="bg1"/>
                </a:solidFill>
              </a:rPr>
              <a:t>Pravilo</a:t>
            </a:r>
            <a:r>
              <a:rPr lang="en-US" sz="1200" dirty="0" smtClean="0">
                <a:solidFill>
                  <a:schemeClr val="bg1"/>
                </a:solidFill>
              </a:rPr>
              <a:t> 27. </a:t>
            </a:r>
            <a:r>
              <a:rPr lang="en-US" sz="1200" dirty="0" err="1" smtClean="0">
                <a:solidFill>
                  <a:schemeClr val="bg1"/>
                </a:solidFill>
              </a:rPr>
              <a:t>Brodovi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koji</a:t>
            </a:r>
            <a:r>
              <a:rPr lang="en-US" sz="1200" dirty="0" smtClean="0">
                <a:solidFill>
                  <a:schemeClr val="bg1"/>
                </a:solidFill>
              </a:rPr>
              <a:t> ne </a:t>
            </a:r>
            <a:r>
              <a:rPr lang="en-US" sz="1200" dirty="0" err="1" smtClean="0">
                <a:solidFill>
                  <a:schemeClr val="bg1"/>
                </a:solidFill>
              </a:rPr>
              <a:t>mogu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manevrirati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ili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brodovi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ograničene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sposobnosti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za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manevar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    </a:t>
            </a:r>
            <a:r>
              <a:rPr lang="en-US" sz="1200" dirty="0" err="1" smtClean="0">
                <a:solidFill>
                  <a:schemeClr val="bg1"/>
                </a:solidFill>
              </a:rPr>
              <a:t>Pravilo</a:t>
            </a:r>
            <a:r>
              <a:rPr lang="en-US" sz="1200" dirty="0" smtClean="0">
                <a:solidFill>
                  <a:schemeClr val="bg1"/>
                </a:solidFill>
              </a:rPr>
              <a:t> 28. </a:t>
            </a:r>
            <a:r>
              <a:rPr lang="en-US" sz="1200" dirty="0" err="1" smtClean="0">
                <a:solidFill>
                  <a:schemeClr val="bg1"/>
                </a:solidFill>
              </a:rPr>
              <a:t>Brodovi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ograničeni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svojim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gazom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    </a:t>
            </a:r>
            <a:r>
              <a:rPr lang="en-US" sz="1200" dirty="0" err="1" smtClean="0">
                <a:solidFill>
                  <a:schemeClr val="bg1"/>
                </a:solidFill>
              </a:rPr>
              <a:t>Pravilo</a:t>
            </a:r>
            <a:r>
              <a:rPr lang="en-US" sz="1200" dirty="0" smtClean="0">
                <a:solidFill>
                  <a:schemeClr val="bg1"/>
                </a:solidFill>
              </a:rPr>
              <a:t> 29. </a:t>
            </a:r>
            <a:r>
              <a:rPr lang="en-US" sz="1200" dirty="0" err="1" smtClean="0">
                <a:solidFill>
                  <a:schemeClr val="bg1"/>
                </a:solidFill>
              </a:rPr>
              <a:t>Peljarski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brodovi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    </a:t>
            </a:r>
            <a:r>
              <a:rPr lang="en-US" sz="1200" dirty="0" err="1" smtClean="0">
                <a:solidFill>
                  <a:schemeClr val="bg1"/>
                </a:solidFill>
              </a:rPr>
              <a:t>Pravilo</a:t>
            </a:r>
            <a:r>
              <a:rPr lang="en-US" sz="1200" dirty="0" smtClean="0">
                <a:solidFill>
                  <a:schemeClr val="bg1"/>
                </a:solidFill>
              </a:rPr>
              <a:t> 30. </a:t>
            </a:r>
            <a:r>
              <a:rPr lang="en-US" sz="1200" dirty="0" err="1" smtClean="0">
                <a:solidFill>
                  <a:schemeClr val="bg1"/>
                </a:solidFill>
              </a:rPr>
              <a:t>Usidreni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nasukani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brodovi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    </a:t>
            </a:r>
            <a:r>
              <a:rPr lang="en-US" sz="1200" dirty="0" err="1" smtClean="0">
                <a:solidFill>
                  <a:schemeClr val="bg1"/>
                </a:solidFill>
              </a:rPr>
              <a:t>Pravilo</a:t>
            </a:r>
            <a:r>
              <a:rPr lang="en-US" sz="1200" dirty="0" smtClean="0">
                <a:solidFill>
                  <a:schemeClr val="bg1"/>
                </a:solidFill>
              </a:rPr>
              <a:t> 31. </a:t>
            </a:r>
            <a:r>
              <a:rPr lang="en-US" sz="1200" dirty="0" err="1" smtClean="0">
                <a:solidFill>
                  <a:schemeClr val="bg1"/>
                </a:solidFill>
              </a:rPr>
              <a:t>Hidroavioni</a:t>
            </a:r>
            <a:endParaRPr lang="hr-HR" sz="1200" dirty="0">
              <a:solidFill>
                <a:schemeClr val="bg1"/>
              </a:solidFill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</a:rPr>
              <a:t>Označiti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brod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navigacijskim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svjetlima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signalnim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tjelima</a:t>
            </a:r>
            <a:r>
              <a:rPr lang="hr-HR" dirty="0">
                <a:solidFill>
                  <a:schemeClr val="bg1"/>
                </a:solidFill>
              </a:rPr>
              <a:t> </a:t>
            </a:r>
          </a:p>
          <a:p>
            <a:pPr lvl="0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5275" y="4286991"/>
            <a:ext cx="54814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dirty="0" smtClean="0">
                <a:solidFill>
                  <a:schemeClr val="bg1"/>
                </a:solidFill>
              </a:rPr>
              <a:t>Pr</a:t>
            </a:r>
            <a:r>
              <a:rPr lang="en-US" dirty="0" err="1" smtClean="0">
                <a:solidFill>
                  <a:schemeClr val="bg1"/>
                </a:solidFill>
              </a:rPr>
              <a:t>imjeniti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dio</a:t>
            </a:r>
            <a:r>
              <a:rPr lang="en-US" dirty="0" smtClean="0">
                <a:solidFill>
                  <a:schemeClr val="bg1"/>
                </a:solidFill>
              </a:rPr>
              <a:t> D </a:t>
            </a:r>
            <a:r>
              <a:rPr lang="en-US" dirty="0" err="1" smtClean="0">
                <a:solidFill>
                  <a:schemeClr val="bg1"/>
                </a:solidFill>
              </a:rPr>
              <a:t>Pravila</a:t>
            </a:r>
            <a:r>
              <a:rPr lang="en-US" dirty="0" smtClean="0">
                <a:solidFill>
                  <a:schemeClr val="bg1"/>
                </a:solidFill>
              </a:rPr>
              <a:t> – ZVUČNI I SVJETLOSNI SIGNALI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sz="1200" dirty="0" err="1" smtClean="0">
                <a:solidFill>
                  <a:schemeClr val="bg1"/>
                </a:solidFill>
              </a:rPr>
              <a:t>Pravilo</a:t>
            </a:r>
            <a:r>
              <a:rPr lang="en-US" sz="1200" dirty="0" smtClean="0">
                <a:solidFill>
                  <a:schemeClr val="bg1"/>
                </a:solidFill>
              </a:rPr>
              <a:t> 33. </a:t>
            </a:r>
            <a:r>
              <a:rPr lang="en-US" sz="1200" dirty="0" err="1" smtClean="0">
                <a:solidFill>
                  <a:schemeClr val="bg1"/>
                </a:solidFill>
              </a:rPr>
              <a:t>Oprema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za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zvučne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signale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 </a:t>
            </a:r>
            <a:r>
              <a:rPr lang="en-US" sz="1200" dirty="0" err="1" smtClean="0">
                <a:solidFill>
                  <a:schemeClr val="bg1"/>
                </a:solidFill>
              </a:rPr>
              <a:t>Pravilo</a:t>
            </a:r>
            <a:r>
              <a:rPr lang="en-US" sz="1200" dirty="0" smtClean="0">
                <a:solidFill>
                  <a:schemeClr val="bg1"/>
                </a:solidFill>
              </a:rPr>
              <a:t> 34. Signal </a:t>
            </a:r>
            <a:r>
              <a:rPr lang="en-US" sz="1200" dirty="0" err="1" smtClean="0">
                <a:solidFill>
                  <a:schemeClr val="bg1"/>
                </a:solidFill>
              </a:rPr>
              <a:t>za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manevar</a:t>
            </a:r>
            <a:r>
              <a:rPr lang="en-US" sz="1200" dirty="0" smtClean="0">
                <a:solidFill>
                  <a:schemeClr val="bg1"/>
                </a:solidFill>
              </a:rPr>
              <a:t> I </a:t>
            </a:r>
            <a:r>
              <a:rPr lang="en-US" sz="1200" dirty="0" err="1" smtClean="0">
                <a:solidFill>
                  <a:schemeClr val="bg1"/>
                </a:solidFill>
              </a:rPr>
              <a:t>signali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upozorenja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 </a:t>
            </a:r>
            <a:r>
              <a:rPr lang="en-US" sz="1200" dirty="0" err="1" smtClean="0">
                <a:solidFill>
                  <a:schemeClr val="bg1"/>
                </a:solidFill>
              </a:rPr>
              <a:t>Pravilo</a:t>
            </a:r>
            <a:r>
              <a:rPr lang="en-US" sz="1200" dirty="0" smtClean="0">
                <a:solidFill>
                  <a:schemeClr val="bg1"/>
                </a:solidFill>
              </a:rPr>
              <a:t> 35. </a:t>
            </a:r>
            <a:r>
              <a:rPr lang="en-US" sz="1200" dirty="0" err="1" smtClean="0">
                <a:solidFill>
                  <a:schemeClr val="bg1"/>
                </a:solidFill>
              </a:rPr>
              <a:t>Zvučni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signali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pri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smanjenoj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vidljivosti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 </a:t>
            </a:r>
            <a:r>
              <a:rPr lang="en-US" sz="1200" dirty="0" err="1" smtClean="0">
                <a:solidFill>
                  <a:schemeClr val="bg1"/>
                </a:solidFill>
              </a:rPr>
              <a:t>Pravilo</a:t>
            </a:r>
            <a:r>
              <a:rPr lang="en-US" sz="1200" dirty="0" smtClean="0">
                <a:solidFill>
                  <a:schemeClr val="bg1"/>
                </a:solidFill>
              </a:rPr>
              <a:t> 36. </a:t>
            </a:r>
            <a:r>
              <a:rPr lang="en-US" sz="1200" dirty="0" err="1" smtClean="0">
                <a:solidFill>
                  <a:schemeClr val="bg1"/>
                </a:solidFill>
              </a:rPr>
              <a:t>Signali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upozorenja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 </a:t>
            </a:r>
            <a:r>
              <a:rPr lang="en-US" sz="1200" dirty="0" err="1" smtClean="0">
                <a:solidFill>
                  <a:schemeClr val="bg1"/>
                </a:solidFill>
              </a:rPr>
              <a:t>Pravilo</a:t>
            </a:r>
            <a:r>
              <a:rPr lang="en-US" sz="1200" dirty="0" smtClean="0">
                <a:solidFill>
                  <a:schemeClr val="bg1"/>
                </a:solidFill>
              </a:rPr>
              <a:t> 37. </a:t>
            </a:r>
            <a:r>
              <a:rPr lang="en-US" sz="1200" dirty="0" err="1" smtClean="0">
                <a:solidFill>
                  <a:schemeClr val="bg1"/>
                </a:solidFill>
              </a:rPr>
              <a:t>Signali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pogibelji</a:t>
            </a:r>
            <a:endParaRPr lang="hr-HR" sz="1200" dirty="0">
              <a:solidFill>
                <a:schemeClr val="bg1"/>
              </a:solidFill>
            </a:endParaRPr>
          </a:p>
          <a:p>
            <a:pPr lvl="0"/>
            <a:r>
              <a:rPr lang="en-US" dirty="0" err="1">
                <a:solidFill>
                  <a:schemeClr val="bg1"/>
                </a:solidFill>
              </a:rPr>
              <a:t>Označiti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brod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navigacijskim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svjetlima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signalnim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tjelima</a:t>
            </a:r>
            <a:r>
              <a:rPr lang="hr-HR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err="1" smtClean="0">
                <a:solidFill>
                  <a:schemeClr val="bg1"/>
                </a:solidFill>
              </a:rPr>
              <a:t>Poslati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poruke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signalnim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zastavicama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Morseove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abecede</a:t>
            </a:r>
            <a:endParaRPr lang="hr-HR" dirty="0">
              <a:solidFill>
                <a:schemeClr val="bg1"/>
              </a:solidFill>
            </a:endParaRPr>
          </a:p>
          <a:p>
            <a:pPr lvl="0"/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1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56964" y="4615639"/>
            <a:ext cx="2940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KURS BRODA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BRZINA BRODA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KORMILARENJE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OTKLON KORMILA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PROPULZIJA BRODA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8956964" y="3929736"/>
            <a:ext cx="2940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STATIČKI PODACI:</a:t>
            </a:r>
            <a:endParaRPr lang="hr-HR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3381" y="310583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hr-HR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735434" y="494607"/>
            <a:ext cx="345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UPRAVLJAČKA KONZOLA</a:t>
            </a:r>
            <a:endParaRPr lang="hr-HR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4050" y="1242065"/>
            <a:ext cx="159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SIGNALIZACIJA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6964" y="1863090"/>
            <a:ext cx="2634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NAVIGACIJSKA SVJETLA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SIGNALNA TIJELA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ZVUČNI SIGNALI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147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9444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6557375" y="1232845"/>
            <a:ext cx="5140446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000" b="1" dirty="0" smtClean="0">
                <a:solidFill>
                  <a:schemeClr val="accent5">
                    <a:lumMod val="75000"/>
                  </a:schemeClr>
                </a:solidFill>
              </a:rPr>
              <a:t>Pr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imjena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dio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C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Pravila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– SVIJETLA I ZNAKOVI</a:t>
            </a:r>
          </a:p>
          <a:p>
            <a:pPr lvl="0"/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Primjer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primjene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Pravila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27  </a:t>
            </a:r>
          </a:p>
          <a:p>
            <a:pPr lvl="0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‘’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brod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koji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ne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može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manevrirati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’’</a:t>
            </a:r>
          </a:p>
          <a:p>
            <a:pPr lvl="0"/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dva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crvena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svjetla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jarbolu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</a:p>
          <a:p>
            <a:pPr lv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postavljena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u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okomici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jedno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ispod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drugoga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 lv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vidljiva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svih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strana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Danju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signalno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tijelo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dvije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kugle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</a:p>
          <a:p>
            <a:pPr lv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postavljene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jedna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ispod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druge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jarbolu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</a:p>
          <a:p>
            <a:pPr lv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odakle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se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najbolje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može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vidjeti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1764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7147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6557375" y="1232845"/>
            <a:ext cx="5578835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000" b="1" dirty="0" smtClean="0">
                <a:solidFill>
                  <a:schemeClr val="accent5">
                    <a:lumMod val="75000"/>
                  </a:schemeClr>
                </a:solidFill>
              </a:rPr>
              <a:t>Pr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imjena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dio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C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Pravila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– SVIJETLA I ZNAKOVI</a:t>
            </a:r>
          </a:p>
          <a:p>
            <a:pPr lvl="0"/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Primjer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primjene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Pravila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27  </a:t>
            </a:r>
          </a:p>
          <a:p>
            <a:pPr lvl="0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‘’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brod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ograničene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sposobnosti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za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manevriranje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’’</a:t>
            </a:r>
          </a:p>
          <a:p>
            <a:pPr lvl="0"/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Tri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svjetla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jarbolu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</a:p>
          <a:p>
            <a:pPr lv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postavljena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u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okomici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jedno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ispod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drugoga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 lv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vidljiva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svih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strana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 od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kojih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su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gornje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donje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crvena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središnje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je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bijelo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Danju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signalna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oznaka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koju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čine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kugla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dvostruki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stožac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kugla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postavljena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jedna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ispod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druge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jarbolu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</a:p>
          <a:p>
            <a:pPr lv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odakle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se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najbolje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može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vidjeti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962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208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57375" y="1232845"/>
            <a:ext cx="5356531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000" b="1" dirty="0" smtClean="0">
                <a:solidFill>
                  <a:schemeClr val="accent5">
                    <a:lumMod val="75000"/>
                  </a:schemeClr>
                </a:solidFill>
              </a:rPr>
              <a:t>Pr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imjena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dio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C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Pravila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– SVIJETLA I ZNAKOVI</a:t>
            </a:r>
          </a:p>
          <a:p>
            <a:pPr lvl="0"/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Primjer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primjene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Pravila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28  </a:t>
            </a:r>
          </a:p>
          <a:p>
            <a:pPr lvl="0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‘’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brodovi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ograničeni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svojim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gazom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’’</a:t>
            </a:r>
          </a:p>
          <a:p>
            <a:pPr lvl="0"/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Tri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crvena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svjetla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jarbolu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</a:p>
          <a:p>
            <a:pPr lv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postavljena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u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okomici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jedno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ispod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drugoga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 lv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vidljiva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svih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strana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Danju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signalna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oznaka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tijela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u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obliku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valjka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postavljena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jarbolu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odakle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se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najbolje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može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vidjeti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461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5684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5693" y="1180109"/>
            <a:ext cx="71709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2400" b="1" dirty="0" smtClean="0">
                <a:solidFill>
                  <a:srgbClr val="002060"/>
                </a:solidFill>
              </a:rPr>
              <a:t>Pr</a:t>
            </a:r>
            <a:r>
              <a:rPr lang="en-US" sz="2400" b="1" dirty="0" err="1" smtClean="0">
                <a:solidFill>
                  <a:srgbClr val="002060"/>
                </a:solidFill>
              </a:rPr>
              <a:t>imjeniti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dio</a:t>
            </a:r>
            <a:r>
              <a:rPr lang="en-US" sz="2400" b="1" dirty="0" smtClean="0">
                <a:solidFill>
                  <a:srgbClr val="002060"/>
                </a:solidFill>
              </a:rPr>
              <a:t> D </a:t>
            </a:r>
            <a:r>
              <a:rPr lang="en-US" sz="2400" b="1" dirty="0" err="1" smtClean="0">
                <a:solidFill>
                  <a:srgbClr val="002060"/>
                </a:solidFill>
              </a:rPr>
              <a:t>Pravila</a:t>
            </a:r>
            <a:r>
              <a:rPr lang="en-US" sz="2400" b="1" dirty="0" smtClean="0">
                <a:solidFill>
                  <a:srgbClr val="002060"/>
                </a:solidFill>
              </a:rPr>
              <a:t> – ZVUČNI I SVJETLOSNI SIGNALI</a:t>
            </a:r>
          </a:p>
          <a:p>
            <a:pPr lvl="0"/>
            <a:endParaRPr lang="en-US" sz="2400" b="1" dirty="0" smtClean="0">
              <a:solidFill>
                <a:srgbClr val="002060"/>
              </a:solidFill>
            </a:endParaRPr>
          </a:p>
          <a:p>
            <a:pPr lvl="0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</a:t>
            </a:r>
            <a:r>
              <a:rPr lang="en-US" dirty="0" err="1" smtClean="0">
                <a:solidFill>
                  <a:srgbClr val="002060"/>
                </a:solidFill>
              </a:rPr>
              <a:t>Pravilo</a:t>
            </a:r>
            <a:r>
              <a:rPr lang="en-US" dirty="0" smtClean="0">
                <a:solidFill>
                  <a:srgbClr val="002060"/>
                </a:solidFill>
              </a:rPr>
              <a:t> 33. </a:t>
            </a:r>
            <a:r>
              <a:rPr lang="en-US" dirty="0" err="1" smtClean="0">
                <a:solidFill>
                  <a:srgbClr val="002060"/>
                </a:solidFill>
              </a:rPr>
              <a:t>Oprema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zvučne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signale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 </a:t>
            </a:r>
            <a:r>
              <a:rPr lang="en-US" dirty="0" err="1" smtClean="0">
                <a:solidFill>
                  <a:srgbClr val="002060"/>
                </a:solidFill>
              </a:rPr>
              <a:t>Pravilo</a:t>
            </a:r>
            <a:r>
              <a:rPr lang="en-US" dirty="0" smtClean="0">
                <a:solidFill>
                  <a:srgbClr val="002060"/>
                </a:solidFill>
              </a:rPr>
              <a:t> 34. Signal </a:t>
            </a:r>
            <a:r>
              <a:rPr lang="en-US" dirty="0" err="1" smtClean="0">
                <a:solidFill>
                  <a:srgbClr val="002060"/>
                </a:solidFill>
              </a:rPr>
              <a:t>za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manevar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signali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upozorenja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 </a:t>
            </a:r>
            <a:r>
              <a:rPr lang="en-US" dirty="0" err="1" smtClean="0">
                <a:solidFill>
                  <a:srgbClr val="002060"/>
                </a:solidFill>
              </a:rPr>
              <a:t>Pravilo</a:t>
            </a:r>
            <a:r>
              <a:rPr lang="en-US" dirty="0" smtClean="0">
                <a:solidFill>
                  <a:srgbClr val="002060"/>
                </a:solidFill>
              </a:rPr>
              <a:t> 35. </a:t>
            </a:r>
            <a:r>
              <a:rPr lang="en-US" dirty="0" err="1" smtClean="0">
                <a:solidFill>
                  <a:srgbClr val="002060"/>
                </a:solidFill>
              </a:rPr>
              <a:t>Zvučni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signali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smanjenoj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vidljivosti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 </a:t>
            </a:r>
            <a:r>
              <a:rPr lang="en-US" dirty="0" err="1" smtClean="0">
                <a:solidFill>
                  <a:srgbClr val="002060"/>
                </a:solidFill>
              </a:rPr>
              <a:t>Pravilo</a:t>
            </a:r>
            <a:r>
              <a:rPr lang="en-US" dirty="0" smtClean="0">
                <a:solidFill>
                  <a:srgbClr val="002060"/>
                </a:solidFill>
              </a:rPr>
              <a:t> 36. </a:t>
            </a:r>
            <a:r>
              <a:rPr lang="en-US" dirty="0" err="1" smtClean="0">
                <a:solidFill>
                  <a:srgbClr val="002060"/>
                </a:solidFill>
              </a:rPr>
              <a:t>Signali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upozorenja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 </a:t>
            </a:r>
            <a:r>
              <a:rPr lang="en-US" dirty="0" err="1" smtClean="0">
                <a:solidFill>
                  <a:srgbClr val="002060"/>
                </a:solidFill>
              </a:rPr>
              <a:t>Pravilo</a:t>
            </a:r>
            <a:r>
              <a:rPr lang="en-US" dirty="0" smtClean="0">
                <a:solidFill>
                  <a:srgbClr val="002060"/>
                </a:solidFill>
              </a:rPr>
              <a:t> 37. </a:t>
            </a:r>
            <a:r>
              <a:rPr lang="en-US" dirty="0" err="1" smtClean="0">
                <a:solidFill>
                  <a:srgbClr val="002060"/>
                </a:solidFill>
              </a:rPr>
              <a:t>Signali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pogibelji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5693" y="4290398"/>
            <a:ext cx="66882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 smtClean="0">
                <a:solidFill>
                  <a:srgbClr val="002060"/>
                </a:solidFill>
              </a:rPr>
              <a:t>Primjer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primjene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Pravila</a:t>
            </a:r>
            <a:r>
              <a:rPr lang="en-US" b="1" dirty="0" smtClean="0">
                <a:solidFill>
                  <a:srgbClr val="002060"/>
                </a:solidFill>
              </a:rPr>
              <a:t> 35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b="1" dirty="0" err="1" smtClean="0">
                <a:solidFill>
                  <a:srgbClr val="002060"/>
                </a:solidFill>
              </a:rPr>
              <a:t>Zvučni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signali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pri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smanjenoj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vidljivosti</a:t>
            </a:r>
            <a:endParaRPr lang="en-US" b="1" dirty="0" smtClean="0">
              <a:solidFill>
                <a:srgbClr val="002060"/>
              </a:solidFill>
            </a:endParaRPr>
          </a:p>
          <a:p>
            <a:pPr lvl="0"/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‘’</a:t>
            </a:r>
            <a:r>
              <a:rPr lang="en-US" b="1" dirty="0" err="1" smtClean="0">
                <a:solidFill>
                  <a:srgbClr val="002060"/>
                </a:solidFill>
              </a:rPr>
              <a:t>brod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mehanički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pogon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kad</a:t>
            </a:r>
            <a:r>
              <a:rPr lang="en-US" b="1" dirty="0" smtClean="0">
                <a:solidFill>
                  <a:srgbClr val="002060"/>
                </a:solidFill>
              </a:rPr>
              <a:t> se </a:t>
            </a:r>
            <a:r>
              <a:rPr lang="en-US" b="1" dirty="0" err="1" smtClean="0">
                <a:solidFill>
                  <a:srgbClr val="002060"/>
                </a:solidFill>
              </a:rPr>
              <a:t>kreće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kroz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vodu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mora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davati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jedan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dugi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zvuk</a:t>
            </a:r>
            <a:r>
              <a:rPr lang="en-US" b="1" dirty="0" smtClean="0">
                <a:solidFill>
                  <a:srgbClr val="002060"/>
                </a:solidFill>
              </a:rPr>
              <a:t> u </a:t>
            </a:r>
            <a:r>
              <a:rPr lang="en-US" b="1" dirty="0" err="1" smtClean="0">
                <a:solidFill>
                  <a:srgbClr val="002060"/>
                </a:solidFill>
              </a:rPr>
              <a:t>vremenskim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razmacima</a:t>
            </a:r>
            <a:r>
              <a:rPr lang="en-US" b="1" dirty="0" smtClean="0">
                <a:solidFill>
                  <a:srgbClr val="002060"/>
                </a:solidFill>
              </a:rPr>
              <a:t> od </a:t>
            </a:r>
            <a:r>
              <a:rPr lang="en-US" b="1" dirty="0" err="1" smtClean="0">
                <a:solidFill>
                  <a:srgbClr val="002060"/>
                </a:solidFill>
              </a:rPr>
              <a:t>najviše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dvije</a:t>
            </a:r>
            <a:r>
              <a:rPr lang="en-US" b="1" dirty="0" smtClean="0">
                <a:solidFill>
                  <a:srgbClr val="002060"/>
                </a:solidFill>
              </a:rPr>
              <a:t> minute’’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0"/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4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5839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90810" y="2056306"/>
            <a:ext cx="24106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 smtClean="0">
                <a:solidFill>
                  <a:srgbClr val="002060"/>
                </a:solidFill>
              </a:rPr>
              <a:t>Primjer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slanja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 lvl="0" algn="ctr"/>
            <a:r>
              <a:rPr lang="en-US" sz="2400" dirty="0" err="1" smtClean="0">
                <a:solidFill>
                  <a:srgbClr val="002060"/>
                </a:solidFill>
              </a:rPr>
              <a:t>Poruke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pogibelji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 lvl="0" algn="ctr"/>
            <a:r>
              <a:rPr lang="en-US" sz="2400" dirty="0" err="1" smtClean="0">
                <a:solidFill>
                  <a:srgbClr val="002060"/>
                </a:solidFill>
              </a:rPr>
              <a:t>Signalnim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zastavicama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 lvl="0" algn="ctr"/>
            <a:r>
              <a:rPr lang="en-US" sz="2400" dirty="0" err="1" smtClean="0">
                <a:solidFill>
                  <a:srgbClr val="002060"/>
                </a:solidFill>
              </a:rPr>
              <a:t>Morseove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abecede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0" algn="ctr"/>
            <a:r>
              <a:rPr lang="en-US" sz="2400" dirty="0" smtClean="0">
                <a:solidFill>
                  <a:srgbClr val="002060"/>
                </a:solidFill>
              </a:rPr>
              <a:t>  ‘’NC’’</a:t>
            </a:r>
            <a:endParaRPr lang="hr-H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5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501</Words>
  <Application>Microsoft Office PowerPoint</Application>
  <PresentationFormat>Widescreen</PresentationFormat>
  <Paragraphs>89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Renato</dc:creator>
  <cp:lastModifiedBy>Renato</cp:lastModifiedBy>
  <cp:revision>14</cp:revision>
  <dcterms:created xsi:type="dcterms:W3CDTF">2022-09-16T08:23:54Z</dcterms:created>
  <dcterms:modified xsi:type="dcterms:W3CDTF">2024-01-16T11:08:10Z</dcterms:modified>
</cp:coreProperties>
</file>