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3" r:id="rId7"/>
    <p:sldId id="264" r:id="rId8"/>
    <p:sldId id="267" r:id="rId9"/>
    <p:sldId id="268" r:id="rId10"/>
    <p:sldId id="265" r:id="rId11"/>
    <p:sldId id="269" r:id="rId12"/>
    <p:sldId id="266" r:id="rId13"/>
    <p:sldId id="270" r:id="rId14"/>
    <p:sldId id="271" r:id="rId15"/>
    <p:sldId id="272" r:id="rId16"/>
    <p:sldId id="273" r:id="rId17"/>
    <p:sldId id="275" r:id="rId18"/>
    <p:sldId id="276" r:id="rId19"/>
  </p:sldIdLst>
  <p:sldSz cx="9144000" cy="6858000" type="screen4x3"/>
  <p:notesSz cx="6858000" cy="9144000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3970" autoAdjust="0"/>
    <p:restoredTop sz="94660"/>
  </p:normalViewPr>
  <p:slideViewPr>
    <p:cSldViewPr>
      <p:cViewPr varScale="1">
        <p:scale>
          <a:sx n="92" d="100"/>
          <a:sy n="92" d="100"/>
        </p:scale>
        <p:origin x="8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A810A-A707-4BA3-A0C1-772B76B32B5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80775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25644-5390-4F9F-A882-7B7279E518D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672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DB9D3-784E-4332-96D0-402821D658F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7536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B28D1-F6AC-4DCE-9EE8-F9B517D1D67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9712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D747D-E863-4B6C-840A-F9B333C9A8B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4038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56137-1D03-4B13-9571-57C9BFA19B4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510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88FBC-0457-4C3D-8276-8A5946E4728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91791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1D538-4860-44B1-9710-B6CFF3B9ECA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6071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31FC0-25A8-49E3-AA76-67A238FF095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252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DFF32-0F8B-4027-818C-8FCD4A4AD46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76729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42E20-DE03-41B6-A435-5C570687A4D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9390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A70E1-8A9B-4944-8978-848C33A6243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9046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Kliknite da biste uredili stil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Kliknite da biste uredili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BF4A50C-66B3-4CAD-9D47-B43F4B37159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ContainerSchip32TBF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https://en.wikipedia.org/wiki/List_of_largest_container_ships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s://en.wikipedia.org/wiki/Panama" TargetMode="External"/><Relationship Id="rId7" Type="http://schemas.openxmlformats.org/officeDocument/2006/relationships/hyperlink" Target="msc%20OSCAR.jpg" TargetMode="External"/><Relationship Id="rId2" Type="http://schemas.openxmlformats.org/officeDocument/2006/relationships/image" Target="https://en.wikipedia.org/wiki/MSC_Osca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7.png"/><Relationship Id="rId4" Type="http://schemas.openxmlformats.org/officeDocument/2006/relationships/hyperlink" Target="https://en.wikipedia.org/wiki/MSC_Oscar#cite_note-ST-2" TargetMode="Externa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650" y="1196975"/>
            <a:ext cx="7772400" cy="1470025"/>
          </a:xfrm>
        </p:spPr>
        <p:txBody>
          <a:bodyPr anchor="ctr"/>
          <a:lstStyle/>
          <a:p>
            <a:pPr eaLnBrk="1" hangingPunct="1"/>
            <a:r>
              <a:rPr lang="hr-HR" altLang="sr-Latn-RS" sz="4000" smtClean="0">
                <a:solidFill>
                  <a:srgbClr val="0000FF"/>
                </a:solidFill>
              </a:rPr>
              <a:t>Kontejnerski i Ro-Ro brodovi,</a:t>
            </a:r>
            <a:br>
              <a:rPr lang="hr-HR" altLang="sr-Latn-RS" sz="4000" smtClean="0">
                <a:solidFill>
                  <a:srgbClr val="0000FF"/>
                </a:solidFill>
              </a:rPr>
            </a:br>
            <a:r>
              <a:rPr lang="hr-HR" altLang="sr-Latn-RS" sz="4000" smtClean="0">
                <a:solidFill>
                  <a:srgbClr val="0000FF"/>
                </a:solidFill>
              </a:rPr>
              <a:t>karike multimodalnog transporta</a:t>
            </a:r>
          </a:p>
        </p:txBody>
      </p:sp>
      <p:pic>
        <p:nvPicPr>
          <p:cNvPr id="2051" name="Picture 7" descr="1-containers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429000"/>
            <a:ext cx="316865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car-carrier-cargo-ship-ro-ro-32135-62128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33845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425" y="-76200"/>
            <a:ext cx="1061085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376238" y="423863"/>
            <a:ext cx="5491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 sz="1800"/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1547813" y="715963"/>
            <a:ext cx="41005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200" b="1"/>
              <a:t>KONTEJNER</a:t>
            </a:r>
            <a:r>
              <a:rPr lang="hr-HR" altLang="sr-Latn-RS" sz="1800"/>
              <a:t> (SPREMNIK)</a:t>
            </a:r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179388" y="5661025"/>
            <a:ext cx="648017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1800"/>
              <a:t>DIMENZIJE 20’ KONTEJNERA u cm:   6058 x 2438 x 2438</a:t>
            </a:r>
          </a:p>
          <a:p>
            <a:pPr eaLnBrk="1" hangingPunct="1">
              <a:spcBef>
                <a:spcPct val="50000"/>
              </a:spcBef>
            </a:pPr>
            <a:r>
              <a:rPr lang="hr-HR" altLang="sr-Latn-RS" sz="1800"/>
              <a:t>DIMENZIJE 40’ KONTEJNERA u cm: 12192 x 2438 x 2438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20(TK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44675"/>
            <a:ext cx="381635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0" descr="40(4F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28575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2" descr="40(4PF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437063"/>
            <a:ext cx="2533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4" descr="40(4SD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2668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20(2FO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4813"/>
            <a:ext cx="2533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/>
            <a:r>
              <a:rPr lang="hr-HR" altLang="sr-Latn-RS" sz="3600" smtClean="0"/>
              <a:t>IZVEDBE</a:t>
            </a:r>
            <a:r>
              <a:rPr lang="hr-HR" altLang="sr-Latn-RS" smtClean="0"/>
              <a:t> </a:t>
            </a:r>
            <a:r>
              <a:rPr lang="hr-HR" altLang="sr-Latn-RS" sz="3600" smtClean="0"/>
              <a:t>KONTEJNERA</a:t>
            </a:r>
          </a:p>
        </p:txBody>
      </p:sp>
      <p:pic>
        <p:nvPicPr>
          <p:cNvPr id="12296" name="Picture 5" descr="20(2FC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9260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16"/>
          <p:cNvSpPr txBox="1">
            <a:spLocks noChangeArrowheads="1"/>
          </p:cNvSpPr>
          <p:nvPr/>
        </p:nvSpPr>
        <p:spPr bwMode="auto">
          <a:xfrm>
            <a:off x="971550" y="3305175"/>
            <a:ext cx="1079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200"/>
              <a:t>     </a:t>
            </a:r>
            <a:r>
              <a:rPr lang="hr-HR" altLang="sr-Latn-RS" sz="1200" b="1"/>
              <a:t>DRY 40’</a:t>
            </a:r>
            <a:r>
              <a:rPr lang="hr-HR" altLang="sr-Latn-RS" sz="1200"/>
              <a:t> </a:t>
            </a:r>
          </a:p>
        </p:txBody>
      </p:sp>
      <p:sp>
        <p:nvSpPr>
          <p:cNvPr id="12298" name="Text Box 17"/>
          <p:cNvSpPr txBox="1">
            <a:spLocks noChangeArrowheads="1"/>
          </p:cNvSpPr>
          <p:nvPr/>
        </p:nvSpPr>
        <p:spPr bwMode="auto">
          <a:xfrm>
            <a:off x="5867400" y="836613"/>
            <a:ext cx="144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200"/>
              <a:t>     </a:t>
            </a:r>
            <a:r>
              <a:rPr lang="hr-HR" altLang="sr-Latn-RS" sz="1200" b="1"/>
              <a:t>OT (opentop)</a:t>
            </a:r>
            <a:r>
              <a:rPr lang="hr-HR" altLang="sr-Latn-RS" sz="1200"/>
              <a:t> </a:t>
            </a:r>
          </a:p>
        </p:txBody>
      </p:sp>
      <p:sp>
        <p:nvSpPr>
          <p:cNvPr id="12299" name="Text Box 18"/>
          <p:cNvSpPr txBox="1">
            <a:spLocks noChangeArrowheads="1"/>
          </p:cNvSpPr>
          <p:nvPr/>
        </p:nvSpPr>
        <p:spPr bwMode="auto">
          <a:xfrm>
            <a:off x="7524750" y="3284538"/>
            <a:ext cx="144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200"/>
              <a:t>     </a:t>
            </a:r>
            <a:r>
              <a:rPr lang="hr-HR" altLang="sr-Latn-RS" sz="1200" b="1"/>
              <a:t>OT (opentop)</a:t>
            </a:r>
            <a:r>
              <a:rPr lang="hr-HR" altLang="sr-Latn-RS" sz="1200"/>
              <a:t> </a:t>
            </a:r>
          </a:p>
        </p:txBody>
      </p:sp>
      <p:sp>
        <p:nvSpPr>
          <p:cNvPr id="12300" name="Text Box 19"/>
          <p:cNvSpPr txBox="1">
            <a:spLocks noChangeArrowheads="1"/>
          </p:cNvSpPr>
          <p:nvPr/>
        </p:nvSpPr>
        <p:spPr bwMode="auto">
          <a:xfrm>
            <a:off x="6156325" y="3789363"/>
            <a:ext cx="16557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200"/>
              <a:t>     </a:t>
            </a:r>
            <a:r>
              <a:rPr lang="hr-HR" altLang="sr-Latn-RS" sz="1200" b="1"/>
              <a:t>TK (tanktainer)</a:t>
            </a:r>
            <a:r>
              <a:rPr lang="hr-HR" altLang="sr-Latn-RS" sz="1200"/>
              <a:t> </a:t>
            </a:r>
          </a:p>
        </p:txBody>
      </p:sp>
      <p:sp>
        <p:nvSpPr>
          <p:cNvPr id="12301" name="Text Box 20"/>
          <p:cNvSpPr txBox="1">
            <a:spLocks noChangeArrowheads="1"/>
          </p:cNvSpPr>
          <p:nvPr/>
        </p:nvSpPr>
        <p:spPr bwMode="auto">
          <a:xfrm>
            <a:off x="900113" y="6453188"/>
            <a:ext cx="144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200" b="1"/>
              <a:t>   FR (flatrack)</a:t>
            </a:r>
          </a:p>
        </p:txBody>
      </p:sp>
      <p:sp>
        <p:nvSpPr>
          <p:cNvPr id="12302" name="Text Box 21"/>
          <p:cNvSpPr txBox="1">
            <a:spLocks noChangeArrowheads="1"/>
          </p:cNvSpPr>
          <p:nvPr/>
        </p:nvSpPr>
        <p:spPr bwMode="auto">
          <a:xfrm>
            <a:off x="3924300" y="6381750"/>
            <a:ext cx="1441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200" b="1"/>
              <a:t>   FB (flatbed)</a:t>
            </a:r>
            <a:r>
              <a:rPr lang="hr-HR" altLang="sr-Latn-RS" sz="1200"/>
              <a:t> </a:t>
            </a:r>
          </a:p>
        </p:txBody>
      </p:sp>
      <p:sp>
        <p:nvSpPr>
          <p:cNvPr id="12303" name="Text Box 22"/>
          <p:cNvSpPr txBox="1">
            <a:spLocks noChangeArrowheads="1"/>
          </p:cNvSpPr>
          <p:nvPr/>
        </p:nvSpPr>
        <p:spPr bwMode="auto">
          <a:xfrm>
            <a:off x="6804025" y="6381750"/>
            <a:ext cx="1441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200" b="1"/>
              <a:t>  FR (flatrack)</a:t>
            </a:r>
          </a:p>
        </p:txBody>
      </p:sp>
      <p:pic>
        <p:nvPicPr>
          <p:cNvPr id="12304" name="Picture 7" descr="20(2RS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341438"/>
            <a:ext cx="27368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4000" smtClean="0"/>
              <a:t>IDENTIFIKACIJA KONTEJNERA</a:t>
            </a: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857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 sz="1800"/>
          </a:p>
        </p:txBody>
      </p:sp>
      <p:graphicFrame>
        <p:nvGraphicFramePr>
          <p:cNvPr id="13316" name="Object 5"/>
          <p:cNvGraphicFramePr>
            <a:graphicFrameLocks noChangeAspect="1"/>
          </p:cNvGraphicFramePr>
          <p:nvPr/>
        </p:nvGraphicFramePr>
        <p:xfrm>
          <a:off x="1258888" y="1916113"/>
          <a:ext cx="7494587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Bitmap Image" r:id="rId3" imgW="6876190" imgH="4382112" progId="Paint.Picture">
                  <p:embed/>
                </p:oleObj>
              </mc:Choice>
              <mc:Fallback>
                <p:oleObj name="Bitmap Image" r:id="rId3" imgW="6876190" imgH="4382112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916113"/>
                        <a:ext cx="7494587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3600" smtClean="0"/>
              <a:t>Oprema za pričvršćivanje kontejnera (lashing)</a:t>
            </a:r>
          </a:p>
        </p:txBody>
      </p:sp>
      <p:pic>
        <p:nvPicPr>
          <p:cNvPr id="14339" name="Picture 3" descr="untitled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80581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hr-HR" altLang="sr-Latn-RS" sz="3600" smtClean="0"/>
              <a:t>Principi pričvršćivanja kontejnera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/>
          </a:p>
        </p:txBody>
      </p:sp>
      <p:pic>
        <p:nvPicPr>
          <p:cNvPr id="15364" name="Picture 5" descr="untitle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820737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hr-HR" altLang="sr-Latn-RS" sz="3600" smtClean="0"/>
              <a:t>Štete na teretu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268413"/>
            <a:ext cx="431958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27432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5288" y="4508500"/>
            <a:ext cx="8229600" cy="18002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sr-Latn-RS" sz="1800" smtClean="0"/>
              <a:t>Nepravilno složen i osiguran teret unutar kontejnera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1800" smtClean="0"/>
              <a:t>Nepropisno (nedovoljno dobro) povezani i pričvršćeni kontejneri na palubi broda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1800" smtClean="0"/>
              <a:t>Nepravilno i nestručno krcanje i iskrcavanje kontejnera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1800" smtClean="0"/>
              <a:t>Nepridržavanje propisa o slaganju kontejnera s opasnim teretima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1800" smtClean="0"/>
              <a:t>Izostanak nadzora nad kontejnerima (RF –refeer container)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13" descr="gioa-tau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2268538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65175"/>
          </a:xfrm>
        </p:spPr>
        <p:txBody>
          <a:bodyPr/>
          <a:lstStyle/>
          <a:p>
            <a:pPr eaLnBrk="1" hangingPunct="1"/>
            <a:r>
              <a:rPr lang="hr-HR" altLang="sr-Latn-RS" smtClean="0"/>
              <a:t>Najveći svjetski terminali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428875" y="1912938"/>
            <a:ext cx="42862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 sz="1800"/>
          </a:p>
        </p:txBody>
      </p:sp>
      <p:graphicFrame>
        <p:nvGraphicFramePr>
          <p:cNvPr id="23764" name="Group 212"/>
          <p:cNvGraphicFramePr>
            <a:graphicFrameLocks noGrp="1"/>
          </p:cNvGraphicFramePr>
          <p:nvPr/>
        </p:nvGraphicFramePr>
        <p:xfrm>
          <a:off x="2268538" y="1125538"/>
          <a:ext cx="4175125" cy="1516062"/>
        </p:xfrm>
        <a:graphic>
          <a:graphicData uri="http://schemas.openxmlformats.org/drawingml/2006/table">
            <a:tbl>
              <a:tblPr/>
              <a:tblGrid>
                <a:gridCol w="447675"/>
                <a:gridCol w="969962"/>
                <a:gridCol w="884238"/>
                <a:gridCol w="944562"/>
                <a:gridCol w="928688"/>
              </a:tblGrid>
              <a:tr h="3779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Rank</a:t>
                      </a:r>
                      <a:endParaRPr kumimoji="0" lang="hr-HR" altLang="sr-Latn-R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Port</a:t>
                      </a:r>
                      <a:endParaRPr kumimoji="0" lang="hr-HR" altLang="sr-Latn-R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Volume 2013 (Million TEU)</a:t>
                      </a:r>
                      <a:endParaRPr kumimoji="0" lang="hr-HR" altLang="sr-Latn-R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Volume 2012 (Million TEU)</a:t>
                      </a:r>
                      <a:endParaRPr kumimoji="0" lang="hr-HR" altLang="sr-Latn-R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Volume 2011 (Million TEU)</a:t>
                      </a:r>
                      <a:endParaRPr kumimoji="0" lang="hr-HR" altLang="sr-Latn-R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79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1</a:t>
                      </a:r>
                      <a:endParaRPr kumimoji="0" lang="hr-HR" altLang="sr-Latn-R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Shanghai </a:t>
                      </a: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China</a:t>
                      </a:r>
                      <a:endParaRPr kumimoji="0" lang="hr-HR" altLang="sr-Latn-R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 33.62</a:t>
                      </a:r>
                      <a:endParaRPr kumimoji="0" lang="hr-HR" altLang="sr-Latn-R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32.53</a:t>
                      </a:r>
                      <a:endParaRPr kumimoji="0" lang="hr-HR" altLang="sr-Latn-R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31.74</a:t>
                      </a:r>
                      <a:endParaRPr kumimoji="0" lang="hr-HR" altLang="sr-Latn-R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39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Rotterdam</a:t>
                      </a: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11.62</a:t>
                      </a: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11.87</a:t>
                      </a: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11.88</a:t>
                      </a: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161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Gioia Tauro</a:t>
                      </a: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, Italy </a:t>
                      </a: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 3.09</a:t>
                      </a: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2.72</a:t>
                      </a: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363B"/>
                          </a:solidFill>
                          <a:effectLst/>
                          <a:latin typeface="inherit"/>
                          <a:cs typeface="Arial" panose="020B0604020202020204" pitchFamily="34" charset="0"/>
                        </a:rPr>
                        <a:t>2.30</a:t>
                      </a:r>
                    </a:p>
                  </a:txBody>
                  <a:tcPr marT="45739" marB="45739" anchor="ctr" horzOverflow="overflow">
                    <a:lnL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445" name="Rectangle 138"/>
          <p:cNvSpPr>
            <a:spLocks noChangeArrowheads="1"/>
          </p:cNvSpPr>
          <p:nvPr/>
        </p:nvSpPr>
        <p:spPr bwMode="auto">
          <a:xfrm>
            <a:off x="2428875" y="4441825"/>
            <a:ext cx="184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900"/>
              <a:t/>
            </a:r>
            <a:br>
              <a:rPr lang="hr-HR" altLang="sr-Latn-RS" sz="900"/>
            </a:br>
            <a:endParaRPr lang="hr-HR" altLang="sr-Latn-RS" sz="1800"/>
          </a:p>
        </p:txBody>
      </p:sp>
      <p:pic>
        <p:nvPicPr>
          <p:cNvPr id="17446" name="Picture 154" descr="SHANGH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708275"/>
            <a:ext cx="40322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7" name="Text Box 214"/>
          <p:cNvSpPr txBox="1">
            <a:spLocks noChangeArrowheads="1"/>
          </p:cNvSpPr>
          <p:nvPr/>
        </p:nvSpPr>
        <p:spPr bwMode="auto">
          <a:xfrm>
            <a:off x="3419475" y="5445125"/>
            <a:ext cx="2087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1200"/>
              <a:t>SHANGHAI, china</a:t>
            </a:r>
          </a:p>
        </p:txBody>
      </p:sp>
      <p:sp>
        <p:nvSpPr>
          <p:cNvPr id="17448" name="Text Box 215"/>
          <p:cNvSpPr txBox="1">
            <a:spLocks noChangeArrowheads="1"/>
          </p:cNvSpPr>
          <p:nvPr/>
        </p:nvSpPr>
        <p:spPr bwMode="auto">
          <a:xfrm>
            <a:off x="6804025" y="5373688"/>
            <a:ext cx="2087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1200"/>
              <a:t>ROTTERDAM, Eu</a:t>
            </a:r>
          </a:p>
        </p:txBody>
      </p:sp>
      <p:sp>
        <p:nvSpPr>
          <p:cNvPr id="17449" name="Text Box 216"/>
          <p:cNvSpPr txBox="1">
            <a:spLocks noChangeArrowheads="1"/>
          </p:cNvSpPr>
          <p:nvPr/>
        </p:nvSpPr>
        <p:spPr bwMode="auto">
          <a:xfrm>
            <a:off x="323850" y="6165850"/>
            <a:ext cx="2087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1200"/>
              <a:t>     GIOA TAURO, Eu</a:t>
            </a:r>
          </a:p>
        </p:txBody>
      </p:sp>
      <p:pic>
        <p:nvPicPr>
          <p:cNvPr id="17450" name="Picture 217" descr="MSC-Home-Terminal-to-Handle-Large-Container-Ships-1024x6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84538"/>
            <a:ext cx="320357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pPr eaLnBrk="1" hangingPunct="1"/>
            <a:r>
              <a:rPr lang="hr-HR" sz="3600" smtClean="0">
                <a:solidFill>
                  <a:srgbClr val="0000FF"/>
                </a:solidFill>
              </a:rPr>
              <a:t/>
            </a:r>
            <a:br>
              <a:rPr lang="hr-HR" sz="3600" smtClean="0">
                <a:solidFill>
                  <a:srgbClr val="0000FF"/>
                </a:solidFill>
              </a:rPr>
            </a:br>
            <a:endParaRPr lang="hr-HR" sz="3600" smtClean="0">
              <a:solidFill>
                <a:srgbClr val="0000FF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43180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hr-HR" dirty="0" smtClean="0">
                <a:solidFill>
                  <a:srgbClr val="0000FF"/>
                </a:solidFill>
              </a:rPr>
              <a:t>CMA CGM BOUGAINVILLE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sz="1400" dirty="0" smtClean="0"/>
              <a:t>Brod je ‘’kršten’’ u </a:t>
            </a:r>
            <a:r>
              <a:rPr lang="hr-HR" sz="1400" dirty="0" err="1" smtClean="0"/>
              <a:t>Le</a:t>
            </a:r>
            <a:r>
              <a:rPr lang="hr-HR" sz="1400" dirty="0" smtClean="0"/>
              <a:t> </a:t>
            </a:r>
            <a:r>
              <a:rPr lang="hr-HR" sz="1400" dirty="0" err="1" smtClean="0"/>
              <a:t>Havreu</a:t>
            </a:r>
            <a:r>
              <a:rPr lang="hr-HR" sz="1400" dirty="0" smtClean="0"/>
              <a:t>, 13.listopada, 2015.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sz="1400" dirty="0" smtClean="0"/>
              <a:t>Prvi kontejnerski brod na svijetu na kome će biti </a:t>
            </a:r>
            <a:r>
              <a:rPr lang="hr-HR" sz="1400" dirty="0" err="1" smtClean="0"/>
              <a:t>primjenjena</a:t>
            </a:r>
            <a:r>
              <a:rPr lang="hr-HR" sz="1400" dirty="0" smtClean="0"/>
              <a:t> tzv. TRAXENS tehnologija,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sz="1400" dirty="0" smtClean="0"/>
              <a:t>koja kontejnere pretvara u pametne međusobno povezane jedinice.</a:t>
            </a:r>
          </a:p>
          <a:p>
            <a:pPr eaLnBrk="1" hangingPunct="1">
              <a:defRPr/>
            </a:pPr>
            <a:endParaRPr lang="hr-HR" dirty="0" smtClean="0"/>
          </a:p>
        </p:txBody>
      </p:sp>
      <p:pic>
        <p:nvPicPr>
          <p:cNvPr id="18436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2570163"/>
            <a:ext cx="5865812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kstniOkvir 4"/>
          <p:cNvSpPr txBox="1">
            <a:spLocks noChangeArrowheads="1"/>
          </p:cNvSpPr>
          <p:nvPr/>
        </p:nvSpPr>
        <p:spPr bwMode="auto">
          <a:xfrm>
            <a:off x="6372225" y="2570163"/>
            <a:ext cx="31686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sz="1600"/>
              <a:t>DULJINA: 398m</a:t>
            </a:r>
          </a:p>
          <a:p>
            <a:pPr eaLnBrk="1" hangingPunct="1"/>
            <a:r>
              <a:rPr lang="hr-HR" sz="1600"/>
              <a:t>ŠIRINA: 54m</a:t>
            </a:r>
          </a:p>
          <a:p>
            <a:pPr eaLnBrk="1" hangingPunct="1"/>
            <a:r>
              <a:rPr lang="hr-HR" sz="1600"/>
              <a:t>CAPACITET: 18000 TEU</a:t>
            </a:r>
          </a:p>
          <a:p>
            <a:pPr eaLnBrk="1" hangingPunct="1"/>
            <a:r>
              <a:rPr lang="hr-HR" sz="1600"/>
              <a:t>BT: 175000</a:t>
            </a:r>
          </a:p>
          <a:p>
            <a:pPr eaLnBrk="1" hangingPunct="1"/>
            <a:r>
              <a:rPr lang="hr-HR" sz="1600"/>
              <a:t>DWT: 185000</a:t>
            </a:r>
          </a:p>
          <a:p>
            <a:pPr eaLnBrk="1" hangingPunct="1"/>
            <a:r>
              <a:rPr lang="hr-HR" sz="1600"/>
              <a:t>GAZ: 14m</a:t>
            </a:r>
          </a:p>
          <a:p>
            <a:pPr eaLnBrk="1" hangingPunct="1"/>
            <a:r>
              <a:rPr lang="hr-HR" sz="1600"/>
              <a:t>Zastava: FR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hr-HR" sz="3600" smtClean="0">
                <a:solidFill>
                  <a:srgbClr val="0000FF"/>
                </a:solidFill>
              </a:rPr>
              <a:t>Traxens tehnologija</a:t>
            </a:r>
            <a:br>
              <a:rPr lang="hr-HR" sz="3600" smtClean="0">
                <a:solidFill>
                  <a:srgbClr val="0000FF"/>
                </a:solidFill>
              </a:rPr>
            </a:br>
            <a:endParaRPr lang="hr-HR" sz="3600" smtClean="0">
              <a:solidFill>
                <a:srgbClr val="0000FF"/>
              </a:solidFill>
            </a:endParaRPr>
          </a:p>
        </p:txBody>
      </p:sp>
      <p:pic>
        <p:nvPicPr>
          <p:cNvPr id="19459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92338"/>
            <a:ext cx="45085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kstniOkvir 6"/>
          <p:cNvSpPr txBox="1">
            <a:spLocks noChangeArrowheads="1"/>
          </p:cNvSpPr>
          <p:nvPr/>
        </p:nvSpPr>
        <p:spPr bwMode="auto">
          <a:xfrm>
            <a:off x="312738" y="981075"/>
            <a:ext cx="80660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sz="1600"/>
              <a:t>Jedinstveni informatički sistem koji svakom pojedinačnom kontejneru na brodu   omogućuje da osim međusobne interakcije, putem brodske relejne antene prima i šalje podatke u sjedište kompanije u Marseju.</a:t>
            </a:r>
          </a:p>
        </p:txBody>
      </p:sp>
      <p:sp>
        <p:nvSpPr>
          <p:cNvPr id="19461" name="TekstniOkvir 8"/>
          <p:cNvSpPr txBox="1">
            <a:spLocks noChangeArrowheads="1"/>
          </p:cNvSpPr>
          <p:nvPr/>
        </p:nvSpPr>
        <p:spPr bwMode="auto">
          <a:xfrm>
            <a:off x="366713" y="4797425"/>
            <a:ext cx="832008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sz="1600"/>
              <a:t>Traxens podatkovni centar prikuplja sve relevantne podatke tijekom cjelokupnog transportnog puta bilo kopnom ili morem, a tiču se lokacija, temperature, vlažnosti zraka, vibracija, pokušaja provale i krađe, carinskog postupka i ostalih podataka.</a:t>
            </a:r>
          </a:p>
          <a:p>
            <a:pPr eaLnBrk="1" hangingPunct="1"/>
            <a:r>
              <a:rPr lang="hr-HR" sz="1600"/>
              <a:t>Podaci su putem Traxens podatkovne mreže dostupni svim sudionicima u transportu, uključujući i primatelje robe.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395288" y="476250"/>
            <a:ext cx="8424862" cy="674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r-HR" altLang="sr-Latn-RS" sz="1800"/>
          </a:p>
          <a:p>
            <a:pPr eaLnBrk="1" hangingPunct="1"/>
            <a:r>
              <a:rPr lang="hr-HR" altLang="sr-Latn-RS" sz="1800"/>
              <a:t>    </a:t>
            </a:r>
          </a:p>
          <a:p>
            <a:pPr eaLnBrk="1" hangingPunct="1"/>
            <a:endParaRPr lang="hr-HR" altLang="sr-Latn-RS" sz="1800" b="1"/>
          </a:p>
          <a:p>
            <a:pPr eaLnBrk="1" hangingPunct="1"/>
            <a:r>
              <a:rPr lang="hr-HR" altLang="sr-Latn-RS" sz="1800" b="1">
                <a:solidFill>
                  <a:srgbClr val="0000FF"/>
                </a:solidFill>
              </a:rPr>
              <a:t>DEFINICIJA MULTIMODALNOG TRANSPORTA </a:t>
            </a:r>
          </a:p>
          <a:p>
            <a:pPr eaLnBrk="1" hangingPunct="1"/>
            <a:endParaRPr lang="hr-HR" altLang="sr-Latn-RS" sz="1800" b="1"/>
          </a:p>
          <a:p>
            <a:pPr eaLnBrk="1" hangingPunct="1"/>
            <a:endParaRPr lang="hr-HR" altLang="sr-Latn-RS" sz="1800"/>
          </a:p>
          <a:p>
            <a:pPr eaLnBrk="1" hangingPunct="1"/>
            <a:r>
              <a:rPr lang="hr-HR" altLang="sr-Latn-RS" sz="1800"/>
              <a:t>Konvencija UN-a o međunarodnom multimodalnom transportu usvojena je      </a:t>
            </a:r>
            <a:r>
              <a:rPr lang="hr-HR" altLang="sr-Latn-RS" sz="1800" b="1"/>
              <a:t>25.05.1980. </a:t>
            </a:r>
            <a:r>
              <a:rPr lang="hr-HR" altLang="sr-Latn-RS" sz="1800"/>
              <a:t>godine u </a:t>
            </a:r>
            <a:r>
              <a:rPr lang="hr-HR" altLang="sr-Latn-RS" sz="1800" b="1"/>
              <a:t>Genevi </a:t>
            </a:r>
            <a:r>
              <a:rPr lang="hr-HR" altLang="sr-Latn-RS" sz="1800"/>
              <a:t>od </a:t>
            </a:r>
            <a:r>
              <a:rPr lang="hr-HR" altLang="sr-Latn-RS" sz="1800" b="1"/>
              <a:t>78 </a:t>
            </a:r>
            <a:r>
              <a:rPr lang="hr-HR" altLang="sr-Latn-RS" sz="1800"/>
              <a:t>zemalja. </a:t>
            </a:r>
          </a:p>
          <a:p>
            <a:pPr eaLnBrk="1" hangingPunct="1"/>
            <a:endParaRPr lang="hr-HR" altLang="sr-Latn-RS" sz="1800"/>
          </a:p>
          <a:p>
            <a:pPr eaLnBrk="1" hangingPunct="1"/>
            <a:endParaRPr lang="hr-HR" altLang="sr-Latn-RS" sz="1800"/>
          </a:p>
          <a:p>
            <a:pPr eaLnBrk="1" hangingPunct="1"/>
            <a:r>
              <a:rPr lang="hr-HR" altLang="sr-Latn-RS" sz="1800"/>
              <a:t> U multimodalnom prijevozu istovremeno učestvuju najmanje dva prijevozna sredstva iz različitih prijevoznih grana i to tako da prvo prijevozno sredstvo zajedno s teretom postaje teret za drugo prijevozno sredstvo iz druge prijevozne grane. </a:t>
            </a:r>
          </a:p>
          <a:p>
            <a:pPr eaLnBrk="1" hangingPunct="1"/>
            <a:endParaRPr lang="hr-HR" altLang="sr-Latn-RS" sz="1800"/>
          </a:p>
          <a:p>
            <a:pPr eaLnBrk="1" hangingPunct="1"/>
            <a:endParaRPr lang="hr-HR" altLang="sr-Latn-RS" sz="1800"/>
          </a:p>
          <a:p>
            <a:pPr eaLnBrk="1" hangingPunct="1"/>
            <a:r>
              <a:rPr lang="hr-HR" altLang="sr-Latn-RS" sz="1800"/>
              <a:t> Najčešće se radi o prijevozu cestovnih vozila zajedno s teretom na željeznički plato vagon ili cestovno vozilo ili željeznički vagon na riječni ili pomorski ro-ro brod. </a:t>
            </a:r>
          </a:p>
          <a:p>
            <a:pPr eaLnBrk="1" hangingPunct="1"/>
            <a:endParaRPr lang="hr-HR" altLang="sr-Latn-RS" sz="1800"/>
          </a:p>
          <a:p>
            <a:pPr eaLnBrk="1" hangingPunct="1"/>
            <a:endParaRPr lang="hr-HR" altLang="sr-Latn-RS" sz="1800"/>
          </a:p>
          <a:p>
            <a:pPr eaLnBrk="1" hangingPunct="1"/>
            <a:endParaRPr lang="hr-HR" altLang="sr-Latn-RS" sz="1800"/>
          </a:p>
          <a:p>
            <a:pPr eaLnBrk="1" hangingPunct="1"/>
            <a:endParaRPr lang="hr-HR" altLang="sr-Latn-RS" sz="1800"/>
          </a:p>
          <a:p>
            <a:pPr eaLnBrk="1" hangingPunct="1"/>
            <a:endParaRPr lang="hr-HR" altLang="sr-Latn-R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611188" y="476250"/>
            <a:ext cx="7921625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r-HR" altLang="sr-Latn-RS" sz="1800"/>
          </a:p>
          <a:p>
            <a:pPr eaLnBrk="1" hangingPunct="1"/>
            <a:r>
              <a:rPr lang="hr-HR" altLang="sr-Latn-RS" sz="1800" b="1"/>
              <a:t>   RO-RO BROD </a:t>
            </a:r>
            <a:endParaRPr lang="hr-HR" altLang="sr-Latn-RS" sz="1800"/>
          </a:p>
          <a:p>
            <a:pPr eaLnBrk="1" hangingPunct="1"/>
            <a:r>
              <a:rPr lang="hr-HR" altLang="sr-Latn-RS" sz="1800"/>
              <a:t></a:t>
            </a:r>
            <a:r>
              <a:rPr lang="hr-HR" altLang="sr-Latn-RS" sz="1800" b="1"/>
              <a:t>RO-RO</a:t>
            </a:r>
            <a:r>
              <a:rPr lang="hr-HR" altLang="sr-Latn-RS" sz="1800"/>
              <a:t>: roll on – roll off (dokotrljaj-otkotrljaj) </a:t>
            </a:r>
          </a:p>
          <a:p>
            <a:pPr eaLnBrk="1" hangingPunct="1"/>
            <a:r>
              <a:rPr lang="hr-HR" altLang="sr-Latn-RS" sz="1800"/>
              <a:t></a:t>
            </a:r>
            <a:r>
              <a:rPr lang="hr-HR" altLang="sr-Latn-RS" sz="1800" b="1"/>
              <a:t>Horizontalan </a:t>
            </a:r>
            <a:r>
              <a:rPr lang="hr-HR" altLang="sr-Latn-RS" sz="1800"/>
              <a:t>ukrcaj i iskrcaj kopnenih prijevoznih sredstava na kotačima (utovarenih kamiona, prikolica, tegljača, autobusa) </a:t>
            </a:r>
          </a:p>
          <a:p>
            <a:pPr eaLnBrk="1" hangingPunct="1"/>
            <a:r>
              <a:rPr lang="hr-HR" altLang="sr-Latn-RS" sz="1800"/>
              <a:t>Teret se ukrcava i iskrcava s broda vlastitim kotačima preko </a:t>
            </a:r>
            <a:r>
              <a:rPr lang="hr-HR" altLang="sr-Latn-RS" sz="1800" b="1"/>
              <a:t>ukrcajno - iskrcajne rampe </a:t>
            </a:r>
            <a:r>
              <a:rPr lang="hr-HR" altLang="sr-Latn-RS" sz="1800"/>
              <a:t>koja spaja brodsko skladište (garažu) i obalu što znači da jednom ukrcani teret u prijevozno sredstvo u mjestu polaska se ne pretovaruje u toku transporta do odredišta. </a:t>
            </a:r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500438"/>
            <a:ext cx="5688013" cy="278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/>
              <a:t>Vrste RO RO tereta</a:t>
            </a:r>
          </a:p>
        </p:txBody>
      </p:sp>
      <p:pic>
        <p:nvPicPr>
          <p:cNvPr id="5123" name="Picture 9" descr="Breant-Metso-Paper-01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86213"/>
            <a:ext cx="352901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1" descr="ro-ro-cargo-ship-31014-52841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34575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ships_azynubezurytynajyjazasedamugytaduqe_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341438"/>
            <a:ext cx="34559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 descr="RORO_shipping_from_U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068638"/>
            <a:ext cx="367188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hr-HR" altLang="sr-Latn-RS" sz="3200" smtClean="0"/>
              <a:t>Principi i oprema za pričvršćivanje ro ro tereta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/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611188" y="1052513"/>
          <a:ext cx="8137525" cy="348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Bitmap Image" r:id="rId3" imgW="10488489" imgH="4495238" progId="Paint.Picture">
                  <p:embed/>
                </p:oleObj>
              </mc:Choice>
              <mc:Fallback>
                <p:oleObj name="Bitmap Image" r:id="rId3" imgW="10488489" imgH="449523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052513"/>
                        <a:ext cx="8137525" cy="348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0" y="3644900"/>
            <a:ext cx="9145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900"/>
              <a:t>Twistlocker                 Kunjevi-chocks       Lashing pot                 Lashing chain               Trailer jacks                                                           Trailer horse - kavalet</a:t>
            </a:r>
          </a:p>
          <a:p>
            <a:pPr eaLnBrk="1" hangingPunct="1"/>
            <a:r>
              <a:rPr lang="hr-HR" altLang="sr-Latn-RS" sz="900"/>
              <a:t>      Trailer horse-kavalet</a:t>
            </a:r>
            <a:endParaRPr lang="hr-HR" altLang="sr-Latn-RS"/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0" y="2543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/>
          </a:p>
        </p:txBody>
      </p:sp>
      <p:graphicFrame>
        <p:nvGraphicFramePr>
          <p:cNvPr id="6151" name="Object 7"/>
          <p:cNvGraphicFramePr>
            <a:graphicFrameLocks noChangeAspect="1"/>
          </p:cNvGraphicFramePr>
          <p:nvPr/>
        </p:nvGraphicFramePr>
        <p:xfrm>
          <a:off x="611188" y="4221163"/>
          <a:ext cx="1952625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Bitmap Image" r:id="rId5" imgW="3457143" imgH="3285714" progId="Paint.Picture">
                  <p:embed/>
                </p:oleObj>
              </mc:Choice>
              <mc:Fallback>
                <p:oleObj name="Bitmap Image" r:id="rId5" imgW="3457143" imgH="3285714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221163"/>
                        <a:ext cx="1952625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0" y="3171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/>
          </a:p>
        </p:txBody>
      </p:sp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2843213" y="4221163"/>
          <a:ext cx="20764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Bitmap Image" r:id="rId7" imgW="2895238" imgH="495369" progId="Paint.Picture">
                  <p:embed/>
                </p:oleObj>
              </mc:Choice>
              <mc:Fallback>
                <p:oleObj name="Bitmap Image" r:id="rId7" imgW="2895238" imgH="495369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4221163"/>
                        <a:ext cx="207645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" name="Rectangle 12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/>
          </a:p>
        </p:txBody>
      </p:sp>
      <p:graphicFrame>
        <p:nvGraphicFramePr>
          <p:cNvPr id="6155" name="Object 11"/>
          <p:cNvGraphicFramePr>
            <a:graphicFrameLocks noChangeAspect="1"/>
          </p:cNvGraphicFramePr>
          <p:nvPr/>
        </p:nvGraphicFramePr>
        <p:xfrm>
          <a:off x="2843213" y="4941888"/>
          <a:ext cx="208597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Bitmap Image" r:id="rId9" imgW="5249008" imgH="1628571" progId="Paint.Picture">
                  <p:embed/>
                </p:oleObj>
              </mc:Choice>
              <mc:Fallback>
                <p:oleObj name="Bitmap Image" r:id="rId9" imgW="5249008" imgH="1628571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4941888"/>
                        <a:ext cx="208597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6" name="Rectangle 14"/>
          <p:cNvSpPr>
            <a:spLocks noChangeArrowheads="1"/>
          </p:cNvSpPr>
          <p:nvPr/>
        </p:nvSpPr>
        <p:spPr bwMode="auto">
          <a:xfrm>
            <a:off x="0" y="2647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/>
          </a:p>
        </p:txBody>
      </p:sp>
      <p:graphicFrame>
        <p:nvGraphicFramePr>
          <p:cNvPr id="6157" name="Object 13"/>
          <p:cNvGraphicFramePr>
            <a:graphicFrameLocks noChangeAspect="1"/>
          </p:cNvGraphicFramePr>
          <p:nvPr/>
        </p:nvGraphicFramePr>
        <p:xfrm>
          <a:off x="5219700" y="4292600"/>
          <a:ext cx="15240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Bitmap Image" r:id="rId11" imgW="5276190" imgH="5428571" progId="Paint.Picture">
                  <p:embed/>
                </p:oleObj>
              </mc:Choice>
              <mc:Fallback>
                <p:oleObj name="Bitmap Image" r:id="rId11" imgW="5276190" imgH="5428571" progId="Paint.Picture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4292600"/>
                        <a:ext cx="1524000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6"/>
          <p:cNvSpPr>
            <a:spLocks noChangeArrowheads="1"/>
          </p:cNvSpPr>
          <p:nvPr/>
        </p:nvSpPr>
        <p:spPr bwMode="auto">
          <a:xfrm>
            <a:off x="0" y="2566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/>
          </a:p>
        </p:txBody>
      </p:sp>
      <p:graphicFrame>
        <p:nvGraphicFramePr>
          <p:cNvPr id="6159" name="Object 15"/>
          <p:cNvGraphicFramePr>
            <a:graphicFrameLocks noChangeAspect="1"/>
          </p:cNvGraphicFramePr>
          <p:nvPr/>
        </p:nvGraphicFramePr>
        <p:xfrm>
          <a:off x="6948488" y="4221163"/>
          <a:ext cx="1638300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Bitmap Image" r:id="rId13" imgW="2523810" imgH="2657846" progId="Paint.Picture">
                  <p:embed/>
                </p:oleObj>
              </mc:Choice>
              <mc:Fallback>
                <p:oleObj name="Bitmap Image" r:id="rId13" imgW="2523810" imgH="2657846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4221163"/>
                        <a:ext cx="1638300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0" name="Rectangle 21"/>
          <p:cNvSpPr>
            <a:spLocks noChangeArrowheads="1"/>
          </p:cNvSpPr>
          <p:nvPr/>
        </p:nvSpPr>
        <p:spPr bwMode="auto">
          <a:xfrm>
            <a:off x="0" y="6211888"/>
            <a:ext cx="914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1000"/>
              <a:t>    Trailer horse – kavalet                            Lashing chains   (elephant)                   Lashing pot  (elephant)                         Trailer jack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hr-HR" altLang="sr-Latn-RS" smtClean="0"/>
              <a:t>Kontejnerski brodovi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4643438" y="1125538"/>
            <a:ext cx="43211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800" b="1"/>
              <a:t>FEEDER SERVIS BRODOVI </a:t>
            </a:r>
            <a:endParaRPr lang="hr-HR" altLang="sr-Latn-RS" sz="1800"/>
          </a:p>
          <a:p>
            <a:pPr eaLnBrk="1" hangingPunct="1"/>
            <a:r>
              <a:rPr lang="hr-HR" altLang="sr-Latn-RS" sz="1800"/>
              <a:t>Kontejnerski brodovi manjeg   kapaciteta do </a:t>
            </a:r>
            <a:r>
              <a:rPr lang="hr-HR" altLang="sr-Latn-RS" sz="1800" b="1"/>
              <a:t>1500 TEU </a:t>
            </a:r>
            <a:r>
              <a:rPr lang="hr-HR" altLang="sr-Latn-RS" sz="1800"/>
              <a:t>jedinica           svrha im je da razvoze kontejnere sa većih kontejnerskih terminala u manje luke ili dovoze kontejnere iz manjih luka na veće kontejnerske terminale radi ukrcavanja na brod maticu. 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370840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395288" y="3933825"/>
            <a:ext cx="403225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1800" b="1"/>
              <a:t>BROD MATICA</a:t>
            </a:r>
          </a:p>
          <a:p>
            <a:pPr eaLnBrk="1" hangingPunct="1">
              <a:spcBef>
                <a:spcPct val="50000"/>
              </a:spcBef>
            </a:pPr>
            <a:r>
              <a:rPr lang="hr-HR" altLang="sr-Latn-RS" sz="1800"/>
              <a:t>Kontejnerski brodovi velikog   kapaciteta od </a:t>
            </a:r>
            <a:r>
              <a:rPr lang="hr-HR" altLang="sr-Latn-RS" sz="1800" b="1"/>
              <a:t>1500 TEU </a:t>
            </a:r>
            <a:r>
              <a:rPr lang="hr-HR" altLang="sr-Latn-RS" sz="1800"/>
              <a:t>jedinica           svrha im je da prevoze kontejnere između najvećih svjetskih terminala  povezuju kontinente</a:t>
            </a:r>
          </a:p>
        </p:txBody>
      </p:sp>
      <p:pic>
        <p:nvPicPr>
          <p:cNvPr id="7174" name="Picture 7" descr="f938809b6beacc9a6bcd4abd2b655e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16338"/>
            <a:ext cx="412273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755650" y="911225"/>
            <a:ext cx="76327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800" b="1"/>
              <a:t>   </a:t>
            </a:r>
          </a:p>
          <a:p>
            <a:pPr eaLnBrk="1" hangingPunct="1"/>
            <a:r>
              <a:rPr lang="hr-HR" altLang="sr-Latn-RS" sz="1800" b="1"/>
              <a:t>            TRIPLE E            </a:t>
            </a:r>
          </a:p>
          <a:p>
            <a:pPr eaLnBrk="1" hangingPunct="1"/>
            <a:endParaRPr lang="hr-HR" altLang="sr-Latn-RS" sz="1800" b="1"/>
          </a:p>
          <a:p>
            <a:pPr eaLnBrk="1" hangingPunct="1"/>
            <a:endParaRPr lang="hr-HR" altLang="sr-Latn-RS" sz="1800"/>
          </a:p>
          <a:p>
            <a:pPr eaLnBrk="1" hangingPunct="1"/>
            <a:endParaRPr lang="hr-HR" altLang="sr-Latn-RS" sz="1800"/>
          </a:p>
          <a:p>
            <a:pPr eaLnBrk="1" hangingPunct="1"/>
            <a:endParaRPr lang="hr-HR" altLang="sr-Latn-RS" sz="1800"/>
          </a:p>
          <a:p>
            <a:pPr eaLnBrk="1" hangingPunct="1"/>
            <a:r>
              <a:rPr lang="hr-HR" altLang="sr-Latn-RS" sz="1800"/>
              <a:t>Klasa brodova proizvedena za ‘Maersk Line’ nazvana je ‘Triple E’ za zadovoljavanje tri glavne svrhe: </a:t>
            </a:r>
            <a:r>
              <a:rPr lang="hr-HR" altLang="sr-Latn-RS" sz="1800" b="1"/>
              <a:t>ekonomske učinkovitosti</a:t>
            </a:r>
            <a:r>
              <a:rPr lang="hr-HR" altLang="sr-Latn-RS" sz="1800"/>
              <a:t>, </a:t>
            </a:r>
            <a:r>
              <a:rPr lang="hr-HR" altLang="sr-Latn-RS" sz="1800" b="1"/>
              <a:t>energetske učinkovitosti </a:t>
            </a:r>
            <a:r>
              <a:rPr lang="hr-HR" altLang="sr-Latn-RS" sz="1800"/>
              <a:t>i </a:t>
            </a:r>
            <a:r>
              <a:rPr lang="hr-HR" altLang="sr-Latn-RS" sz="1800" b="1"/>
              <a:t>ekoloških poboljšanja</a:t>
            </a:r>
            <a:r>
              <a:rPr lang="hr-HR" altLang="sr-Latn-RS" sz="1800"/>
              <a:t>. </a:t>
            </a:r>
          </a:p>
          <a:p>
            <a:pPr eaLnBrk="1" hangingPunct="1"/>
            <a:r>
              <a:rPr lang="hr-HR" altLang="sr-Latn-RS" sz="1800"/>
              <a:t>‘Triple-E’ proizvodi 20 posto manje CO2 po kontejneru u odnosu na ‘Emma Maersk’ te 50 posto manje od prosjeka industrije Azije i Europe. Također, troši 35 posto manje goriva po kontejneru nego brodovi manjeg kapaciteta (13100 TEU). </a:t>
            </a:r>
          </a:p>
          <a:p>
            <a:pPr eaLnBrk="1" hangingPunct="1"/>
            <a:r>
              <a:rPr lang="hr-HR" altLang="sr-Latn-RS" sz="1800"/>
              <a:t>‘Triple E’ brod je značajan korak prema rješavanju ekoloških izazova povezanih s prijevozom robe diljem svijeta. </a:t>
            </a:r>
          </a:p>
          <a:p>
            <a:pPr eaLnBrk="1" hangingPunct="1"/>
            <a:r>
              <a:rPr lang="hr-HR" altLang="sr-Latn-RS" sz="1800"/>
              <a:t>Cijena ovog broda je oko 190 milijuna dolara, a maksimalna brzina 23 čvora. 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60350"/>
            <a:ext cx="4465637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66" name="Group 1306"/>
          <p:cNvGraphicFramePr>
            <a:graphicFrameLocks noGrp="1"/>
          </p:cNvGraphicFramePr>
          <p:nvPr>
            <p:ph/>
          </p:nvPr>
        </p:nvGraphicFramePr>
        <p:xfrm>
          <a:off x="179388" y="765175"/>
          <a:ext cx="8785225" cy="5943600"/>
        </p:xfrm>
        <a:graphic>
          <a:graphicData uri="http://schemas.openxmlformats.org/drawingml/2006/table">
            <a:tbl>
              <a:tblPr/>
              <a:tblGrid>
                <a:gridCol w="936625"/>
                <a:gridCol w="2162175"/>
                <a:gridCol w="1062037"/>
                <a:gridCol w="877888"/>
                <a:gridCol w="1274762"/>
                <a:gridCol w="928688"/>
                <a:gridCol w="1543050"/>
              </a:tblGrid>
              <a:tr h="2794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GRADNJA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IME BRODA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DULJINA (m)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ŠIRINA (m)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TEU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BT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VLASNIK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Oscar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395.4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19224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192237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(Switzerland)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Oliver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395.4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19224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193000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(Switzerland)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Zoe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395.4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19224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193000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(Switzerland)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Maya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395.4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19224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193000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(Switzerland)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063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CSCL Globe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399.67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187541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CSCL (China)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047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CSCL Pacific Ocean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399.67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187541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CSCL (China)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047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CSCL Indian Ocean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399.67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187541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CSCL (China)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063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CSCL Atlantic Ocean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399.67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187541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CSCL (China)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047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CSCL Artic Ocean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399.67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187541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CSCL (China)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063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Barzan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195636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UASC (Kuwait)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Magleby Maersk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18270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174500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Maersk (Denmark)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New York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18270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176490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(Switzerland)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Madison Maersk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18270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174500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Maersk (Denmark)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Mærsk Mc-Kinney Møller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18270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174500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Maersk (Denmark)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Majestic Mærsk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18270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174500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Maersk (Denmark)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Mary Mærsk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18270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174500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Maersk (Denmark)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Marie Mærsk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18270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174500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Maersk (Denmark)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 CGM Georg Forster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175000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 CGM (France)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 CGM Kerguelen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17722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175000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 CGM (British)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 CGM Vasco da Gama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175000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 CGM (France)</a:t>
                      </a:r>
                      <a:endParaRPr kumimoji="0" lang="hr-HR" altLang="sr-Latn-R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9396" name="Text Box 1301"/>
          <p:cNvSpPr txBox="1">
            <a:spLocks noChangeArrowheads="1"/>
          </p:cNvSpPr>
          <p:nvPr/>
        </p:nvSpPr>
        <p:spPr bwMode="auto">
          <a:xfrm>
            <a:off x="0" y="188913"/>
            <a:ext cx="9144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200"/>
              <a:t>  DVADESET NAJVEĆIH KONTEJNERSKIH BRODOVA – TRENUTNO</a:t>
            </a:r>
            <a:r>
              <a:rPr lang="hr-HR" altLang="sr-Latn-RS"/>
              <a:t>             </a:t>
            </a:r>
            <a:endParaRPr lang="hr-HR" altLang="sr-Latn-RS" sz="2200"/>
          </a:p>
        </p:txBody>
      </p:sp>
      <p:sp>
        <p:nvSpPr>
          <p:cNvPr id="9397" name="Text Box 1307"/>
          <p:cNvSpPr txBox="1">
            <a:spLocks noChangeArrowheads="1"/>
          </p:cNvSpPr>
          <p:nvPr/>
        </p:nvSpPr>
        <p:spPr bwMode="auto">
          <a:xfrm>
            <a:off x="323850" y="6643688"/>
            <a:ext cx="81359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/>
              <a:t>Izvor: https://en.wikipedia.org/wiki/List_of_largest_container_ships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/>
            <a:r>
              <a:rPr lang="hr-HR" altLang="sr-Latn-RS" sz="4000" smtClean="0"/>
              <a:t>Najveći kontejnerski brod trenutno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1258888"/>
            <a:ext cx="9144000" cy="0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/>
          </a:p>
        </p:txBody>
      </p:sp>
      <p:graphicFrame>
        <p:nvGraphicFramePr>
          <p:cNvPr id="15454" name="Group 94"/>
          <p:cNvGraphicFramePr>
            <a:graphicFrameLocks noGrp="1"/>
          </p:cNvGraphicFramePr>
          <p:nvPr/>
        </p:nvGraphicFramePr>
        <p:xfrm>
          <a:off x="0" y="757238"/>
          <a:ext cx="5508625" cy="5911850"/>
        </p:xfrm>
        <a:graphic>
          <a:graphicData uri="http://schemas.openxmlformats.org/drawingml/2006/table">
            <a:tbl>
              <a:tblPr/>
              <a:tblGrid>
                <a:gridCol w="1041400"/>
                <a:gridCol w="4467225"/>
              </a:tblGrid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MSC Oscar</a:t>
                      </a:r>
                      <a:endParaRPr kumimoji="0" lang="hr-HR" altLang="sr-Latn-R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Owner: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Mediterranean Shipping Company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Operator: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Mediterranean Shipping Company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69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 of registry: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 tooltip="Panama"/>
                        </a:rPr>
                        <a:t>  </a:t>
                      </a: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    Panama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Builder: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Daewoo Shipbuilding&amp; Marine Engineering (DSME)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 200 million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Identification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 number: 9703291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25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characteristics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Container ship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Tonnage: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197,362 DWT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395.4 m (1,297 ft)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 m (194 ft)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Draught: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16m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69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power: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 B&amp;W 11S90ME-C two-stroke diesel engine; output: 62.5 MW (83,800 hp)</a:t>
                      </a:r>
                      <a:r>
                        <a:rPr kumimoji="0" lang="hr-HR" altLang="sr-Latn-R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[2]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Propulsion: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five-blade propeller; blade length: 10.5 m (34 ft)</a:t>
                      </a:r>
                      <a:r>
                        <a:rPr kumimoji="0" lang="hr-HR" altLang="sr-Latn-R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[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 kn (42.2 km/h; 26.2 mph)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19,224 TEU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Crew: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35</a:t>
                      </a:r>
                      <a:endParaRPr kumimoji="0" lang="hr-HR" altLang="sr-Latn-R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10282" name="Picture 13" descr="Panama">
            <a:hlinkClick r:id="rId3" tooltip="Panam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44675"/>
            <a:ext cx="2190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3" name="Picture 90" descr="f938809b6beacc9a6bcd4abd2b655e4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765175"/>
            <a:ext cx="3313113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4" name="Picture 98" descr="Worlds-Biggest-Containership-Christened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852738"/>
            <a:ext cx="33480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5" name="AutoShape 10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/>
          </a:p>
        </p:txBody>
      </p:sp>
      <p:pic>
        <p:nvPicPr>
          <p:cNvPr id="10286" name="Picture 1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24400"/>
            <a:ext cx="33226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Zadani dizajn">
  <a:themeElements>
    <a:clrScheme name="Zadani dizaj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adani dizaj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Zadani dizaj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1045</Words>
  <Application>Microsoft Office PowerPoint</Application>
  <PresentationFormat>On-screen Show (4:3)</PresentationFormat>
  <Paragraphs>290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inherit</vt:lpstr>
      <vt:lpstr>Zadani dizajn</vt:lpstr>
      <vt:lpstr>Bitmap Image</vt:lpstr>
      <vt:lpstr>Kontejnerski i Ro-Ro brodovi, karike multimodalnog transporta</vt:lpstr>
      <vt:lpstr>PowerPoint Presentation</vt:lpstr>
      <vt:lpstr>PowerPoint Presentation</vt:lpstr>
      <vt:lpstr>Vrste RO RO tereta</vt:lpstr>
      <vt:lpstr>Principi i oprema za pričvršćivanje ro ro tereta</vt:lpstr>
      <vt:lpstr>Kontejnerski brodovi</vt:lpstr>
      <vt:lpstr>PowerPoint Presentation</vt:lpstr>
      <vt:lpstr>PowerPoint Presentation</vt:lpstr>
      <vt:lpstr>Najveći kontejnerski brod trenutno</vt:lpstr>
      <vt:lpstr>PowerPoint Presentation</vt:lpstr>
      <vt:lpstr>IZVEDBE KONTEJNERA</vt:lpstr>
      <vt:lpstr>IDENTIFIKACIJA KONTEJNERA</vt:lpstr>
      <vt:lpstr>Oprema za pričvršćivanje kontejnera (lashing)</vt:lpstr>
      <vt:lpstr>Principi pričvršćivanja kontejnera</vt:lpstr>
      <vt:lpstr>Štete na teretu</vt:lpstr>
      <vt:lpstr>Najveći svjetski terminali</vt:lpstr>
      <vt:lpstr> </vt:lpstr>
      <vt:lpstr>Traxens tehnologija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Dudic</dc:creator>
  <cp:lastModifiedBy>Renato</cp:lastModifiedBy>
  <cp:revision>43</cp:revision>
  <dcterms:created xsi:type="dcterms:W3CDTF">2015-09-08T06:01:19Z</dcterms:created>
  <dcterms:modified xsi:type="dcterms:W3CDTF">2024-01-16T11:13:47Z</dcterms:modified>
</cp:coreProperties>
</file>