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2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3484B-7CA5-46CB-86BF-503C4F9F9170}" type="datetimeFigureOut">
              <a:rPr lang="hr-HR" smtClean="0"/>
              <a:t>20.1.2023.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6FC51-F893-4D5C-A0B8-F95AB9A75C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887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29C294A-33CF-43EC-ADD4-6B3E5409A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CE6E694-3D21-4C40-B8CB-5A12F8D63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5C18C92-05B1-4214-9505-71C283FF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88B2-EFCD-49DB-BA8F-7F9794E77AF6}" type="datetimeFigureOut">
              <a:rPr lang="hr-HR" smtClean="0"/>
              <a:t>20.1.2023.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9FA65C1-415A-44DB-AD07-0CFBFD4CB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D1EF658-148D-4C02-A229-E8BAA09C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0B02-B4BB-4C7B-BC97-5B3673F3E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931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B018AC-750E-44E9-A7CA-DA67A4DE3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7B85D74-754D-4DAB-BF0D-B1CCBA4A1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6AF17DE-4857-4087-8C5A-156E5C50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88B2-EFCD-49DB-BA8F-7F9794E77AF6}" type="datetimeFigureOut">
              <a:rPr lang="hr-HR" smtClean="0"/>
              <a:t>20.1.2023.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389D226-604E-4B90-B361-5E33399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479D7E7-150C-476F-81F2-9E0EE6E4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0B02-B4BB-4C7B-BC97-5B3673F3E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524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575A6FD-948E-4387-A586-EA3D2867D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41226FF-4108-4346-A55B-5FAA3229F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DE153B9-C40C-4B71-ADDF-B2524061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88B2-EFCD-49DB-BA8F-7F9794E77AF6}" type="datetimeFigureOut">
              <a:rPr lang="hr-HR" smtClean="0"/>
              <a:t>20.1.2023.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244C064-11F0-4E97-A00E-33D41D7A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226E3A8-09D9-4519-8E26-BB274D84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0B02-B4BB-4C7B-BC97-5B3673F3E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274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16771C-6CAD-41FD-A562-13AB7797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8949483-E790-4E32-8467-5B1796D6F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357DA25-5ACB-4AF9-A3FE-446C242A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88B2-EFCD-49DB-BA8F-7F9794E77AF6}" type="datetimeFigureOut">
              <a:rPr lang="hr-HR" smtClean="0"/>
              <a:t>20.1.2023.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150B293-E3B4-4B65-84A7-F7CEF0A8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0577FF5-2FD4-44C1-A914-3FBD512A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0B02-B4BB-4C7B-BC97-5B3673F3E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714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684215E-B74E-4DD9-AEF3-028E6588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C044BC4-BB5F-4608-B159-F8E6B4907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4EE4C07-D310-4CDB-9519-79CA76B1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88B2-EFCD-49DB-BA8F-7F9794E77AF6}" type="datetimeFigureOut">
              <a:rPr lang="hr-HR" smtClean="0"/>
              <a:t>20.1.2023.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4292CE2-2B34-4341-B6EC-800B074E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56ED43D-A96E-4754-B554-4E6B954B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0B02-B4BB-4C7B-BC97-5B3673F3E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376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999038C-F3A0-4480-BE1A-D8AD4465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AA34870-001E-4C7F-98F5-68D1E1B63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FD5440DB-0448-4170-990E-89B92A663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22E84B6-91EE-4EC9-828B-D6C16964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88B2-EFCD-49DB-BA8F-7F9794E77AF6}" type="datetimeFigureOut">
              <a:rPr lang="hr-HR" smtClean="0"/>
              <a:t>20.1.2023.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2C5D07C-0F5D-48CF-AA1B-8505DF826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1644855-7EFE-44BC-8174-83AD258E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0B02-B4BB-4C7B-BC97-5B3673F3E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366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736D47E-D67D-4160-8389-CDB896C8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DF0F1C7-6452-47E6-8CA6-F1801FFE2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F3CBEC17-E911-4967-8FED-410D14E1D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49B2B676-D078-45FA-97C0-F687AFCD0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C8C9DE98-4721-4E36-8F6F-81D198103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86BE00AE-3999-4023-86A6-2D691793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88B2-EFCD-49DB-BA8F-7F9794E77AF6}" type="datetimeFigureOut">
              <a:rPr lang="hr-HR" smtClean="0"/>
              <a:t>20.1.2023.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1D37DA57-78CB-4232-914F-D50415C1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38843471-75C6-4D13-832F-B5226851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0B02-B4BB-4C7B-BC97-5B3673F3E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904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FDD8957-B8B4-4E8A-81A2-90E36220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CE457261-A32D-422C-BF89-983CED36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88B2-EFCD-49DB-BA8F-7F9794E77AF6}" type="datetimeFigureOut">
              <a:rPr lang="hr-HR" smtClean="0"/>
              <a:t>20.1.2023.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821839D9-9BE3-4CAD-9587-DD08B106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E0D652F6-0293-4D1F-8B53-CF8594F6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0B02-B4BB-4C7B-BC97-5B3673F3E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599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030F2D3-71D9-4DAD-8FB8-FAF37BB64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88B2-EFCD-49DB-BA8F-7F9794E77AF6}" type="datetimeFigureOut">
              <a:rPr lang="hr-HR" smtClean="0"/>
              <a:t>20.1.2023.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90D7A654-6A61-4B24-93C1-7B44A06D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68D31E66-447F-4584-A422-04CA3BF0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0B02-B4BB-4C7B-BC97-5B3673F3E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13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48AF16-A934-43C1-818F-4BE264E5D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49DD611-0425-47D8-B30F-24BA26C68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A232309B-B183-4CB6-A92E-750DB94FF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3B66A6A-1D6D-4B99-A3EA-8C9633A5B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88B2-EFCD-49DB-BA8F-7F9794E77AF6}" type="datetimeFigureOut">
              <a:rPr lang="hr-HR" smtClean="0"/>
              <a:t>20.1.2023.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70EABB4-2597-4832-A946-69B2A393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795329E-9336-44CB-B0CF-141B61F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0B02-B4BB-4C7B-BC97-5B3673F3E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24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765BD14-C864-4E91-ACD8-D7166BBB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CC3F92E-41E4-41E5-8104-5B2018569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EE68524-D116-4B7E-88C3-4CE220117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E3CD6E3-EE1F-45EC-A44D-1EADE809B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88B2-EFCD-49DB-BA8F-7F9794E77AF6}" type="datetimeFigureOut">
              <a:rPr lang="hr-HR" smtClean="0"/>
              <a:t>20.1.2023.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57EE225-2D82-40EB-A292-A74DFA8A6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5F6E101-CF87-43DE-BDEC-5E83F6A2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0B02-B4BB-4C7B-BC97-5B3673F3E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342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29306B2C-DF19-4A94-AE22-93C298EBA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66473AB-6898-489A-ABEF-57CF81D86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A686996-EF62-41AF-9126-219FA5BC3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88B2-EFCD-49DB-BA8F-7F9794E77AF6}" type="datetimeFigureOut">
              <a:rPr lang="hr-HR" smtClean="0"/>
              <a:t>20.1.2023.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376C67E-D4A7-4A9D-8172-CEEFFAC4E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0BEE368-CEB7-4304-BF2B-9DBF3A16E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C0B02-B4BB-4C7B-BC97-5B3673F3EA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79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BE37137-2097-4322-B951-778C2CCB3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1257" y="1377920"/>
            <a:ext cx="9144000" cy="910454"/>
          </a:xfrm>
        </p:spPr>
        <p:txBody>
          <a:bodyPr>
            <a:noAutofit/>
          </a:bodyPr>
          <a:lstStyle/>
          <a:p>
            <a:r>
              <a:rPr lang="hr-HR" sz="7200" dirty="0">
                <a:solidFill>
                  <a:srgbClr val="002060"/>
                </a:solidFill>
              </a:rPr>
              <a:t>BRODSKI SUSTAVI </a:t>
            </a:r>
          </a:p>
        </p:txBody>
      </p:sp>
    </p:spTree>
    <p:extLst>
      <p:ext uri="{BB962C8B-B14F-4D97-AF65-F5344CB8AC3E}">
        <p14:creationId xmlns:p14="http://schemas.microsoft.com/office/powerpoint/2010/main" val="342726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ED68180B-47EF-40E4-93BB-59A51C157C71}"/>
              </a:ext>
            </a:extLst>
          </p:cNvPr>
          <p:cNvSpPr/>
          <p:nvPr/>
        </p:nvSpPr>
        <p:spPr>
          <a:xfrm>
            <a:off x="1319348" y="1377633"/>
            <a:ext cx="101237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Kao cjelina brod se dijeli u više sustava koji zajednički sačinjavaju složenu tehničku cjelinu. </a:t>
            </a:r>
          </a:p>
          <a:p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Zbog svoje složenosti i zadataka koje moraju obavljati, sustavi mogu imati i podsustave.</a:t>
            </a:r>
          </a:p>
          <a:p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Sustavi su podređeni funkcijama koje izvode: </a:t>
            </a:r>
          </a:p>
          <a:p>
            <a:endParaRPr lang="hr-HR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hr-HR" sz="2400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xmlns="" id="{12701A27-1286-4A4D-841B-4E005D431221}"/>
              </a:ext>
            </a:extLst>
          </p:cNvPr>
          <p:cNvSpPr/>
          <p:nvPr/>
        </p:nvSpPr>
        <p:spPr>
          <a:xfrm>
            <a:off x="2797630" y="3197672"/>
            <a:ext cx="69581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2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sustav upravljanja brodom, </a:t>
            </a:r>
          </a:p>
          <a:p>
            <a:pPr marL="285750" indent="-285750">
              <a:buFontTx/>
              <a:buChar char="-"/>
            </a:pPr>
            <a:r>
              <a:rPr lang="pl-PL" sz="2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sustav za sigurnosnu i ostalu zaštitu broda i osoba, </a:t>
            </a:r>
          </a:p>
          <a:p>
            <a:pPr marL="285750" indent="-285750">
              <a:buFontTx/>
              <a:buChar char="-"/>
            </a:pPr>
            <a:r>
              <a:rPr lang="hr-HR" sz="2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sustav poriva, </a:t>
            </a:r>
          </a:p>
          <a:p>
            <a:pPr marL="285750" indent="-285750">
              <a:buFontTx/>
              <a:buChar char="-"/>
            </a:pPr>
            <a:r>
              <a:rPr lang="hr-HR" sz="2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sustav trupa, </a:t>
            </a:r>
          </a:p>
          <a:p>
            <a:pPr marL="285750" indent="-285750">
              <a:buFontTx/>
              <a:buChar char="-"/>
            </a:pPr>
            <a:r>
              <a:rPr lang="hr-HR" sz="2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sustav energetskog napajanja i distribucije, </a:t>
            </a:r>
          </a:p>
          <a:p>
            <a:pPr marL="285750" indent="-285750">
              <a:buFontTx/>
              <a:buChar char="-"/>
            </a:pPr>
            <a:r>
              <a:rPr lang="hr-HR" sz="2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sustav rukovanja teretom, </a:t>
            </a:r>
          </a:p>
          <a:p>
            <a:pPr marL="285750" indent="-285750">
              <a:buFontTx/>
              <a:buChar char="-"/>
            </a:pPr>
            <a:r>
              <a:rPr lang="hr-HR" sz="2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sustav nastambi posade i putnika. </a:t>
            </a:r>
            <a:endParaRPr lang="hr-HR" sz="2400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264AB644-CC16-49D8-B434-325CA19821C7}"/>
              </a:ext>
            </a:extLst>
          </p:cNvPr>
          <p:cNvSpPr/>
          <p:nvPr/>
        </p:nvSpPr>
        <p:spPr>
          <a:xfrm>
            <a:off x="4202317" y="281102"/>
            <a:ext cx="3114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solidFill>
                  <a:srgbClr val="002060"/>
                </a:solidFill>
              </a:rPr>
              <a:t>BRODSKI SUSTAVI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58102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BB1917CC-BC29-43E2-8051-E9868C2B86C4}"/>
              </a:ext>
            </a:extLst>
          </p:cNvPr>
          <p:cNvSpPr/>
          <p:nvPr/>
        </p:nvSpPr>
        <p:spPr>
          <a:xfrm>
            <a:off x="483327" y="929198"/>
            <a:ext cx="11338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SUSTAV UPRAVLJANJA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sastoji se od uređaja za kormilarenje, upravljanja porivom, uređaja za navigaciju te komunikaciju. Rukovanje ovim sustavom se izvodi na zapovjedničkom mostu. </a:t>
            </a:r>
          </a:p>
          <a:p>
            <a:endParaRPr lang="hr-H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SUSTAV SIGURNOSNE I OSTALE ZAŠTITE BRODA I OSOBA 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sačinjavaju oprema za napuštanje broda i spašavanje, protupožarna oprema te sustav opskrbe i distribucije električne energije u izvanrednim okolnostima. </a:t>
            </a:r>
          </a:p>
          <a:p>
            <a:endParaRPr lang="hr-H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SUSTAV PORIVA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sastoji se od porivnog stroja ili više njih, sustava prijenosa snage, jednog ili više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porivnika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 uređaja za dobavu i pripremu goriva i maziva. </a:t>
            </a:r>
          </a:p>
          <a:p>
            <a:endParaRPr lang="hr-H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SUSTAV TRUPA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noseća plovna struktura svih brodskih sustava. Sastavni dio ovog sustava su uređaji za sidrenje i privez te podsustavi balasta i kaljuže. </a:t>
            </a:r>
          </a:p>
          <a:p>
            <a:endParaRPr lang="hr-H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solidFill>
                  <a:srgbClr val="FF6600"/>
                </a:solidFill>
              </a:rPr>
              <a:t>SUSTAV ENERGETSKOG NAPAJANJA I DISTRIBUCIJE </a:t>
            </a:r>
            <a:r>
              <a:rPr lang="hr-HR" dirty="0"/>
              <a:t>čine uređaji za proizvodnju i distribuciju električne energije, sustav komprimiranog zraka, hidraulike te vode i pare. </a:t>
            </a:r>
          </a:p>
          <a:p>
            <a:endParaRPr lang="hr-HR" dirty="0"/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SUSTAV RUKOVANJA TERETOM</a:t>
            </a:r>
            <a:r>
              <a:rPr lang="hr-HR" b="1" dirty="0"/>
              <a:t> </a:t>
            </a:r>
            <a:r>
              <a:rPr lang="hr-HR" dirty="0"/>
              <a:t>čine brodski teretni prostori, uređaji za rukovanje teretom te uređaji za čuvanje tereta.</a:t>
            </a:r>
          </a:p>
          <a:p>
            <a:r>
              <a:rPr lang="hr-HR" dirty="0"/>
              <a:t> </a:t>
            </a:r>
          </a:p>
          <a:p>
            <a:r>
              <a:rPr lang="hr-HR" b="1" dirty="0">
                <a:solidFill>
                  <a:srgbClr val="7030A0"/>
                </a:solidFill>
              </a:rPr>
              <a:t>SUSTAV NASTAMBI PUTNIKA I POSADE </a:t>
            </a:r>
            <a:r>
              <a:rPr lang="hr-HR" dirty="0"/>
              <a:t>podrazumijeva sve one uređaje koji pružaju zahtijevane životne uvjete osobama na brodu. Tu spadaju uređaji za čuvanje i pripremu hrane, sanitarni uređaji, klimatizacija, ventilacija i dr. 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xmlns="" id="{612244C1-649B-42BF-8D05-49B0BC5EE4A1}"/>
              </a:ext>
            </a:extLst>
          </p:cNvPr>
          <p:cNvSpPr/>
          <p:nvPr/>
        </p:nvSpPr>
        <p:spPr>
          <a:xfrm>
            <a:off x="4202317" y="281102"/>
            <a:ext cx="3114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solidFill>
                  <a:srgbClr val="002060"/>
                </a:solidFill>
              </a:rPr>
              <a:t>BRODSKI SUSTAVI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24303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6ED1CD-595E-4F51-B0FB-4D2D840E751E}"/>
              </a:ext>
            </a:extLst>
          </p:cNvPr>
          <p:cNvSpPr txBox="1">
            <a:spLocks/>
          </p:cNvSpPr>
          <p:nvPr/>
        </p:nvSpPr>
        <p:spPr>
          <a:xfrm>
            <a:off x="4454434" y="564192"/>
            <a:ext cx="7737566" cy="910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6000" dirty="0">
                <a:solidFill>
                  <a:srgbClr val="002060"/>
                </a:solidFill>
              </a:rPr>
              <a:t>BRODSKI SUSTAVI TRUPA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FD8E2D1-EC41-404A-8CF7-CF4B4A4ABC77}"/>
              </a:ext>
            </a:extLst>
          </p:cNvPr>
          <p:cNvSpPr txBox="1">
            <a:spLocks/>
          </p:cNvSpPr>
          <p:nvPr/>
        </p:nvSpPr>
        <p:spPr>
          <a:xfrm>
            <a:off x="-130998" y="5913330"/>
            <a:ext cx="8312331" cy="76095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dirty="0">
                <a:solidFill>
                  <a:srgbClr val="0070C0"/>
                </a:solidFill>
              </a:rPr>
              <a:t>    BALASNI I KALJUŽNI SUSTAV NA BRODU</a:t>
            </a:r>
          </a:p>
        </p:txBody>
      </p:sp>
    </p:spTree>
    <p:extLst>
      <p:ext uri="{BB962C8B-B14F-4D97-AF65-F5344CB8AC3E}">
        <p14:creationId xmlns:p14="http://schemas.microsoft.com/office/powerpoint/2010/main" val="59104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xmlns="" id="{7DF3DA4C-690D-4E1B-AB44-5EA198C52603}"/>
              </a:ext>
            </a:extLst>
          </p:cNvPr>
          <p:cNvSpPr txBox="1">
            <a:spLocks/>
          </p:cNvSpPr>
          <p:nvPr/>
        </p:nvSpPr>
        <p:spPr>
          <a:xfrm>
            <a:off x="1771898" y="743876"/>
            <a:ext cx="8312331" cy="76095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dirty="0">
                <a:solidFill>
                  <a:srgbClr val="0070C0"/>
                </a:solidFill>
              </a:rPr>
              <a:t>    BALASNI I KALJUŽNI SUSTAV NA BRODU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B64E6775-4001-4050-8862-4AFA4089812A}"/>
              </a:ext>
            </a:extLst>
          </p:cNvPr>
          <p:cNvSpPr txBox="1"/>
          <p:nvPr/>
        </p:nvSpPr>
        <p:spPr>
          <a:xfrm>
            <a:off x="2107771" y="2464230"/>
            <a:ext cx="36266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2060"/>
                </a:solidFill>
              </a:rPr>
              <a:t>Balasni</a:t>
            </a:r>
            <a:r>
              <a:rPr lang="hr-HR" sz="2400" dirty="0">
                <a:solidFill>
                  <a:srgbClr val="002060"/>
                </a:solidFill>
              </a:rPr>
              <a:t> sustav čine:</a:t>
            </a:r>
          </a:p>
          <a:p>
            <a:endParaRPr lang="hr-HR" sz="24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2400" dirty="0">
                <a:solidFill>
                  <a:srgbClr val="002060"/>
                </a:solidFill>
              </a:rPr>
              <a:t>Usisni ventil (</a:t>
            </a:r>
            <a:r>
              <a:rPr lang="hr-HR" sz="2400" dirty="0" err="1">
                <a:solidFill>
                  <a:srgbClr val="002060"/>
                </a:solidFill>
              </a:rPr>
              <a:t>kingston</a:t>
            </a:r>
            <a:r>
              <a:rPr lang="hr-HR" sz="2400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hr-HR" sz="2400" dirty="0">
                <a:solidFill>
                  <a:srgbClr val="002060"/>
                </a:solidFill>
              </a:rPr>
              <a:t>Cjevovod</a:t>
            </a:r>
          </a:p>
          <a:p>
            <a:pPr marL="285750" indent="-285750">
              <a:buFontTx/>
              <a:buChar char="-"/>
            </a:pPr>
            <a:r>
              <a:rPr lang="hr-HR" sz="2400" dirty="0" err="1">
                <a:solidFill>
                  <a:srgbClr val="002060"/>
                </a:solidFill>
              </a:rPr>
              <a:t>Balasna</a:t>
            </a:r>
            <a:r>
              <a:rPr lang="hr-HR" sz="2400" dirty="0">
                <a:solidFill>
                  <a:srgbClr val="002060"/>
                </a:solidFill>
              </a:rPr>
              <a:t> pumpa</a:t>
            </a:r>
          </a:p>
          <a:p>
            <a:pPr marL="285750" indent="-285750">
              <a:buFontTx/>
              <a:buChar char="-"/>
            </a:pPr>
            <a:r>
              <a:rPr lang="hr-HR" sz="2400" dirty="0" err="1">
                <a:solidFill>
                  <a:srgbClr val="002060"/>
                </a:solidFill>
              </a:rPr>
              <a:t>Balasni</a:t>
            </a:r>
            <a:r>
              <a:rPr lang="hr-HR" sz="2400" dirty="0">
                <a:solidFill>
                  <a:srgbClr val="002060"/>
                </a:solidFill>
              </a:rPr>
              <a:t> tankovi</a:t>
            </a:r>
          </a:p>
          <a:p>
            <a:pPr marL="285750" indent="-285750">
              <a:buFontTx/>
              <a:buChar char="-"/>
            </a:pPr>
            <a:r>
              <a:rPr lang="hr-HR" sz="2400" dirty="0" err="1">
                <a:solidFill>
                  <a:srgbClr val="002060"/>
                </a:solidFill>
              </a:rPr>
              <a:t>Odušnici</a:t>
            </a:r>
            <a:r>
              <a:rPr lang="hr-HR" sz="2400" dirty="0">
                <a:solidFill>
                  <a:srgbClr val="002060"/>
                </a:solidFill>
              </a:rPr>
              <a:t> i sonde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F08DB737-16BB-4179-B94E-B0321769E26E}"/>
              </a:ext>
            </a:extLst>
          </p:cNvPr>
          <p:cNvSpPr txBox="1"/>
          <p:nvPr/>
        </p:nvSpPr>
        <p:spPr>
          <a:xfrm>
            <a:off x="7015565" y="2464230"/>
            <a:ext cx="30686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Kaljužni sustav čine:</a:t>
            </a:r>
          </a:p>
          <a:p>
            <a:endParaRPr lang="hr-HR" sz="24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2400" dirty="0">
                <a:solidFill>
                  <a:srgbClr val="FF0000"/>
                </a:solidFill>
              </a:rPr>
              <a:t>Usisna košara</a:t>
            </a:r>
          </a:p>
          <a:p>
            <a:pPr marL="285750" indent="-285750">
              <a:buFontTx/>
              <a:buChar char="-"/>
            </a:pPr>
            <a:r>
              <a:rPr lang="hr-HR" sz="2400" dirty="0">
                <a:solidFill>
                  <a:srgbClr val="FF0000"/>
                </a:solidFill>
              </a:rPr>
              <a:t>Cjevovod</a:t>
            </a:r>
          </a:p>
          <a:p>
            <a:pPr marL="285750" indent="-285750">
              <a:buFontTx/>
              <a:buChar char="-"/>
            </a:pPr>
            <a:r>
              <a:rPr lang="hr-HR" sz="2400" dirty="0">
                <a:solidFill>
                  <a:srgbClr val="FF0000"/>
                </a:solidFill>
              </a:rPr>
              <a:t>Kaljužna pumpa</a:t>
            </a:r>
          </a:p>
          <a:p>
            <a:pPr marL="285750" indent="-285750">
              <a:buFontTx/>
              <a:buChar char="-"/>
            </a:pPr>
            <a:r>
              <a:rPr lang="hr-HR" sz="2400" dirty="0" err="1">
                <a:solidFill>
                  <a:srgbClr val="FF0000"/>
                </a:solidFill>
              </a:rPr>
              <a:t>Muljnik</a:t>
            </a:r>
            <a:endParaRPr lang="hr-HR" sz="24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2400" dirty="0">
                <a:solidFill>
                  <a:srgbClr val="FF0000"/>
                </a:solidFill>
              </a:rPr>
              <a:t>Separator</a:t>
            </a:r>
          </a:p>
          <a:p>
            <a:pPr marL="285750" indent="-285750">
              <a:buFontTx/>
              <a:buChar char="-"/>
            </a:pPr>
            <a:r>
              <a:rPr lang="hr-HR" sz="2400" dirty="0">
                <a:solidFill>
                  <a:srgbClr val="FF0000"/>
                </a:solidFill>
              </a:rPr>
              <a:t>Izljevni ventil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  <a:p>
            <a:endParaRPr lang="hr-H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3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xmlns="" id="{071B45C5-FFDF-4507-B185-BF176F1AD79E}"/>
              </a:ext>
            </a:extLst>
          </p:cNvPr>
          <p:cNvSpPr txBox="1">
            <a:spLocks/>
          </p:cNvSpPr>
          <p:nvPr/>
        </p:nvSpPr>
        <p:spPr>
          <a:xfrm>
            <a:off x="1771898" y="743876"/>
            <a:ext cx="8312331" cy="76095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dirty="0">
                <a:solidFill>
                  <a:srgbClr val="0070C0"/>
                </a:solidFill>
              </a:rPr>
              <a:t>    BALASNI I KALJUŽNI SUSTAV NA BRODU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3F8A005B-D8E6-4337-A087-DF884D22ADD2}"/>
              </a:ext>
            </a:extLst>
          </p:cNvPr>
          <p:cNvSpPr txBox="1"/>
          <p:nvPr/>
        </p:nvSpPr>
        <p:spPr>
          <a:xfrm>
            <a:off x="144651" y="2200759"/>
            <a:ext cx="119026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                                                                         </a:t>
            </a:r>
            <a:r>
              <a:rPr lang="hr-HR" sz="2400" dirty="0"/>
              <a:t>Zadatak </a:t>
            </a:r>
            <a:r>
              <a:rPr lang="hr-HR" sz="2400" dirty="0" err="1"/>
              <a:t>balasnog</a:t>
            </a:r>
            <a:r>
              <a:rPr lang="hr-HR" sz="2400" dirty="0"/>
              <a:t> sustava je: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sz="2000" dirty="0"/>
              <a:t> Regulacija stabilnosti broda                      Regulacija bočnog nagiba broda                  Regulacija gaza i trima broda </a:t>
            </a: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xmlns="" id="{CAA39819-8A73-4A7E-AEAA-7F35B733CF79}"/>
              </a:ext>
            </a:extLst>
          </p:cNvPr>
          <p:cNvCxnSpPr>
            <a:cxnSpLocks/>
          </p:cNvCxnSpPr>
          <p:nvPr/>
        </p:nvCxnSpPr>
        <p:spPr>
          <a:xfrm flipH="1">
            <a:off x="1771898" y="2572719"/>
            <a:ext cx="3564611" cy="856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xmlns="" id="{081457F7-2CCA-40B9-A896-045819441D34}"/>
              </a:ext>
            </a:extLst>
          </p:cNvPr>
          <p:cNvCxnSpPr/>
          <p:nvPr/>
        </p:nvCxnSpPr>
        <p:spPr>
          <a:xfrm>
            <a:off x="5928063" y="2628900"/>
            <a:ext cx="0" cy="856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xmlns="" id="{D55CF63F-2618-4A0D-8BF1-64F0E95B2CAD}"/>
              </a:ext>
            </a:extLst>
          </p:cNvPr>
          <p:cNvCxnSpPr/>
          <p:nvPr/>
        </p:nvCxnSpPr>
        <p:spPr>
          <a:xfrm>
            <a:off x="6478292" y="2572719"/>
            <a:ext cx="3559444" cy="856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569B4FD3-9957-4876-B7BE-7AA7AB97FB2A}"/>
              </a:ext>
            </a:extLst>
          </p:cNvPr>
          <p:cNvSpPr txBox="1"/>
          <p:nvPr/>
        </p:nvSpPr>
        <p:spPr>
          <a:xfrm>
            <a:off x="604434" y="4312458"/>
            <a:ext cx="2974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Tankovi </a:t>
            </a:r>
            <a:r>
              <a:rPr lang="hr-HR" dirty="0" err="1"/>
              <a:t>dvodna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Punjenje  (</a:t>
            </a:r>
            <a:r>
              <a:rPr lang="hr-HR" dirty="0" err="1"/>
              <a:t>balastiranje</a:t>
            </a:r>
            <a:r>
              <a:rPr lang="hr-HR" dirty="0"/>
              <a:t>)</a:t>
            </a:r>
          </a:p>
          <a:p>
            <a:pPr marL="285750" indent="-285750">
              <a:buFontTx/>
              <a:buChar char="-"/>
            </a:pPr>
            <a:r>
              <a:rPr lang="hr-HR" dirty="0"/>
              <a:t>Pražnjenje (</a:t>
            </a:r>
            <a:r>
              <a:rPr lang="hr-HR" dirty="0" err="1"/>
              <a:t>debalastiranje</a:t>
            </a:r>
            <a:r>
              <a:rPr lang="hr-HR" dirty="0"/>
              <a:t>)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4ADD868B-EB9F-4F12-AC18-E19EBCD03EBA}"/>
              </a:ext>
            </a:extLst>
          </p:cNvPr>
          <p:cNvSpPr txBox="1"/>
          <p:nvPr/>
        </p:nvSpPr>
        <p:spPr>
          <a:xfrm>
            <a:off x="4608670" y="4399897"/>
            <a:ext cx="2974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Bočni (visinski) tankovi</a:t>
            </a:r>
          </a:p>
          <a:p>
            <a:pPr marL="285750" indent="-285750">
              <a:buFontTx/>
              <a:buChar char="-"/>
            </a:pPr>
            <a:r>
              <a:rPr lang="hr-HR" dirty="0"/>
              <a:t>Punjenje (</a:t>
            </a:r>
            <a:r>
              <a:rPr lang="hr-HR" dirty="0" err="1"/>
              <a:t>balastiranje</a:t>
            </a:r>
            <a:r>
              <a:rPr lang="hr-HR" dirty="0"/>
              <a:t>)</a:t>
            </a:r>
          </a:p>
          <a:p>
            <a:pPr marL="285750" indent="-285750">
              <a:buFontTx/>
              <a:buChar char="-"/>
            </a:pPr>
            <a:r>
              <a:rPr lang="hr-HR" dirty="0"/>
              <a:t>Pražnjenje (</a:t>
            </a:r>
            <a:r>
              <a:rPr lang="hr-HR" dirty="0" err="1"/>
              <a:t>debalastiranje</a:t>
            </a:r>
            <a:r>
              <a:rPr lang="hr-HR" dirty="0"/>
              <a:t>)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DE988413-5FA6-4784-871D-7B3AE3C1BD17}"/>
              </a:ext>
            </a:extLst>
          </p:cNvPr>
          <p:cNvSpPr txBox="1"/>
          <p:nvPr/>
        </p:nvSpPr>
        <p:spPr>
          <a:xfrm>
            <a:off x="8935703" y="4266291"/>
            <a:ext cx="29746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Prednji pretežni tank (FP)</a:t>
            </a:r>
          </a:p>
          <a:p>
            <a:pPr marL="285750" indent="-285750">
              <a:buFontTx/>
              <a:buChar char="-"/>
            </a:pPr>
            <a:r>
              <a:rPr lang="hr-HR" dirty="0"/>
              <a:t>Stražnji </a:t>
            </a:r>
            <a:r>
              <a:rPr lang="hr-HR" dirty="0" err="1"/>
              <a:t>zatežni</a:t>
            </a:r>
            <a:r>
              <a:rPr lang="hr-HR" dirty="0"/>
              <a:t> tank (AP)</a:t>
            </a:r>
          </a:p>
          <a:p>
            <a:pPr marL="285750" indent="-285750">
              <a:buFontTx/>
              <a:buChar char="-"/>
            </a:pPr>
            <a:r>
              <a:rPr lang="hr-HR" dirty="0"/>
              <a:t>Punjenje (</a:t>
            </a:r>
            <a:r>
              <a:rPr lang="hr-HR" dirty="0" err="1"/>
              <a:t>balastiranje</a:t>
            </a:r>
            <a:r>
              <a:rPr lang="hr-HR" dirty="0"/>
              <a:t>)</a:t>
            </a:r>
          </a:p>
          <a:p>
            <a:pPr marL="285750" indent="-285750">
              <a:buFontTx/>
              <a:buChar char="-"/>
            </a:pPr>
            <a:r>
              <a:rPr lang="hr-HR" dirty="0"/>
              <a:t>Pražnjenje (</a:t>
            </a:r>
            <a:r>
              <a:rPr lang="hr-HR" dirty="0" err="1"/>
              <a:t>debalastiranje</a:t>
            </a:r>
            <a:r>
              <a:rPr lang="hr-HR" dirty="0"/>
              <a:t>)</a:t>
            </a:r>
          </a:p>
          <a:p>
            <a:pPr marL="285750" indent="-285750">
              <a:buFontTx/>
              <a:buChar char="-"/>
            </a:pPr>
            <a:r>
              <a:rPr lang="hr-HR" dirty="0"/>
              <a:t>Prebacivanje (</a:t>
            </a:r>
            <a:r>
              <a:rPr lang="hr-HR" dirty="0" err="1"/>
              <a:t>trimovanje</a:t>
            </a:r>
            <a:r>
              <a:rPr lang="hr-HR" dirty="0"/>
              <a:t>)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0148B6DB-BA07-474C-84F6-AC787A73CCC0}"/>
              </a:ext>
            </a:extLst>
          </p:cNvPr>
          <p:cNvSpPr txBox="1"/>
          <p:nvPr/>
        </p:nvSpPr>
        <p:spPr>
          <a:xfrm>
            <a:off x="803006" y="6020617"/>
            <a:ext cx="102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Za balast se uglavnom koristi morska voda različite gustoće, što direktno utječe na masu – deplasman broda.</a:t>
            </a:r>
          </a:p>
        </p:txBody>
      </p: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xmlns="" id="{ECC03580-DE9C-4209-9E58-598223F9F0D9}"/>
              </a:ext>
            </a:extLst>
          </p:cNvPr>
          <p:cNvCxnSpPr/>
          <p:nvPr/>
        </p:nvCxnSpPr>
        <p:spPr>
          <a:xfrm>
            <a:off x="1771898" y="3801197"/>
            <a:ext cx="0" cy="511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xmlns="" id="{11FB52E9-25D1-4B9F-927F-F7407061938C}"/>
              </a:ext>
            </a:extLst>
          </p:cNvPr>
          <p:cNvCxnSpPr>
            <a:cxnSpLocks/>
          </p:cNvCxnSpPr>
          <p:nvPr/>
        </p:nvCxnSpPr>
        <p:spPr>
          <a:xfrm>
            <a:off x="5903063" y="3845900"/>
            <a:ext cx="1791" cy="524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xmlns="" id="{C4174088-C596-4920-99F5-801D6009E5E5}"/>
              </a:ext>
            </a:extLst>
          </p:cNvPr>
          <p:cNvCxnSpPr/>
          <p:nvPr/>
        </p:nvCxnSpPr>
        <p:spPr>
          <a:xfrm>
            <a:off x="10037736" y="3758461"/>
            <a:ext cx="0" cy="553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082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xmlns="" id="{DEE65600-8343-41F7-9D01-43287F9FC96D}"/>
              </a:ext>
            </a:extLst>
          </p:cNvPr>
          <p:cNvSpPr txBox="1">
            <a:spLocks/>
          </p:cNvSpPr>
          <p:nvPr/>
        </p:nvSpPr>
        <p:spPr>
          <a:xfrm>
            <a:off x="1771898" y="743876"/>
            <a:ext cx="8312331" cy="76095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dirty="0">
                <a:solidFill>
                  <a:srgbClr val="0070C0"/>
                </a:solidFill>
              </a:rPr>
              <a:t>    BALASNI I KALJUŽNI SUSTAV NA BRODU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xmlns="" id="{19C3EC64-FDF8-41E4-9DFE-1DD78F37ACCA}"/>
              </a:ext>
            </a:extLst>
          </p:cNvPr>
          <p:cNvSpPr/>
          <p:nvPr/>
        </p:nvSpPr>
        <p:spPr>
          <a:xfrm>
            <a:off x="991891" y="1959140"/>
            <a:ext cx="115617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Tankovi se pune pomoću ventila (</a:t>
            </a:r>
            <a:r>
              <a:rPr lang="hr-HR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kingston</a:t>
            </a: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koji se nalazi se na dnu broda.</a:t>
            </a:r>
          </a:p>
          <a:p>
            <a:pPr marL="285750" indent="-285750">
              <a:buFontTx/>
              <a:buChar char="-"/>
            </a:pPr>
            <a:endParaRPr lang="hr-HR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Ako je potrebno  brzo napuniti tank onda se uključuje </a:t>
            </a:r>
            <a:r>
              <a:rPr lang="hr-HR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balasna</a:t>
            </a:r>
            <a:r>
              <a:rPr lang="hr-H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pumpa</a:t>
            </a: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buFontTx/>
              <a:buChar char="-"/>
            </a:pPr>
            <a:endParaRPr lang="hr-HR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Balasna</a:t>
            </a: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pumpa neophodna je i za punjenje visinskih (bočnih) tankova .</a:t>
            </a:r>
          </a:p>
          <a:p>
            <a:pPr marL="285750" indent="-285750">
              <a:buFontTx/>
              <a:buChar char="-"/>
            </a:pPr>
            <a:endParaRPr lang="hr-HR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Balasnom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pumpom upravlja se iz strojarnice ili daljinski sa komandnog mosta.</a:t>
            </a:r>
          </a:p>
          <a:p>
            <a:pPr marL="285750" indent="-285750">
              <a:buFontTx/>
              <a:buChar char="-"/>
            </a:pP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2400" dirty="0"/>
              <a:t>Kod punjenja tankova višak zraka odvodi se kroz </a:t>
            </a:r>
            <a:r>
              <a:rPr lang="hr-HR" sz="2400" b="1" dirty="0" err="1"/>
              <a:t>odušnike</a:t>
            </a:r>
            <a:r>
              <a:rPr lang="hr-HR" sz="2400" dirty="0"/>
              <a:t> smještene na palubi.</a:t>
            </a:r>
          </a:p>
          <a:p>
            <a:pPr marL="285750" indent="-285750">
              <a:buFontTx/>
              <a:buChar char="-"/>
            </a:pPr>
            <a:endParaRPr lang="hr-HR" sz="2400" dirty="0"/>
          </a:p>
          <a:p>
            <a:pPr marL="285750" indent="-285750">
              <a:buFontTx/>
              <a:buChar char="-"/>
            </a:pPr>
            <a:r>
              <a:rPr lang="hr-HR" sz="2400" dirty="0"/>
              <a:t>Visina a time i količina balasta u tanku mjeri se kroz cijev </a:t>
            </a:r>
            <a:r>
              <a:rPr lang="hr-HR" sz="2400" dirty="0" err="1"/>
              <a:t>tzv</a:t>
            </a:r>
            <a:r>
              <a:rPr lang="hr-HR" sz="2400" dirty="0"/>
              <a:t> sondu. (</a:t>
            </a:r>
            <a:r>
              <a:rPr lang="hr-HR" sz="2400" b="1" dirty="0"/>
              <a:t>sondiranje</a:t>
            </a:r>
            <a:r>
              <a:rPr lang="hr-HR" sz="2400" dirty="0"/>
              <a:t>)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7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xmlns="" id="{0FB73942-5D4B-4BA8-9FE9-AD3E97B6B626}"/>
              </a:ext>
            </a:extLst>
          </p:cNvPr>
          <p:cNvSpPr txBox="1">
            <a:spLocks/>
          </p:cNvSpPr>
          <p:nvPr/>
        </p:nvSpPr>
        <p:spPr>
          <a:xfrm>
            <a:off x="1726626" y="534453"/>
            <a:ext cx="8312331" cy="5734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dirty="0">
                <a:solidFill>
                  <a:srgbClr val="0070C0"/>
                </a:solidFill>
              </a:rPr>
              <a:t>    BALASNI I KALJUŽNI SUSTAV NA BRODU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9D6AF4CB-C477-41AD-ACA1-99731303A663}"/>
              </a:ext>
            </a:extLst>
          </p:cNvPr>
          <p:cNvSpPr txBox="1"/>
          <p:nvPr/>
        </p:nvSpPr>
        <p:spPr>
          <a:xfrm>
            <a:off x="619932" y="1107933"/>
            <a:ext cx="111432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/>
              <a:t>Kaljužnim sustavom odvode se tekućine koje se nakupljaju u kaljužama (zdencima) brodskih skladišta, strojarnice i ostalih brodskih prostora.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Zbog rizika od zagađenja mora, sustav podliježe odredbama </a:t>
            </a:r>
            <a:r>
              <a:rPr lang="hr-HR" sz="2000" b="1" dirty="0"/>
              <a:t>konvencije MARPOL</a:t>
            </a:r>
          </a:p>
          <a:p>
            <a:pPr marL="285750" indent="-285750">
              <a:buFontTx/>
              <a:buChar char="-"/>
            </a:pPr>
            <a:endParaRPr lang="hr-HR" sz="2000" b="1" dirty="0"/>
          </a:p>
          <a:p>
            <a:pPr marL="285750" indent="-285750">
              <a:buFontTx/>
              <a:buChar char="-"/>
            </a:pPr>
            <a:r>
              <a:rPr lang="hr-HR" sz="2000" dirty="0"/>
              <a:t>U skladištu se tekućine mogu nakupiti </a:t>
            </a:r>
            <a:r>
              <a:rPr lang="hr-HR" sz="2000" dirty="0" err="1"/>
              <a:t>usljed</a:t>
            </a:r>
            <a:r>
              <a:rPr lang="hr-HR" sz="2000" dirty="0"/>
              <a:t>: </a:t>
            </a:r>
          </a:p>
          <a:p>
            <a:r>
              <a:rPr lang="hr-HR" sz="2000" dirty="0"/>
              <a:t>                     - propuštanja palube ili poklopca skladišta (kiša, more), </a:t>
            </a:r>
          </a:p>
          <a:p>
            <a:r>
              <a:rPr lang="hr-HR" sz="2000" dirty="0"/>
              <a:t>                     - štete na generalnom teretu tekućina</a:t>
            </a:r>
          </a:p>
          <a:p>
            <a:r>
              <a:rPr lang="hr-HR" sz="2000" dirty="0"/>
              <a:t>                     - ispuštanja tekućine pojedinih tereta (rudača), </a:t>
            </a:r>
          </a:p>
          <a:p>
            <a:r>
              <a:rPr lang="hr-HR" sz="2000" dirty="0"/>
              <a:t>                     - kondenzacije, </a:t>
            </a:r>
          </a:p>
          <a:p>
            <a:r>
              <a:rPr lang="hr-HR" sz="2000" dirty="0"/>
              <a:t>                     - gašenja požara itd.</a:t>
            </a:r>
          </a:p>
          <a:p>
            <a:endParaRPr lang="hr-HR" sz="2000" dirty="0"/>
          </a:p>
          <a:p>
            <a:pPr marL="285750" indent="-285750">
              <a:buFontTx/>
              <a:buChar char="-"/>
            </a:pPr>
            <a:r>
              <a:rPr lang="hr-HR" sz="2000" dirty="0"/>
              <a:t>U strojarnici  se tekućine stvaraju najčešće zbog kvarova, propuštanja na ventilima itd.</a:t>
            </a:r>
          </a:p>
          <a:p>
            <a:r>
              <a:rPr lang="hr-HR" sz="2000" dirty="0"/>
              <a:t>                     - radi se o uglavnom </a:t>
            </a:r>
            <a:r>
              <a:rPr lang="hr-HR" sz="2000" b="1" dirty="0" err="1"/>
              <a:t>zauljenim</a:t>
            </a:r>
            <a:r>
              <a:rPr lang="hr-HR" sz="2000" b="1" dirty="0"/>
              <a:t> i zagađenim tekućinama</a:t>
            </a:r>
          </a:p>
          <a:p>
            <a:r>
              <a:rPr lang="hr-HR" sz="2000" dirty="0"/>
              <a:t>                     - nužnost ugradnje tzv. </a:t>
            </a:r>
            <a:r>
              <a:rPr lang="hr-HR" sz="2000" b="1" dirty="0"/>
              <a:t>separatora ulja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r>
              <a:rPr lang="hr-HR" sz="2000" dirty="0"/>
              <a:t>                    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17B6DE89-7ED7-42F8-A47B-7AE834AEBC34}"/>
              </a:ext>
            </a:extLst>
          </p:cNvPr>
          <p:cNvSpPr txBox="1"/>
          <p:nvPr/>
        </p:nvSpPr>
        <p:spPr>
          <a:xfrm>
            <a:off x="619932" y="5615583"/>
            <a:ext cx="963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-    Sondiranjem se utvrđuje (mjeri) razina tekućine u kaljuži.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F7A0F578-FF59-4A11-802A-7027A37CC038}"/>
              </a:ext>
            </a:extLst>
          </p:cNvPr>
          <p:cNvSpPr txBox="1"/>
          <p:nvPr/>
        </p:nvSpPr>
        <p:spPr>
          <a:xfrm>
            <a:off x="1726626" y="6097421"/>
            <a:ext cx="8727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!Neispravnost kaljužnog sustava ozbiljna je prijetnja plovnosti broda!</a:t>
            </a:r>
          </a:p>
        </p:txBody>
      </p:sp>
    </p:spTree>
    <p:extLst>
      <p:ext uri="{BB962C8B-B14F-4D97-AF65-F5344CB8AC3E}">
        <p14:creationId xmlns:p14="http://schemas.microsoft.com/office/powerpoint/2010/main" val="265425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xmlns="" id="{68014889-B623-4DAD-B0FB-8E13CE506974}"/>
              </a:ext>
            </a:extLst>
          </p:cNvPr>
          <p:cNvSpPr txBox="1">
            <a:spLocks/>
          </p:cNvSpPr>
          <p:nvPr/>
        </p:nvSpPr>
        <p:spPr>
          <a:xfrm>
            <a:off x="1726626" y="534453"/>
            <a:ext cx="8312331" cy="5734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dirty="0">
                <a:solidFill>
                  <a:srgbClr val="0070C0"/>
                </a:solidFill>
              </a:rPr>
              <a:t>    BALASNI I KALJUŽNI SUSTAV NA BRODU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2D8A2155-8AE1-4C8E-884A-DB04D59A68AD}"/>
              </a:ext>
            </a:extLst>
          </p:cNvPr>
          <p:cNvSpPr txBox="1"/>
          <p:nvPr/>
        </p:nvSpPr>
        <p:spPr>
          <a:xfrm>
            <a:off x="1932121" y="5425421"/>
            <a:ext cx="10259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/>
              <a:t>Stanje svih </a:t>
            </a:r>
            <a:r>
              <a:rPr lang="hr-HR" sz="2000" dirty="0" err="1"/>
              <a:t>balasnih</a:t>
            </a:r>
            <a:r>
              <a:rPr lang="hr-HR" sz="2000" dirty="0"/>
              <a:t> tankova svakodnevno se upisuje u </a:t>
            </a:r>
            <a:r>
              <a:rPr lang="hr-HR" sz="2000" b="1" dirty="0"/>
              <a:t>brodski dnevnik</a:t>
            </a:r>
            <a:r>
              <a:rPr lang="hr-HR" sz="2000" dirty="0"/>
              <a:t>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64C9B6A3-F9DD-4BDB-9874-B8A4AF591834}"/>
              </a:ext>
            </a:extLst>
          </p:cNvPr>
          <p:cNvSpPr txBox="1"/>
          <p:nvPr/>
        </p:nvSpPr>
        <p:spPr>
          <a:xfrm>
            <a:off x="1565329" y="3983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88E85AF9-08DA-4F05-972F-46452C3F8C63}"/>
              </a:ext>
            </a:extLst>
          </p:cNvPr>
          <p:cNvSpPr/>
          <p:nvPr/>
        </p:nvSpPr>
        <p:spPr>
          <a:xfrm>
            <a:off x="1932121" y="5822351"/>
            <a:ext cx="99034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/>
              <a:t>Sve operacije s balastima i kaljužama upisuju se u ‘</a:t>
            </a:r>
            <a:r>
              <a:rPr lang="hr-HR" sz="2000" b="1" dirty="0"/>
              <a:t>’Knjigu o uljima</a:t>
            </a:r>
            <a:r>
              <a:rPr lang="hr-HR" sz="2000" dirty="0"/>
              <a:t>’’.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1DE398AC-47A2-46FC-8035-0F1E392F4379}"/>
              </a:ext>
            </a:extLst>
          </p:cNvPr>
          <p:cNvSpPr txBox="1"/>
          <p:nvPr/>
        </p:nvSpPr>
        <p:spPr>
          <a:xfrm>
            <a:off x="1117062" y="1251228"/>
            <a:ext cx="10331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Rukovanje </a:t>
            </a:r>
            <a:r>
              <a:rPr lang="hr-HR" sz="2000" dirty="0" err="1">
                <a:solidFill>
                  <a:srgbClr val="FF0000"/>
                </a:solidFill>
              </a:rPr>
              <a:t>balasnim</a:t>
            </a:r>
            <a:r>
              <a:rPr lang="hr-HR" sz="2000" dirty="0">
                <a:solidFill>
                  <a:srgbClr val="FF0000"/>
                </a:solidFill>
              </a:rPr>
              <a:t> i kaljužnim sustavom predstavlja rizik od onečišćenja mora i morskoga okoliša.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19DD6F02-AE5D-4CBE-866B-0B04B88E331E}"/>
              </a:ext>
            </a:extLst>
          </p:cNvPr>
          <p:cNvSpPr/>
          <p:nvPr/>
        </p:nvSpPr>
        <p:spPr>
          <a:xfrm>
            <a:off x="4380103" y="1949586"/>
            <a:ext cx="3005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/>
              <a:t>MARPOL KONVENCIJA 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341BB0B1-CBC3-465E-8C64-D8B08433A6B1}"/>
              </a:ext>
            </a:extLst>
          </p:cNvPr>
          <p:cNvSpPr/>
          <p:nvPr/>
        </p:nvSpPr>
        <p:spPr>
          <a:xfrm>
            <a:off x="1228375" y="2691075"/>
            <a:ext cx="4431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/>
              <a:t>Ograničava ukrcaj balasta u područjima: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036405FE-82DA-4FFE-BAEB-D1948B179315}"/>
              </a:ext>
            </a:extLst>
          </p:cNvPr>
          <p:cNvSpPr/>
          <p:nvPr/>
        </p:nvSpPr>
        <p:spPr>
          <a:xfrm>
            <a:off x="1407334" y="3571336"/>
            <a:ext cx="40736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/>
              <a:t>gdje postoje štetni mikroorganizmi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u kojima postoje tvornički ispusti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gdje se vrše podmorska jaružanja</a:t>
            </a:r>
          </a:p>
          <a:p>
            <a:pPr marL="285750" indent="-285750">
              <a:buFontTx/>
              <a:buChar char="-"/>
            </a:pPr>
            <a:endParaRPr lang="hr-HR" sz="2000" dirty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xmlns="" id="{8A7348CF-C847-4894-88EC-B0F3E4110E33}"/>
              </a:ext>
            </a:extLst>
          </p:cNvPr>
          <p:cNvSpPr/>
          <p:nvPr/>
        </p:nvSpPr>
        <p:spPr>
          <a:xfrm>
            <a:off x="6959270" y="2691075"/>
            <a:ext cx="3218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/>
              <a:t>Dopušta izljev iz kaljuža: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9CB56D06-F22C-4429-B963-A3C1AA58A1C4}"/>
              </a:ext>
            </a:extLst>
          </p:cNvPr>
          <p:cNvSpPr/>
          <p:nvPr/>
        </p:nvSpPr>
        <p:spPr>
          <a:xfrm>
            <a:off x="6710989" y="3571336"/>
            <a:ext cx="48065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/>
              <a:t>u strogo određenim područjima, 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ne bližim od </a:t>
            </a:r>
            <a:r>
              <a:rPr lang="hr-HR" sz="2000" b="1" dirty="0"/>
              <a:t>12 NM od obale</a:t>
            </a:r>
            <a:r>
              <a:rPr lang="hr-HR" sz="2000" dirty="0"/>
              <a:t>    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uz </a:t>
            </a:r>
            <a:r>
              <a:rPr lang="hr-HR" sz="2000" dirty="0" err="1"/>
              <a:t>uvijet</a:t>
            </a:r>
            <a:r>
              <a:rPr lang="hr-HR" sz="2000" dirty="0"/>
              <a:t> da sadržaj ulja ne prelazi </a:t>
            </a:r>
            <a:r>
              <a:rPr lang="hr-HR" sz="2000" b="1" dirty="0"/>
              <a:t>15 </a:t>
            </a:r>
            <a:r>
              <a:rPr lang="hr-HR" sz="2000" b="1" dirty="0" err="1"/>
              <a:t>ppm</a:t>
            </a:r>
            <a:endParaRPr lang="hr-HR" sz="2000" b="1" dirty="0"/>
          </a:p>
          <a:p>
            <a:r>
              <a:rPr lang="hr-HR" sz="2000" dirty="0"/>
              <a:t>     (</a:t>
            </a:r>
            <a:r>
              <a:rPr lang="hr-HR" sz="2000" dirty="0" err="1"/>
              <a:t>ppm-parts</a:t>
            </a:r>
            <a:r>
              <a:rPr lang="hr-HR" sz="2000" dirty="0"/>
              <a:t> per milion)</a:t>
            </a:r>
          </a:p>
        </p:txBody>
      </p:sp>
      <p:sp>
        <p:nvSpPr>
          <p:cNvPr id="17" name="Strelica: savijeno prema gore 16">
            <a:extLst>
              <a:ext uri="{FF2B5EF4-FFF2-40B4-BE49-F238E27FC236}">
                <a16:creationId xmlns:a16="http://schemas.microsoft.com/office/drawing/2014/main" xmlns="" id="{D841DE32-AE97-420D-88E9-05FF12D7E466}"/>
              </a:ext>
            </a:extLst>
          </p:cNvPr>
          <p:cNvSpPr/>
          <p:nvPr/>
        </p:nvSpPr>
        <p:spPr>
          <a:xfrm flipV="1">
            <a:off x="7671660" y="2131489"/>
            <a:ext cx="743919" cy="40011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: savijeno prema gore 17">
            <a:extLst>
              <a:ext uri="{FF2B5EF4-FFF2-40B4-BE49-F238E27FC236}">
                <a16:creationId xmlns:a16="http://schemas.microsoft.com/office/drawing/2014/main" xmlns="" id="{FA0A0C50-FAD5-4ADB-8B7D-2E244E20489E}"/>
              </a:ext>
            </a:extLst>
          </p:cNvPr>
          <p:cNvSpPr/>
          <p:nvPr/>
        </p:nvSpPr>
        <p:spPr>
          <a:xfrm rot="10800000">
            <a:off x="3210518" y="2124409"/>
            <a:ext cx="743918" cy="40718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: prema dolje 19">
            <a:extLst>
              <a:ext uri="{FF2B5EF4-FFF2-40B4-BE49-F238E27FC236}">
                <a16:creationId xmlns:a16="http://schemas.microsoft.com/office/drawing/2014/main" xmlns="" id="{8BFDEB74-D6E7-4916-BC69-1954EDF94C2C}"/>
              </a:ext>
            </a:extLst>
          </p:cNvPr>
          <p:cNvSpPr/>
          <p:nvPr/>
        </p:nvSpPr>
        <p:spPr>
          <a:xfrm>
            <a:off x="3210517" y="3111371"/>
            <a:ext cx="218568" cy="4801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: prema dolje 20">
            <a:extLst>
              <a:ext uri="{FF2B5EF4-FFF2-40B4-BE49-F238E27FC236}">
                <a16:creationId xmlns:a16="http://schemas.microsoft.com/office/drawing/2014/main" xmlns="" id="{80EC119D-FF7D-4DF7-A30F-FE02D333B3FD}"/>
              </a:ext>
            </a:extLst>
          </p:cNvPr>
          <p:cNvSpPr/>
          <p:nvPr/>
        </p:nvSpPr>
        <p:spPr>
          <a:xfrm>
            <a:off x="8200971" y="3111370"/>
            <a:ext cx="218568" cy="4801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510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740</Words>
  <Application>Microsoft Office PowerPoint</Application>
  <PresentationFormat>Widescreen</PresentationFormat>
  <Paragraphs>110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sustava Office</vt:lpstr>
      <vt:lpstr>BRODSKI SUSTAVI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BRODSKI SUSTAVI</dc:title>
  <dc:creator>Renato Dudić</dc:creator>
  <cp:lastModifiedBy>Renato</cp:lastModifiedBy>
  <cp:revision>31</cp:revision>
  <dcterms:created xsi:type="dcterms:W3CDTF">2020-03-15T10:05:45Z</dcterms:created>
  <dcterms:modified xsi:type="dcterms:W3CDTF">2023-01-20T11:27:55Z</dcterms:modified>
</cp:coreProperties>
</file>