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2" r:id="rId1"/>
  </p:sldMasterIdLst>
  <p:notesMasterIdLst>
    <p:notesMasterId r:id="rId21"/>
  </p:notesMasterIdLst>
  <p:handoutMasterIdLst>
    <p:handoutMasterId r:id="rId22"/>
  </p:handoutMasterIdLst>
  <p:sldIdLst>
    <p:sldId id="256" r:id="rId2"/>
    <p:sldId id="257" r:id="rId3"/>
    <p:sldId id="273" r:id="rId4"/>
    <p:sldId id="274" r:id="rId5"/>
    <p:sldId id="275" r:id="rId6"/>
    <p:sldId id="260" r:id="rId7"/>
    <p:sldId id="263" r:id="rId8"/>
    <p:sldId id="264" r:id="rId9"/>
    <p:sldId id="265" r:id="rId10"/>
    <p:sldId id="266" r:id="rId11"/>
    <p:sldId id="267" r:id="rId12"/>
    <p:sldId id="268" r:id="rId13"/>
    <p:sldId id="270" r:id="rId14"/>
    <p:sldId id="269" r:id="rId15"/>
    <p:sldId id="272" r:id="rId16"/>
    <p:sldId id="261" r:id="rId17"/>
    <p:sldId id="276" r:id="rId18"/>
    <p:sldId id="277" r:id="rId19"/>
    <p:sldId id="278" r:id="rId20"/>
  </p:sldIdLst>
  <p:sldSz cx="9144000" cy="6858000" type="screen4x3"/>
  <p:notesSz cx="6858000" cy="9737725"/>
  <p:defaultTextStyle>
    <a:defPPr>
      <a:defRPr lang="en-US"/>
    </a:defPPr>
    <a:lvl1pPr algn="l" rtl="0" fontAlgn="base">
      <a:spcBef>
        <a:spcPct val="0"/>
      </a:spcBef>
      <a:spcAft>
        <a:spcPct val="0"/>
      </a:spcAft>
      <a:defRPr kern="1200">
        <a:solidFill>
          <a:schemeClr val="tx1"/>
        </a:solidFill>
        <a:latin typeface="Tahoma" panose="020B0604030504040204" pitchFamily="34" charset="0"/>
        <a:ea typeface="+mn-ea"/>
        <a:cs typeface="+mn-cs"/>
      </a:defRPr>
    </a:lvl1pPr>
    <a:lvl2pPr marL="457200" algn="l" rtl="0" fontAlgn="base">
      <a:spcBef>
        <a:spcPct val="0"/>
      </a:spcBef>
      <a:spcAft>
        <a:spcPct val="0"/>
      </a:spcAft>
      <a:defRPr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accent2"/>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26" autoAdjust="0"/>
    <p:restoredTop sz="93878" autoAdjust="0"/>
  </p:normalViewPr>
  <p:slideViewPr>
    <p:cSldViewPr>
      <p:cViewPr varScale="1">
        <p:scale>
          <a:sx n="81" d="100"/>
          <a:sy n="81" d="100"/>
        </p:scale>
        <p:origin x="1860"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9810" name="Rectangle 2">
            <a:extLst>
              <a:ext uri="{FF2B5EF4-FFF2-40B4-BE49-F238E27FC236}">
                <a16:creationId xmlns:a16="http://schemas.microsoft.com/office/drawing/2014/main" id="{69C7A5F0-ABB2-477C-8E96-434DDBAD3996}"/>
              </a:ext>
            </a:extLst>
          </p:cNvPr>
          <p:cNvSpPr>
            <a:spLocks noGrp="1" noChangeArrowheads="1"/>
          </p:cNvSpPr>
          <p:nvPr>
            <p:ph type="hdr" sz="quarte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anose="020B0604020202020204" pitchFamily="34" charset="0"/>
              </a:defRPr>
            </a:lvl1pPr>
          </a:lstStyle>
          <a:p>
            <a:endParaRPr lang="en-US" altLang="sr-Latn-RS"/>
          </a:p>
        </p:txBody>
      </p:sp>
      <p:sp>
        <p:nvSpPr>
          <p:cNvPr id="119811" name="Rectangle 3">
            <a:extLst>
              <a:ext uri="{FF2B5EF4-FFF2-40B4-BE49-F238E27FC236}">
                <a16:creationId xmlns:a16="http://schemas.microsoft.com/office/drawing/2014/main" id="{439BF6FE-9E9F-4CCF-B69E-EE9AB563E6C4}"/>
              </a:ext>
            </a:extLst>
          </p:cNvPr>
          <p:cNvSpPr>
            <a:spLocks noGrp="1" noChangeArrowheads="1"/>
          </p:cNvSpPr>
          <p:nvPr>
            <p:ph type="dt" sz="quarter" idx="1"/>
          </p:nvPr>
        </p:nvSpPr>
        <p:spPr bwMode="auto">
          <a:xfrm>
            <a:off x="3884613"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anose="020B0604020202020204" pitchFamily="34" charset="0"/>
              </a:defRPr>
            </a:lvl1pPr>
          </a:lstStyle>
          <a:p>
            <a:endParaRPr lang="en-US" altLang="sr-Latn-RS"/>
          </a:p>
        </p:txBody>
      </p:sp>
      <p:sp>
        <p:nvSpPr>
          <p:cNvPr id="119812" name="Rectangle 4">
            <a:extLst>
              <a:ext uri="{FF2B5EF4-FFF2-40B4-BE49-F238E27FC236}">
                <a16:creationId xmlns:a16="http://schemas.microsoft.com/office/drawing/2014/main" id="{4DDA2319-BAB7-4FA8-B47D-864EAD65A540}"/>
              </a:ext>
            </a:extLst>
          </p:cNvPr>
          <p:cNvSpPr>
            <a:spLocks noGrp="1" noChangeArrowheads="1"/>
          </p:cNvSpPr>
          <p:nvPr>
            <p:ph type="ftr" sz="quarter" idx="2"/>
          </p:nvPr>
        </p:nvSpPr>
        <p:spPr bwMode="auto">
          <a:xfrm>
            <a:off x="0" y="9248775"/>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defRPr>
            </a:lvl1pPr>
          </a:lstStyle>
          <a:p>
            <a:endParaRPr lang="en-US" altLang="sr-Latn-RS"/>
          </a:p>
        </p:txBody>
      </p:sp>
      <p:sp>
        <p:nvSpPr>
          <p:cNvPr id="119813" name="Rectangle 5">
            <a:extLst>
              <a:ext uri="{FF2B5EF4-FFF2-40B4-BE49-F238E27FC236}">
                <a16:creationId xmlns:a16="http://schemas.microsoft.com/office/drawing/2014/main" id="{8C65279D-7E1B-442D-B49F-22746FDB62BC}"/>
              </a:ext>
            </a:extLst>
          </p:cNvPr>
          <p:cNvSpPr>
            <a:spLocks noGrp="1" noChangeArrowheads="1"/>
          </p:cNvSpPr>
          <p:nvPr>
            <p:ph type="sldNum" sz="quarter" idx="3"/>
          </p:nvPr>
        </p:nvSpPr>
        <p:spPr bwMode="auto">
          <a:xfrm>
            <a:off x="3884613" y="9248775"/>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18702B13-998F-4287-BDEB-E3B37B5C7275}" type="slidenum">
              <a:rPr lang="en-US" altLang="sr-Latn-RS"/>
              <a:pPr/>
              <a:t>‹#›</a:t>
            </a:fld>
            <a:endParaRPr lang="en-US" altLang="sr-Latn-R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1074" name="Rectangle 2">
            <a:extLst>
              <a:ext uri="{FF2B5EF4-FFF2-40B4-BE49-F238E27FC236}">
                <a16:creationId xmlns:a16="http://schemas.microsoft.com/office/drawing/2014/main" id="{E5C3FEF1-34D5-44DD-AE77-E9596BE6C0DE}"/>
              </a:ext>
            </a:extLst>
          </p:cNvPr>
          <p:cNvSpPr>
            <a:spLocks noGrp="1" noChangeArrowheads="1"/>
          </p:cNvSpPr>
          <p:nvPr>
            <p:ph type="hdr" sz="quarte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anose="020B0604020202020204" pitchFamily="34" charset="0"/>
              </a:defRPr>
            </a:lvl1pPr>
          </a:lstStyle>
          <a:p>
            <a:endParaRPr lang="en-US" altLang="sr-Latn-RS"/>
          </a:p>
        </p:txBody>
      </p:sp>
      <p:sp>
        <p:nvSpPr>
          <p:cNvPr id="131075" name="Rectangle 3">
            <a:extLst>
              <a:ext uri="{FF2B5EF4-FFF2-40B4-BE49-F238E27FC236}">
                <a16:creationId xmlns:a16="http://schemas.microsoft.com/office/drawing/2014/main" id="{4147E501-2964-4315-A6FB-EAF6CF11E0E3}"/>
              </a:ext>
            </a:extLst>
          </p:cNvPr>
          <p:cNvSpPr>
            <a:spLocks noGrp="1" noChangeArrowheads="1"/>
          </p:cNvSpPr>
          <p:nvPr>
            <p:ph type="dt" idx="1"/>
          </p:nvPr>
        </p:nvSpPr>
        <p:spPr bwMode="auto">
          <a:xfrm>
            <a:off x="3884613"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anose="020B0604020202020204" pitchFamily="34" charset="0"/>
              </a:defRPr>
            </a:lvl1pPr>
          </a:lstStyle>
          <a:p>
            <a:endParaRPr lang="en-US" altLang="sr-Latn-RS"/>
          </a:p>
        </p:txBody>
      </p:sp>
      <p:sp>
        <p:nvSpPr>
          <p:cNvPr id="131076" name="Rectangle 4">
            <a:extLst>
              <a:ext uri="{FF2B5EF4-FFF2-40B4-BE49-F238E27FC236}">
                <a16:creationId xmlns:a16="http://schemas.microsoft.com/office/drawing/2014/main" id="{47B879D8-5C53-4998-848D-B7D30A01FBD7}"/>
              </a:ext>
            </a:extLst>
          </p:cNvPr>
          <p:cNvSpPr>
            <a:spLocks noRot="1" noChangeArrowheads="1" noTextEdit="1"/>
          </p:cNvSpPr>
          <p:nvPr>
            <p:ph type="sldImg" idx="2"/>
          </p:nvPr>
        </p:nvSpPr>
        <p:spPr bwMode="auto">
          <a:xfrm>
            <a:off x="995363" y="730250"/>
            <a:ext cx="4868862" cy="36512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1077" name="Rectangle 5">
            <a:extLst>
              <a:ext uri="{FF2B5EF4-FFF2-40B4-BE49-F238E27FC236}">
                <a16:creationId xmlns:a16="http://schemas.microsoft.com/office/drawing/2014/main" id="{329B760E-6361-490F-AB96-F4E2D1C1D0E8}"/>
              </a:ext>
            </a:extLst>
          </p:cNvPr>
          <p:cNvSpPr>
            <a:spLocks noGrp="1" noChangeArrowheads="1"/>
          </p:cNvSpPr>
          <p:nvPr>
            <p:ph type="body" sz="quarter" idx="3"/>
          </p:nvPr>
        </p:nvSpPr>
        <p:spPr bwMode="auto">
          <a:xfrm>
            <a:off x="685800" y="4625975"/>
            <a:ext cx="5486400" cy="438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sr-Latn-RS"/>
              <a:t>Kliknite da biste uredili stilove teksta matrice</a:t>
            </a:r>
          </a:p>
          <a:p>
            <a:pPr lvl="1"/>
            <a:r>
              <a:rPr lang="en-US" altLang="sr-Latn-RS"/>
              <a:t>Druga razina</a:t>
            </a:r>
          </a:p>
          <a:p>
            <a:pPr lvl="2"/>
            <a:r>
              <a:rPr lang="en-US" altLang="sr-Latn-RS"/>
              <a:t>Treća razina</a:t>
            </a:r>
          </a:p>
          <a:p>
            <a:pPr lvl="3"/>
            <a:r>
              <a:rPr lang="en-US" altLang="sr-Latn-RS"/>
              <a:t>Četvrta razina</a:t>
            </a:r>
          </a:p>
          <a:p>
            <a:pPr lvl="4"/>
            <a:r>
              <a:rPr lang="en-US" altLang="sr-Latn-RS"/>
              <a:t>Peta razina</a:t>
            </a:r>
          </a:p>
        </p:txBody>
      </p:sp>
      <p:sp>
        <p:nvSpPr>
          <p:cNvPr id="131078" name="Rectangle 6">
            <a:extLst>
              <a:ext uri="{FF2B5EF4-FFF2-40B4-BE49-F238E27FC236}">
                <a16:creationId xmlns:a16="http://schemas.microsoft.com/office/drawing/2014/main" id="{B110DB0F-5A4B-4B65-840C-8BF822C68A58}"/>
              </a:ext>
            </a:extLst>
          </p:cNvPr>
          <p:cNvSpPr>
            <a:spLocks noGrp="1" noChangeArrowheads="1"/>
          </p:cNvSpPr>
          <p:nvPr>
            <p:ph type="ftr" sz="quarter" idx="4"/>
          </p:nvPr>
        </p:nvSpPr>
        <p:spPr bwMode="auto">
          <a:xfrm>
            <a:off x="0" y="9248775"/>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defRPr>
            </a:lvl1pPr>
          </a:lstStyle>
          <a:p>
            <a:endParaRPr lang="en-US" altLang="sr-Latn-RS"/>
          </a:p>
        </p:txBody>
      </p:sp>
      <p:sp>
        <p:nvSpPr>
          <p:cNvPr id="131079" name="Rectangle 7">
            <a:extLst>
              <a:ext uri="{FF2B5EF4-FFF2-40B4-BE49-F238E27FC236}">
                <a16:creationId xmlns:a16="http://schemas.microsoft.com/office/drawing/2014/main" id="{3886AEEE-FB02-4CFC-BD23-E30128DF2F93}"/>
              </a:ext>
            </a:extLst>
          </p:cNvPr>
          <p:cNvSpPr>
            <a:spLocks noGrp="1" noChangeArrowheads="1"/>
          </p:cNvSpPr>
          <p:nvPr>
            <p:ph type="sldNum" sz="quarter" idx="5"/>
          </p:nvPr>
        </p:nvSpPr>
        <p:spPr bwMode="auto">
          <a:xfrm>
            <a:off x="3884613" y="9248775"/>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364C298A-81FC-4024-941A-6EA90768D1AD}" type="slidenum">
              <a:rPr lang="en-US" altLang="sr-Latn-RS"/>
              <a:pPr/>
              <a:t>‹#›</a:t>
            </a:fld>
            <a:endParaRPr lang="en-US" altLang="sr-Latn-R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a:extLst>
              <a:ext uri="{FF2B5EF4-FFF2-40B4-BE49-F238E27FC236}">
                <a16:creationId xmlns:a16="http://schemas.microsoft.com/office/drawing/2014/main" id="{BC24F693-4836-4BF8-83CE-5AEDEFD66E6C}"/>
              </a:ext>
            </a:extLst>
          </p:cNvPr>
          <p:cNvSpPr>
            <a:spLocks noGrp="1" noChangeArrowheads="1"/>
          </p:cNvSpPr>
          <p:nvPr>
            <p:ph type="sldNum" sz="quarter" idx="5"/>
          </p:nvPr>
        </p:nvSpPr>
        <p:spPr>
          <a:ln/>
        </p:spPr>
        <p:txBody>
          <a:bodyPr/>
          <a:lstStyle/>
          <a:p>
            <a:fld id="{AE0A12AA-FB16-4D5D-8D67-F094EC83C826}" type="slidenum">
              <a:rPr lang="en-US" altLang="sr-Latn-RS"/>
              <a:pPr/>
              <a:t>1</a:t>
            </a:fld>
            <a:endParaRPr lang="en-US" altLang="sr-Latn-RS"/>
          </a:p>
        </p:txBody>
      </p:sp>
      <p:sp>
        <p:nvSpPr>
          <p:cNvPr id="133122" name="Rectangle 2">
            <a:extLst>
              <a:ext uri="{FF2B5EF4-FFF2-40B4-BE49-F238E27FC236}">
                <a16:creationId xmlns:a16="http://schemas.microsoft.com/office/drawing/2014/main" id="{B9EF7B79-A9CA-4BAF-A8C2-5D8EA8A97CA4}"/>
              </a:ext>
            </a:extLst>
          </p:cNvPr>
          <p:cNvSpPr>
            <a:spLocks noRot="1" noChangeArrowheads="1" noTextEdit="1"/>
          </p:cNvSpPr>
          <p:nvPr>
            <p:ph type="sldImg"/>
          </p:nvPr>
        </p:nvSpPr>
        <p:spPr>
          <a:ln/>
        </p:spPr>
      </p:sp>
      <p:sp>
        <p:nvSpPr>
          <p:cNvPr id="133123" name="Rectangle 3">
            <a:extLst>
              <a:ext uri="{FF2B5EF4-FFF2-40B4-BE49-F238E27FC236}">
                <a16:creationId xmlns:a16="http://schemas.microsoft.com/office/drawing/2014/main" id="{84B042B8-7978-4B92-AECA-6CB271DF0922}"/>
              </a:ext>
            </a:extLst>
          </p:cNvPr>
          <p:cNvSpPr>
            <a:spLocks noGrp="1" noChangeArrowheads="1"/>
          </p:cNvSpPr>
          <p:nvPr>
            <p:ph type="body" idx="1"/>
          </p:nvPr>
        </p:nvSpPr>
        <p:spPr/>
        <p:txBody>
          <a:bodyPr/>
          <a:lstStyle/>
          <a:p>
            <a:r>
              <a:rPr lang="hr-HR" altLang="sr-Latn-RS"/>
              <a:t>Dobar dan, ime mi je Aldina Burić, dolazim iz Malog Lošinja gdje u srednjoj školi Ambroza Haračića predajem Pomorsko pravo.</a:t>
            </a:r>
          </a:p>
          <a:p>
            <a:r>
              <a:rPr lang="hr-HR" altLang="sr-Latn-RS"/>
              <a:t>Danas ćemo, u sklopu mog stručnog ispita, zajedno obraditi brodarske ugovore.</a:t>
            </a:r>
          </a:p>
          <a:p>
            <a:r>
              <a:rPr lang="hr-HR" altLang="sr-Latn-RS"/>
              <a:t>Za početak ćemo se prisjetiti nekih pojmova koje ste već naučili kroz ovu godinu.</a:t>
            </a:r>
            <a:r>
              <a:rPr lang="en-US" altLang="sr-Latn-RS"/>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a:extLst>
              <a:ext uri="{FF2B5EF4-FFF2-40B4-BE49-F238E27FC236}">
                <a16:creationId xmlns:a16="http://schemas.microsoft.com/office/drawing/2014/main" id="{7079EE00-6535-46E9-A9CC-EBDCD997E4B9}"/>
              </a:ext>
            </a:extLst>
          </p:cNvPr>
          <p:cNvSpPr>
            <a:spLocks noGrp="1" noChangeArrowheads="1"/>
          </p:cNvSpPr>
          <p:nvPr>
            <p:ph type="sldNum" sz="quarter" idx="5"/>
          </p:nvPr>
        </p:nvSpPr>
        <p:spPr>
          <a:ln/>
        </p:spPr>
        <p:txBody>
          <a:bodyPr/>
          <a:lstStyle/>
          <a:p>
            <a:fld id="{CB45AEA9-2FB6-4248-AD45-A2044762DD94}" type="slidenum">
              <a:rPr lang="en-US" altLang="sr-Latn-RS"/>
              <a:pPr/>
              <a:t>13</a:t>
            </a:fld>
            <a:endParaRPr lang="en-US" altLang="sr-Latn-RS"/>
          </a:p>
        </p:txBody>
      </p:sp>
      <p:sp>
        <p:nvSpPr>
          <p:cNvPr id="141314" name="Rectangle 2">
            <a:extLst>
              <a:ext uri="{FF2B5EF4-FFF2-40B4-BE49-F238E27FC236}">
                <a16:creationId xmlns:a16="http://schemas.microsoft.com/office/drawing/2014/main" id="{A2115DBC-ED22-4161-8DCC-C7CE46945AFF}"/>
              </a:ext>
            </a:extLst>
          </p:cNvPr>
          <p:cNvSpPr>
            <a:spLocks noRot="1" noChangeArrowheads="1" noTextEdit="1"/>
          </p:cNvSpPr>
          <p:nvPr>
            <p:ph type="sldImg"/>
          </p:nvPr>
        </p:nvSpPr>
        <p:spPr>
          <a:ln/>
        </p:spPr>
      </p:sp>
      <p:sp>
        <p:nvSpPr>
          <p:cNvPr id="141315" name="Rectangle 3">
            <a:extLst>
              <a:ext uri="{FF2B5EF4-FFF2-40B4-BE49-F238E27FC236}">
                <a16:creationId xmlns:a16="http://schemas.microsoft.com/office/drawing/2014/main" id="{FABB8CC1-6281-41CF-ADE8-34203E9140C7}"/>
              </a:ext>
            </a:extLst>
          </p:cNvPr>
          <p:cNvSpPr>
            <a:spLocks noGrp="1" noChangeArrowheads="1"/>
          </p:cNvSpPr>
          <p:nvPr>
            <p:ph type="body" idx="1"/>
          </p:nvPr>
        </p:nvSpPr>
        <p:spPr/>
        <p:txBody>
          <a:bodyPr/>
          <a:lstStyle/>
          <a:p>
            <a:pPr>
              <a:lnSpc>
                <a:spcPct val="90000"/>
              </a:lnSpc>
            </a:pPr>
            <a:r>
              <a:rPr lang="hr-HR" altLang="sr-Latn-RS" b="1"/>
              <a:t>N:</a:t>
            </a:r>
            <a:r>
              <a:rPr lang="hr-HR" altLang="sr-Latn-RS"/>
              <a:t>Ako ste zapamtili, rekli smo da se Brodarski ugovor može slopiti </a:t>
            </a:r>
            <a:r>
              <a:rPr lang="hr-HR" altLang="sr-Latn-RS" i="1"/>
              <a:t>na putovanje</a:t>
            </a:r>
            <a:r>
              <a:rPr lang="hr-HR" altLang="sr-Latn-RS"/>
              <a:t> što se engleski zove </a:t>
            </a:r>
            <a:r>
              <a:rPr lang="hr-HR" altLang="sr-Latn-RS" i="1"/>
              <a:t>Voyage charter</a:t>
            </a:r>
            <a:r>
              <a:rPr lang="hr-HR" altLang="sr-Latn-RS"/>
              <a:t>. Kod sklapanja takvog ugovora, </a:t>
            </a:r>
            <a:r>
              <a:rPr lang="hr-HR" altLang="sr-Latn-RS" i="1"/>
              <a:t>brodar se obvezuje prevesti robu za naručitelja tijekom jednog ili više unaprijed određenih putovanja.</a:t>
            </a:r>
            <a:r>
              <a:rPr lang="hr-HR" altLang="sr-Latn-RS"/>
              <a:t>Koja je druga vrsta brodarskih ugovora?</a:t>
            </a:r>
          </a:p>
          <a:p>
            <a:pPr>
              <a:lnSpc>
                <a:spcPct val="90000"/>
              </a:lnSpc>
            </a:pPr>
            <a:r>
              <a:rPr lang="hr-HR" altLang="sr-Latn-RS" b="1"/>
              <a:t>U:</a:t>
            </a:r>
            <a:r>
              <a:rPr lang="hr-HR" altLang="sr-Latn-RS"/>
              <a:t>Na vrijeme. </a:t>
            </a:r>
          </a:p>
          <a:p>
            <a:pPr>
              <a:lnSpc>
                <a:spcPct val="90000"/>
              </a:lnSpc>
            </a:pPr>
            <a:r>
              <a:rPr lang="hr-HR" altLang="sr-Latn-RS" b="1"/>
              <a:t>N:</a:t>
            </a:r>
            <a:r>
              <a:rPr lang="hr-HR" altLang="sr-Latn-RS" i="1"/>
              <a:t>(na vrijeme, Time charter)</a:t>
            </a:r>
            <a:r>
              <a:rPr lang="hr-HR" altLang="sr-Latn-RS"/>
              <a:t>.Točno, a to se engleski kaže Time charter. Kod takvog ugovora </a:t>
            </a:r>
            <a:r>
              <a:rPr lang="hr-HR" altLang="sr-Latn-RS" i="1"/>
              <a:t>naručitelj koristi ugovoreni brod za određeno vrijeme i obično plaća vozarinu po jedinici vremena</a:t>
            </a:r>
            <a:r>
              <a:rPr lang="hr-HR" altLang="sr-Latn-RS"/>
              <a:t>. Npr. naručitelj koristi brod kroz dvije godine a plaća vozarinu svaki mjesec unaprijed. </a:t>
            </a:r>
          </a:p>
          <a:p>
            <a:pPr>
              <a:lnSpc>
                <a:spcPct val="90000"/>
              </a:lnSpc>
            </a:pPr>
            <a:r>
              <a:rPr lang="hr-HR" altLang="sr-Latn-RS"/>
              <a:t>(</a:t>
            </a:r>
            <a:r>
              <a:rPr lang="hr-HR" altLang="sr-Latn-RS" i="1"/>
              <a:t>Potprijevozni ugovor (Subcharter))</a:t>
            </a:r>
            <a:r>
              <a:rPr lang="hr-HR" altLang="sr-Latn-RS"/>
              <a:t>. U slučaju da naručitelj iznajmi cijeli brodski prostor, pa nema dovoljno tereta za popuniti sva skladišta, može sam iznajmiti neiskorišteni prostor trećim osobama </a:t>
            </a:r>
            <a:r>
              <a:rPr lang="hr-HR" altLang="sr-Latn-RS" i="1"/>
              <a:t>(Naručitelj iznajmljuje neiskorišten prostor trećim ososbama). </a:t>
            </a:r>
            <a:r>
              <a:rPr lang="hr-HR" altLang="sr-Latn-RS"/>
              <a:t>Takva se mogućnost kod sklapanja brodarskog ugovora može i isključiti.  </a:t>
            </a:r>
          </a:p>
          <a:p>
            <a:pPr>
              <a:lnSpc>
                <a:spcPct val="90000"/>
              </a:lnSpc>
            </a:pPr>
            <a:r>
              <a:rPr lang="hr-HR" altLang="sr-Latn-RS"/>
              <a:t>Je li vam sve jasno?</a:t>
            </a:r>
          </a:p>
          <a:p>
            <a:pPr>
              <a:lnSpc>
                <a:spcPct val="90000"/>
              </a:lnSpc>
            </a:pPr>
            <a:r>
              <a:rPr lang="hr-HR" altLang="sr-Latn-RS" b="1"/>
              <a:t>U:</a:t>
            </a:r>
            <a:r>
              <a:rPr lang="hr-HR" altLang="sr-Latn-RS"/>
              <a:t>Da / ne,….</a:t>
            </a:r>
          </a:p>
          <a:p>
            <a:pPr>
              <a:lnSpc>
                <a:spcPct val="90000"/>
              </a:lnSpc>
            </a:pPr>
            <a:r>
              <a:rPr lang="hr-HR" altLang="sr-Latn-RS" b="1"/>
              <a:t>N:</a:t>
            </a:r>
            <a:r>
              <a:rPr lang="hr-HR" altLang="sr-Latn-RS"/>
              <a:t>Za sve ove ugovore vrijede neka pravila:</a:t>
            </a:r>
            <a:r>
              <a:rPr lang="hr-HR" altLang="sr-Latn-RS" i="1"/>
              <a:t>(brodar ostaje poduzetnik plovidbenog pothvata</a:t>
            </a:r>
            <a:r>
              <a:rPr lang="hr-HR" altLang="sr-Latn-RS"/>
              <a:t>). Ovaj detalj sam već par puta naglasila, a još ćete ga čuti, jer je to </a:t>
            </a:r>
            <a:r>
              <a:rPr lang="hr-HR" altLang="sr-Latn-RS" u="sng"/>
              <a:t>jedan od važnijih čimbenika prema kojem se raspoznaje brodarski ugovor, pogotovo ako se radi o ugovoru na vrijeme za cijeli brod koji se može lako zamijeniti za ugovor o najmu broda</a:t>
            </a:r>
            <a:r>
              <a:rPr lang="hr-HR" altLang="sr-Latn-RS"/>
              <a:t>.</a:t>
            </a:r>
            <a:r>
              <a:rPr lang="hr-HR" altLang="sr-Latn-RS" b="1"/>
              <a:t>N:</a:t>
            </a:r>
            <a:r>
              <a:rPr lang="hr-HR" altLang="sr-Latn-RS"/>
              <a:t>Kod ovih ugovora su </a:t>
            </a:r>
            <a:r>
              <a:rPr lang="hr-HR" altLang="sr-Latn-RS" i="1"/>
              <a:t>zapovjednik i posada uposlenici brodara</a:t>
            </a:r>
            <a:r>
              <a:rPr lang="hr-HR" altLang="sr-Latn-RS"/>
              <a:t> pa </a:t>
            </a:r>
            <a:r>
              <a:rPr lang="hr-HR" altLang="sr-Latn-RS" i="1"/>
              <a:t>posada radi u ime brodara</a:t>
            </a:r>
            <a:r>
              <a:rPr lang="hr-HR" altLang="sr-Latn-RS"/>
              <a:t> ali radi </a:t>
            </a:r>
            <a:r>
              <a:rPr lang="hr-HR" altLang="sr-Latn-RS" i="1"/>
              <a:t>za račun naručitelja</a:t>
            </a:r>
            <a:r>
              <a:rPr lang="hr-HR" altLang="sr-Latn-RS"/>
              <a:t>.</a:t>
            </a:r>
            <a:endParaRPr lang="en-US" altLang="sr-Latn-R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a:extLst>
              <a:ext uri="{FF2B5EF4-FFF2-40B4-BE49-F238E27FC236}">
                <a16:creationId xmlns:a16="http://schemas.microsoft.com/office/drawing/2014/main" id="{C6086D74-5E4C-4CDB-994B-98AEABE40114}"/>
              </a:ext>
            </a:extLst>
          </p:cNvPr>
          <p:cNvSpPr>
            <a:spLocks noGrp="1" noChangeArrowheads="1"/>
          </p:cNvSpPr>
          <p:nvPr>
            <p:ph type="sldNum" sz="quarter" idx="5"/>
          </p:nvPr>
        </p:nvSpPr>
        <p:spPr>
          <a:ln/>
        </p:spPr>
        <p:txBody>
          <a:bodyPr/>
          <a:lstStyle/>
          <a:p>
            <a:fld id="{475BBA06-12CD-420A-AB8A-44FB7E9FB974}" type="slidenum">
              <a:rPr lang="en-US" altLang="sr-Latn-RS"/>
              <a:pPr/>
              <a:t>14</a:t>
            </a:fld>
            <a:endParaRPr lang="en-US" altLang="sr-Latn-RS"/>
          </a:p>
        </p:txBody>
      </p:sp>
      <p:sp>
        <p:nvSpPr>
          <p:cNvPr id="142338" name="Rectangle 2">
            <a:extLst>
              <a:ext uri="{FF2B5EF4-FFF2-40B4-BE49-F238E27FC236}">
                <a16:creationId xmlns:a16="http://schemas.microsoft.com/office/drawing/2014/main" id="{F0E3730F-8643-4BBC-892E-382987BD4C3D}"/>
              </a:ext>
            </a:extLst>
          </p:cNvPr>
          <p:cNvSpPr>
            <a:spLocks noRot="1" noChangeArrowheads="1" noTextEdit="1"/>
          </p:cNvSpPr>
          <p:nvPr>
            <p:ph type="sldImg"/>
          </p:nvPr>
        </p:nvSpPr>
        <p:spPr>
          <a:ln/>
        </p:spPr>
      </p:sp>
      <p:sp>
        <p:nvSpPr>
          <p:cNvPr id="142339" name="Rectangle 3">
            <a:extLst>
              <a:ext uri="{FF2B5EF4-FFF2-40B4-BE49-F238E27FC236}">
                <a16:creationId xmlns:a16="http://schemas.microsoft.com/office/drawing/2014/main" id="{9BDD3A12-1C0A-41ED-9967-4B9C8F252CC9}"/>
              </a:ext>
            </a:extLst>
          </p:cNvPr>
          <p:cNvSpPr>
            <a:spLocks noGrp="1" noChangeArrowheads="1"/>
          </p:cNvSpPr>
          <p:nvPr>
            <p:ph type="body" idx="1"/>
          </p:nvPr>
        </p:nvSpPr>
        <p:spPr/>
        <p:txBody>
          <a:bodyPr/>
          <a:lstStyle/>
          <a:p>
            <a:r>
              <a:rPr lang="hr-HR" altLang="sr-Latn-RS" b="1"/>
              <a:t>N:</a:t>
            </a:r>
            <a:r>
              <a:rPr lang="hr-HR" altLang="sr-Latn-RS"/>
              <a:t>Pogledajmo još neke specifičnosti koje se odnose na ovu vrstu ugovora:</a:t>
            </a:r>
            <a:r>
              <a:rPr lang="hr-HR" altLang="sr-Latn-RS" i="1"/>
              <a:t>(naručitelj ne smije poslati brod u luku koja je izvan ugovorenog područja)</a:t>
            </a:r>
            <a:r>
              <a:rPr lang="hr-HR" altLang="sr-Latn-RS"/>
              <a:t> ako je ugovoreno putovanje u Mediteranske luke ne može se brod uputiti u Sjeverno more.</a:t>
            </a:r>
          </a:p>
          <a:p>
            <a:r>
              <a:rPr lang="hr-HR" altLang="sr-Latn-RS" i="1"/>
              <a:t>(naručitelj ne može zatražiti uvjete prijevoza koji bi predstavljali opasnost za brod i posadu, bez obzira je li postojala u vrijeme zaključivanja ugovora ili ne).</a:t>
            </a:r>
            <a:r>
              <a:rPr lang="hr-HR" altLang="sr-Latn-RS"/>
              <a:t> Npr. brod je odlazio u Iračke luke, a u međuvremenu je izbio rat.</a:t>
            </a:r>
            <a:r>
              <a:rPr lang="hr-HR" altLang="sr-Latn-RS" i="1"/>
              <a:t>(</a:t>
            </a:r>
          </a:p>
          <a:p>
            <a:r>
              <a:rPr lang="hr-HR" altLang="sr-Latn-RS" i="1"/>
              <a:t>naručitelj ne smije uputiti brod na putovanje koje bi znatno prekoračilo trajanje ugovora, a nakon prekoračenja roka, plaća se dvostruka vozarina). </a:t>
            </a:r>
            <a:r>
              <a:rPr lang="hr-HR" altLang="sr-Latn-RS"/>
              <a:t>Ugovor o najmu ističe 31.12. Putovanje smo završili 25.12. Svako putovanje traje 35 dana </a:t>
            </a:r>
            <a:r>
              <a:rPr lang="hr-HR" altLang="sr-Latn-RS">
                <a:sym typeface="Wingdings" panose="05000000000000000000" pitchFamily="2" charset="2"/>
              </a:rPr>
              <a:t></a:t>
            </a:r>
            <a:r>
              <a:rPr lang="hr-HR" altLang="sr-Latn-RS"/>
              <a:t> ne smijemo započeti novo putovanje. Ako bismo završili putovanje 4.1., onda bi se za ta 4 dana plaćala dupla vozarina.</a:t>
            </a:r>
          </a:p>
          <a:p>
            <a:r>
              <a:rPr lang="hr-HR" altLang="sr-Latn-RS" i="1"/>
              <a:t>(troškove pogona, lučke pristojbe i naknade podmiruje naručitelj, a posadu plaća i uzdržava brodar)</a:t>
            </a:r>
            <a:r>
              <a:rPr lang="hr-HR" altLang="sr-Latn-RS"/>
              <a:t> brodar plaća i preglede broda.</a:t>
            </a:r>
          </a:p>
          <a:p>
            <a:r>
              <a:rPr lang="hr-HR" altLang="sr-Latn-RS" i="1"/>
              <a:t>(u slučaju spašavanja, nagrada se dijeli na jednake dijelove između brodara i naručitelja </a:t>
            </a:r>
            <a:r>
              <a:rPr lang="en-US" altLang="sr-Latn-RS" i="1"/>
              <a:t>)</a:t>
            </a:r>
            <a:endParaRPr lang="hr-HR" altLang="sr-Latn-RS" i="1"/>
          </a:p>
          <a:p>
            <a:r>
              <a:rPr lang="hr-HR" altLang="sr-Latn-RS" i="1"/>
              <a:t>(vozarina se ne plaća ako brod nije mogao prevoziti teret krivnjom brodara)</a:t>
            </a:r>
            <a:r>
              <a:rPr lang="hr-HR" altLang="sr-Latn-RS"/>
              <a:t> npr. brod je bio u kvaru.</a:t>
            </a:r>
          </a:p>
          <a:p>
            <a:r>
              <a:rPr lang="hr-HR" altLang="sr-Latn-RS" b="1"/>
              <a:t>N:</a:t>
            </a:r>
            <a:r>
              <a:rPr lang="hr-HR" altLang="sr-Latn-RS"/>
              <a:t>Imate li koje pitanje, je li vam što nejasno?</a:t>
            </a:r>
            <a:r>
              <a:rPr lang="hr-HR" altLang="sr-Latn-RS" b="1"/>
              <a:t>U:</a:t>
            </a:r>
            <a:r>
              <a:rPr lang="hr-HR" altLang="sr-Latn-RS"/>
              <a:t>Ne / da,…..</a:t>
            </a:r>
            <a:endParaRPr lang="en-US" altLang="sr-Latn-R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a:extLst>
              <a:ext uri="{FF2B5EF4-FFF2-40B4-BE49-F238E27FC236}">
                <a16:creationId xmlns:a16="http://schemas.microsoft.com/office/drawing/2014/main" id="{48608D7D-8020-472F-94D5-480704082F86}"/>
              </a:ext>
            </a:extLst>
          </p:cNvPr>
          <p:cNvSpPr>
            <a:spLocks noGrp="1" noChangeArrowheads="1"/>
          </p:cNvSpPr>
          <p:nvPr>
            <p:ph type="sldNum" sz="quarter" idx="5"/>
          </p:nvPr>
        </p:nvSpPr>
        <p:spPr>
          <a:ln/>
        </p:spPr>
        <p:txBody>
          <a:bodyPr/>
          <a:lstStyle/>
          <a:p>
            <a:fld id="{46CA64FB-EACC-48AE-AE38-33DB1DFA927D}" type="slidenum">
              <a:rPr lang="en-US" altLang="sr-Latn-RS"/>
              <a:pPr/>
              <a:t>15</a:t>
            </a:fld>
            <a:endParaRPr lang="en-US" altLang="sr-Latn-RS"/>
          </a:p>
        </p:txBody>
      </p:sp>
      <p:sp>
        <p:nvSpPr>
          <p:cNvPr id="143362" name="Rectangle 2">
            <a:extLst>
              <a:ext uri="{FF2B5EF4-FFF2-40B4-BE49-F238E27FC236}">
                <a16:creationId xmlns:a16="http://schemas.microsoft.com/office/drawing/2014/main" id="{DA68723C-49AC-44A9-A774-8EA8ABCC37C4}"/>
              </a:ext>
            </a:extLst>
          </p:cNvPr>
          <p:cNvSpPr>
            <a:spLocks noRot="1" noChangeArrowheads="1" noTextEdit="1"/>
          </p:cNvSpPr>
          <p:nvPr>
            <p:ph type="sldImg"/>
          </p:nvPr>
        </p:nvSpPr>
        <p:spPr>
          <a:ln/>
        </p:spPr>
      </p:sp>
      <p:sp>
        <p:nvSpPr>
          <p:cNvPr id="143363" name="Rectangle 3">
            <a:extLst>
              <a:ext uri="{FF2B5EF4-FFF2-40B4-BE49-F238E27FC236}">
                <a16:creationId xmlns:a16="http://schemas.microsoft.com/office/drawing/2014/main" id="{86D9329D-A007-4B0A-87A7-2694F6F74816}"/>
              </a:ext>
            </a:extLst>
          </p:cNvPr>
          <p:cNvSpPr>
            <a:spLocks noGrp="1" noChangeArrowheads="1"/>
          </p:cNvSpPr>
          <p:nvPr>
            <p:ph type="body" idx="1"/>
          </p:nvPr>
        </p:nvSpPr>
        <p:spPr/>
        <p:txBody>
          <a:bodyPr/>
          <a:lstStyle/>
          <a:p>
            <a:pPr>
              <a:lnSpc>
                <a:spcPct val="90000"/>
              </a:lnSpc>
            </a:pPr>
            <a:r>
              <a:rPr lang="hr-HR" altLang="sr-Latn-RS" b="1"/>
              <a:t>Zaključni dio: </a:t>
            </a:r>
            <a:r>
              <a:rPr lang="hr-HR" altLang="sr-Latn-RS"/>
              <a:t>minuta</a:t>
            </a:r>
          </a:p>
          <a:p>
            <a:pPr>
              <a:lnSpc>
                <a:spcPct val="90000"/>
              </a:lnSpc>
            </a:pPr>
            <a:r>
              <a:rPr lang="hr-HR" altLang="sr-Latn-RS" b="1"/>
              <a:t>Slajd 11: </a:t>
            </a:r>
            <a:r>
              <a:rPr lang="hr-HR" altLang="sr-Latn-RS" b="1" i="1"/>
              <a:t>(Brodarski ugovor)</a:t>
            </a:r>
            <a:r>
              <a:rPr lang="hr-HR" altLang="sr-Latn-RS" b="1"/>
              <a:t> ~</a:t>
            </a:r>
          </a:p>
          <a:p>
            <a:pPr>
              <a:lnSpc>
                <a:spcPct val="90000"/>
              </a:lnSpc>
            </a:pPr>
            <a:r>
              <a:rPr lang="hr-HR" altLang="sr-Latn-RS" b="1"/>
              <a:t>N:</a:t>
            </a:r>
            <a:r>
              <a:rPr lang="hr-HR" altLang="sr-Latn-RS"/>
              <a:t>Ponovimo što smo danas naučili. Još jednom </a:t>
            </a:r>
            <a:r>
              <a:rPr lang="hr-HR" altLang="sr-Latn-RS" i="1"/>
              <a:t>Brodarski ugovor</a:t>
            </a:r>
            <a:r>
              <a:rPr lang="hr-HR" altLang="sr-Latn-RS"/>
              <a:t>. Kakov je to ugovor?</a:t>
            </a:r>
          </a:p>
          <a:p>
            <a:pPr>
              <a:lnSpc>
                <a:spcPct val="90000"/>
              </a:lnSpc>
            </a:pPr>
            <a:r>
              <a:rPr lang="hr-HR" altLang="sr-Latn-RS" b="1"/>
              <a:t>N,U:</a:t>
            </a:r>
            <a:r>
              <a:rPr lang="hr-HR" altLang="sr-Latn-RS"/>
              <a:t>To je </a:t>
            </a:r>
            <a:r>
              <a:rPr lang="hr-HR" altLang="sr-Latn-RS" i="1"/>
              <a:t>(ugovor o prijevozu stvari morem određenim brodskim prostorom)</a:t>
            </a:r>
          </a:p>
          <a:p>
            <a:pPr>
              <a:lnSpc>
                <a:spcPct val="90000"/>
              </a:lnSpc>
            </a:pPr>
            <a:r>
              <a:rPr lang="hr-HR" altLang="sr-Latn-RS" b="1"/>
              <a:t>N:</a:t>
            </a:r>
            <a:r>
              <a:rPr lang="hr-HR" altLang="sr-Latn-RS"/>
              <a:t>Koji se brodski prostor koristi?</a:t>
            </a:r>
          </a:p>
          <a:p>
            <a:pPr>
              <a:lnSpc>
                <a:spcPct val="90000"/>
              </a:lnSpc>
            </a:pPr>
            <a:r>
              <a:rPr lang="hr-HR" altLang="sr-Latn-RS" b="1"/>
              <a:t>U:</a:t>
            </a:r>
            <a:r>
              <a:rPr lang="hr-HR" altLang="sr-Latn-RS" i="1"/>
              <a:t>(cijeli brod – razmjerni dio broda – određeni brodski prostor (skladište)</a:t>
            </a:r>
            <a:r>
              <a:rPr lang="hr-HR" altLang="sr-Latn-RS"/>
              <a:t> skladište, tank,…</a:t>
            </a:r>
          </a:p>
          <a:p>
            <a:pPr>
              <a:lnSpc>
                <a:spcPct val="90000"/>
              </a:lnSpc>
            </a:pPr>
            <a:r>
              <a:rPr lang="hr-HR" altLang="sr-Latn-RS" b="1"/>
              <a:t>N:</a:t>
            </a:r>
            <a:r>
              <a:rPr lang="hr-HR" altLang="sr-Latn-RS"/>
              <a:t>Za koje razdoblje se može iznajmiti brod?</a:t>
            </a:r>
          </a:p>
          <a:p>
            <a:pPr>
              <a:lnSpc>
                <a:spcPct val="90000"/>
              </a:lnSpc>
            </a:pPr>
            <a:r>
              <a:rPr lang="hr-HR" altLang="sr-Latn-RS" b="1"/>
              <a:t>U:</a:t>
            </a:r>
            <a:r>
              <a:rPr lang="hr-HR" altLang="sr-Latn-RS" i="1"/>
              <a:t>(za jedno ili više putovanja)</a:t>
            </a:r>
            <a:r>
              <a:rPr lang="hr-HR" altLang="sr-Latn-RS"/>
              <a:t> ili </a:t>
            </a:r>
            <a:r>
              <a:rPr lang="hr-HR" altLang="sr-Latn-RS" i="1"/>
              <a:t>(za određeno vrijeme)</a:t>
            </a:r>
            <a:r>
              <a:rPr lang="hr-HR" altLang="sr-Latn-RS"/>
              <a:t> jedna godina, jedan mjesec,…</a:t>
            </a:r>
          </a:p>
          <a:p>
            <a:pPr>
              <a:lnSpc>
                <a:spcPct val="90000"/>
              </a:lnSpc>
            </a:pPr>
            <a:r>
              <a:rPr lang="hr-HR" altLang="sr-Latn-RS" b="1"/>
              <a:t>N:</a:t>
            </a:r>
            <a:r>
              <a:rPr lang="hr-HR" altLang="sr-Latn-RS"/>
              <a:t>Koji su bitni elementi?</a:t>
            </a:r>
            <a:r>
              <a:rPr lang="hr-HR" altLang="sr-Latn-RS" b="1"/>
              <a:t>U:</a:t>
            </a:r>
            <a:r>
              <a:rPr lang="hr-HR" altLang="sr-Latn-RS" i="1"/>
              <a:t>(brod, stvar, teret, prijevozni put)</a:t>
            </a:r>
            <a:r>
              <a:rPr lang="hr-HR" altLang="sr-Latn-RS"/>
              <a:t> brodar, naručitelj, cijena, rok prijevoza</a:t>
            </a:r>
          </a:p>
          <a:p>
            <a:pPr>
              <a:lnSpc>
                <a:spcPct val="90000"/>
              </a:lnSpc>
            </a:pPr>
            <a:r>
              <a:rPr lang="hr-HR" altLang="sr-Latn-RS" b="1"/>
              <a:t>N:</a:t>
            </a:r>
            <a:r>
              <a:rPr lang="hr-HR" altLang="sr-Latn-RS"/>
              <a:t>Koje su specifičnosti? Jeste li nešto zapamtili?</a:t>
            </a:r>
          </a:p>
          <a:p>
            <a:pPr>
              <a:lnSpc>
                <a:spcPct val="90000"/>
              </a:lnSpc>
            </a:pPr>
            <a:r>
              <a:rPr lang="hr-HR" altLang="sr-Latn-RS" b="1"/>
              <a:t>U:</a:t>
            </a:r>
            <a:r>
              <a:rPr lang="hr-HR" altLang="sr-Latn-RS" i="1"/>
              <a:t>(Charter party)</a:t>
            </a:r>
            <a:r>
              <a:rPr lang="hr-HR" altLang="sr-Latn-RS"/>
              <a:t>, tipizirani ugovori, GENCON,… </a:t>
            </a:r>
            <a:r>
              <a:rPr lang="hr-HR" altLang="sr-Latn-RS" i="1"/>
              <a:t>(brodar poduzetnik plovidbenog pothvata)</a:t>
            </a:r>
            <a:r>
              <a:rPr lang="hr-HR" altLang="sr-Latn-RS"/>
              <a:t>, </a:t>
            </a:r>
            <a:r>
              <a:rPr lang="hr-HR" altLang="sr-Latn-RS" i="1"/>
              <a:t>(naručitelj raspolaže brodskim prostorom)</a:t>
            </a:r>
            <a:r>
              <a:rPr lang="hr-HR" altLang="sr-Latn-RS"/>
              <a:t>,….</a:t>
            </a:r>
          </a:p>
          <a:p>
            <a:pPr>
              <a:lnSpc>
                <a:spcPct val="90000"/>
              </a:lnSpc>
            </a:pPr>
            <a:r>
              <a:rPr lang="hr-HR" altLang="sr-Latn-RS" b="1"/>
              <a:t>N:</a:t>
            </a:r>
            <a:r>
              <a:rPr lang="hr-HR" altLang="sr-Latn-RS"/>
              <a:t>Je li vam sve jasno? Treba li što ponoviti?</a:t>
            </a:r>
          </a:p>
          <a:p>
            <a:pPr>
              <a:lnSpc>
                <a:spcPct val="90000"/>
              </a:lnSpc>
            </a:pPr>
            <a:r>
              <a:rPr lang="hr-HR" altLang="sr-Latn-RS" b="1"/>
              <a:t>U:</a:t>
            </a:r>
            <a:r>
              <a:rPr lang="hr-HR" altLang="sr-Latn-RS"/>
              <a:t>Da /ne,…..</a:t>
            </a:r>
          </a:p>
          <a:p>
            <a:pPr>
              <a:lnSpc>
                <a:spcPct val="90000"/>
              </a:lnSpc>
            </a:pPr>
            <a:r>
              <a:rPr lang="hr-HR" altLang="sr-Latn-RS" b="1"/>
              <a:t>N:</a:t>
            </a:r>
            <a:r>
              <a:rPr lang="hr-HR" altLang="sr-Latn-RS"/>
              <a:t>Ako vam je sve jasno, možemo zaključiti s lekcijom i za kraj pogledati jedan poseban brod.</a:t>
            </a:r>
            <a:endParaRPr lang="en-US" altLang="sr-Latn-R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a:extLst>
              <a:ext uri="{FF2B5EF4-FFF2-40B4-BE49-F238E27FC236}">
                <a16:creationId xmlns:a16="http://schemas.microsoft.com/office/drawing/2014/main" id="{EB1AB0E8-03DC-4231-8CDB-2B0DC66093EF}"/>
              </a:ext>
            </a:extLst>
          </p:cNvPr>
          <p:cNvSpPr>
            <a:spLocks noGrp="1" noChangeArrowheads="1"/>
          </p:cNvSpPr>
          <p:nvPr>
            <p:ph type="sldNum" sz="quarter" idx="5"/>
          </p:nvPr>
        </p:nvSpPr>
        <p:spPr>
          <a:ln/>
        </p:spPr>
        <p:txBody>
          <a:bodyPr/>
          <a:lstStyle/>
          <a:p>
            <a:fld id="{D667270B-B30A-441A-8D68-6E70E82EEF01}" type="slidenum">
              <a:rPr lang="en-US" altLang="sr-Latn-RS"/>
              <a:pPr/>
              <a:t>16</a:t>
            </a:fld>
            <a:endParaRPr lang="en-US" altLang="sr-Latn-RS"/>
          </a:p>
        </p:txBody>
      </p:sp>
      <p:sp>
        <p:nvSpPr>
          <p:cNvPr id="144386" name="Rectangle 2">
            <a:extLst>
              <a:ext uri="{FF2B5EF4-FFF2-40B4-BE49-F238E27FC236}">
                <a16:creationId xmlns:a16="http://schemas.microsoft.com/office/drawing/2014/main" id="{2F1700AE-5E90-4A23-BB90-8589F15C79CF}"/>
              </a:ext>
            </a:extLst>
          </p:cNvPr>
          <p:cNvSpPr>
            <a:spLocks noRot="1" noChangeArrowheads="1" noTextEdit="1"/>
          </p:cNvSpPr>
          <p:nvPr>
            <p:ph type="sldImg"/>
          </p:nvPr>
        </p:nvSpPr>
        <p:spPr>
          <a:ln/>
        </p:spPr>
      </p:sp>
      <p:sp>
        <p:nvSpPr>
          <p:cNvPr id="144387" name="Rectangle 3">
            <a:extLst>
              <a:ext uri="{FF2B5EF4-FFF2-40B4-BE49-F238E27FC236}">
                <a16:creationId xmlns:a16="http://schemas.microsoft.com/office/drawing/2014/main" id="{845B6E34-E6D3-4D17-AEA4-F05E94655776}"/>
              </a:ext>
            </a:extLst>
          </p:cNvPr>
          <p:cNvSpPr>
            <a:spLocks noGrp="1" noChangeArrowheads="1"/>
          </p:cNvSpPr>
          <p:nvPr>
            <p:ph type="body" idx="1"/>
          </p:nvPr>
        </p:nvSpPr>
        <p:spPr/>
        <p:txBody>
          <a:bodyPr/>
          <a:lstStyle/>
          <a:p>
            <a:r>
              <a:rPr lang="hr-HR" altLang="sr-Latn-RS"/>
              <a:t>Na slajdu se pojavljuju podaci o brodu Berge Stahl koje zajednički komentiraju nastavnik i učenici.</a:t>
            </a:r>
            <a:endParaRPr lang="en-US" altLang="sr-Latn-R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a:extLst>
              <a:ext uri="{FF2B5EF4-FFF2-40B4-BE49-F238E27FC236}">
                <a16:creationId xmlns:a16="http://schemas.microsoft.com/office/drawing/2014/main" id="{95BB364C-4729-499F-8050-6A7678F3595A}"/>
              </a:ext>
            </a:extLst>
          </p:cNvPr>
          <p:cNvSpPr>
            <a:spLocks noGrp="1" noChangeArrowheads="1"/>
          </p:cNvSpPr>
          <p:nvPr>
            <p:ph type="sldNum" sz="quarter" idx="5"/>
          </p:nvPr>
        </p:nvSpPr>
        <p:spPr>
          <a:ln/>
        </p:spPr>
        <p:txBody>
          <a:bodyPr/>
          <a:lstStyle/>
          <a:p>
            <a:fld id="{09006D46-9E35-4015-8851-B80986517307}" type="slidenum">
              <a:rPr lang="en-US" altLang="sr-Latn-RS"/>
              <a:pPr/>
              <a:t>2</a:t>
            </a:fld>
            <a:endParaRPr lang="en-US" altLang="sr-Latn-RS"/>
          </a:p>
        </p:txBody>
      </p:sp>
      <p:sp>
        <p:nvSpPr>
          <p:cNvPr id="132098" name="Rectangle 2">
            <a:extLst>
              <a:ext uri="{FF2B5EF4-FFF2-40B4-BE49-F238E27FC236}">
                <a16:creationId xmlns:a16="http://schemas.microsoft.com/office/drawing/2014/main" id="{466EA08F-AE3E-468A-B8A2-4340CFB5EA5A}"/>
              </a:ext>
            </a:extLst>
          </p:cNvPr>
          <p:cNvSpPr>
            <a:spLocks noRot="1" noChangeArrowheads="1" noTextEdit="1"/>
          </p:cNvSpPr>
          <p:nvPr>
            <p:ph type="sldImg"/>
          </p:nvPr>
        </p:nvSpPr>
        <p:spPr>
          <a:ln/>
        </p:spPr>
      </p:sp>
      <p:sp>
        <p:nvSpPr>
          <p:cNvPr id="132099" name="Rectangle 3">
            <a:extLst>
              <a:ext uri="{FF2B5EF4-FFF2-40B4-BE49-F238E27FC236}">
                <a16:creationId xmlns:a16="http://schemas.microsoft.com/office/drawing/2014/main" id="{FFDFB78C-5310-4EB7-A9F3-A0AEAE3440A0}"/>
              </a:ext>
            </a:extLst>
          </p:cNvPr>
          <p:cNvSpPr>
            <a:spLocks noGrp="1" noChangeArrowheads="1"/>
          </p:cNvSpPr>
          <p:nvPr>
            <p:ph type="body" idx="1"/>
          </p:nvPr>
        </p:nvSpPr>
        <p:spPr/>
        <p:txBody>
          <a:bodyPr/>
          <a:lstStyle/>
          <a:p>
            <a:r>
              <a:rPr lang="hr-HR" altLang="sr-Latn-RS" b="1"/>
              <a:t>Slajd 1 – </a:t>
            </a:r>
            <a:r>
              <a:rPr lang="hr-HR" altLang="sr-Latn-RS" b="1" i="1"/>
              <a:t>(Brodovlasnik, brodar) ~ 1 min 30 s</a:t>
            </a:r>
          </a:p>
          <a:p>
            <a:r>
              <a:rPr lang="hr-HR" altLang="sr-Latn-RS" b="1"/>
              <a:t>N:</a:t>
            </a:r>
            <a:r>
              <a:rPr lang="hr-HR" altLang="sr-Latn-RS"/>
              <a:t>Prisjetimo se koja je razlika između pojmova brodovlasnik i brodar. </a:t>
            </a:r>
          </a:p>
          <a:p>
            <a:r>
              <a:rPr lang="hr-HR" altLang="sr-Latn-RS" b="1"/>
              <a:t>U,N:</a:t>
            </a:r>
            <a:r>
              <a:rPr lang="hr-HR" altLang="sr-Latn-RS"/>
              <a:t>Brodovlasnik je osoba koja ima </a:t>
            </a:r>
            <a:r>
              <a:rPr lang="hr-HR" altLang="sr-Latn-RS" i="1"/>
              <a:t>pravo vlasništva na brodu</a:t>
            </a:r>
            <a:r>
              <a:rPr lang="hr-HR" altLang="sr-Latn-RS"/>
              <a:t>, a brodar </a:t>
            </a:r>
            <a:r>
              <a:rPr lang="hr-HR" altLang="sr-Latn-RS" i="1"/>
              <a:t>posjeduje brod</a:t>
            </a:r>
            <a:r>
              <a:rPr lang="hr-HR" altLang="sr-Latn-RS"/>
              <a:t>.</a:t>
            </a:r>
          </a:p>
          <a:p>
            <a:r>
              <a:rPr lang="hr-HR" altLang="sr-Latn-RS" b="1"/>
              <a:t>N:</a:t>
            </a:r>
            <a:r>
              <a:rPr lang="hr-HR" altLang="sr-Latn-RS" i="1"/>
              <a:t>Konstitutivni elementi</a:t>
            </a:r>
            <a:r>
              <a:rPr lang="hr-HR" altLang="sr-Latn-RS"/>
              <a:t>, tj. preduvjeti da pravna ili fizička osoba bude brodar su da </a:t>
            </a:r>
            <a:r>
              <a:rPr lang="hr-HR" altLang="sr-Latn-RS" i="1"/>
              <a:t>posjeduje brod</a:t>
            </a:r>
            <a:r>
              <a:rPr lang="hr-HR" altLang="sr-Latn-RS"/>
              <a:t> i da bude </a:t>
            </a:r>
            <a:r>
              <a:rPr lang="hr-HR" altLang="sr-Latn-RS" i="1"/>
              <a:t>nositelj plovidbenog pothvata</a:t>
            </a:r>
            <a:r>
              <a:rPr lang="hr-HR" altLang="sr-Latn-RS"/>
              <a:t>.Koje su </a:t>
            </a:r>
            <a:r>
              <a:rPr lang="hr-HR" altLang="sr-Latn-RS" i="1"/>
              <a:t>funkcije</a:t>
            </a:r>
            <a:r>
              <a:rPr lang="hr-HR" altLang="sr-Latn-RS"/>
              <a:t> brodara?</a:t>
            </a:r>
          </a:p>
          <a:p>
            <a:r>
              <a:rPr lang="hr-HR" altLang="sr-Latn-RS" b="1"/>
              <a:t>U,N: </a:t>
            </a:r>
            <a:r>
              <a:rPr lang="hr-HR" altLang="sr-Latn-RS"/>
              <a:t>Prva je upravo ta da je </a:t>
            </a:r>
            <a:r>
              <a:rPr lang="hr-HR" altLang="sr-Latn-RS" i="1"/>
              <a:t>nositelj plovidbenog pothvata</a:t>
            </a:r>
            <a:r>
              <a:rPr lang="hr-HR" altLang="sr-Latn-RS"/>
              <a:t>, što znači … da organizira pomorsko putovanje, zapošljava posadu, brine za sigurnost broda itd.Druga je da je on </a:t>
            </a:r>
            <a:r>
              <a:rPr lang="hr-HR" altLang="sr-Latn-RS" i="1"/>
              <a:t>prijevozni poduzetnik</a:t>
            </a:r>
            <a:r>
              <a:rPr lang="hr-HR" altLang="sr-Latn-RS"/>
              <a:t>, što znači da strećom osobom ugovara prijevoz nekog tereta.</a:t>
            </a:r>
          </a:p>
          <a:p>
            <a:r>
              <a:rPr lang="hr-HR" altLang="sr-Latn-RS" b="1"/>
              <a:t>N: </a:t>
            </a:r>
            <a:r>
              <a:rPr lang="hr-HR" altLang="sr-Latn-RS"/>
              <a:t>Brodar na svojim brodovima ima svog zakonskog zastupnika </a:t>
            </a:r>
            <a:r>
              <a:rPr lang="hr-HR" altLang="sr-Latn-RS" i="1"/>
              <a:t>(Zakonski zastupnik na brodu)</a:t>
            </a:r>
            <a:r>
              <a:rPr lang="hr-HR" altLang="sr-Latn-RS"/>
              <a:t>, a to je:</a:t>
            </a:r>
          </a:p>
          <a:p>
            <a:r>
              <a:rPr lang="hr-HR" altLang="sr-Latn-RS" b="1"/>
              <a:t>U:</a:t>
            </a:r>
            <a:r>
              <a:rPr lang="hr-HR" altLang="sr-Latn-RS" i="1"/>
              <a:t>Zapovjednik broda</a:t>
            </a:r>
            <a:r>
              <a:rPr lang="hr-HR" altLang="sr-Latn-RS"/>
              <a:t> </a:t>
            </a:r>
            <a:endParaRPr lang="en-US" altLang="sr-Latn-R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a:extLst>
              <a:ext uri="{FF2B5EF4-FFF2-40B4-BE49-F238E27FC236}">
                <a16:creationId xmlns:a16="http://schemas.microsoft.com/office/drawing/2014/main" id="{1919BA69-949C-4979-AE9D-F85E180E4949}"/>
              </a:ext>
            </a:extLst>
          </p:cNvPr>
          <p:cNvSpPr>
            <a:spLocks noGrp="1" noChangeArrowheads="1"/>
          </p:cNvSpPr>
          <p:nvPr>
            <p:ph type="sldNum" sz="quarter" idx="5"/>
          </p:nvPr>
        </p:nvSpPr>
        <p:spPr>
          <a:ln/>
        </p:spPr>
        <p:txBody>
          <a:bodyPr/>
          <a:lstStyle/>
          <a:p>
            <a:fld id="{8C6322D3-A164-4B99-9E26-5BFBB051447C}" type="slidenum">
              <a:rPr lang="en-US" altLang="sr-Latn-RS"/>
              <a:pPr/>
              <a:t>6</a:t>
            </a:fld>
            <a:endParaRPr lang="en-US" altLang="sr-Latn-RS"/>
          </a:p>
        </p:txBody>
      </p:sp>
      <p:sp>
        <p:nvSpPr>
          <p:cNvPr id="134146" name="Rectangle 2">
            <a:extLst>
              <a:ext uri="{FF2B5EF4-FFF2-40B4-BE49-F238E27FC236}">
                <a16:creationId xmlns:a16="http://schemas.microsoft.com/office/drawing/2014/main" id="{51510A72-035D-4434-A438-C44F1E85658A}"/>
              </a:ext>
            </a:extLst>
          </p:cNvPr>
          <p:cNvSpPr>
            <a:spLocks noRot="1" noChangeArrowheads="1" noTextEdit="1"/>
          </p:cNvSpPr>
          <p:nvPr>
            <p:ph type="sldImg"/>
          </p:nvPr>
        </p:nvSpPr>
        <p:spPr>
          <a:ln/>
        </p:spPr>
      </p:sp>
      <p:sp>
        <p:nvSpPr>
          <p:cNvPr id="134147" name="Rectangle 3">
            <a:extLst>
              <a:ext uri="{FF2B5EF4-FFF2-40B4-BE49-F238E27FC236}">
                <a16:creationId xmlns:a16="http://schemas.microsoft.com/office/drawing/2014/main" id="{55542654-3911-4494-9C1F-3B50CB852E9D}"/>
              </a:ext>
            </a:extLst>
          </p:cNvPr>
          <p:cNvSpPr>
            <a:spLocks noGrp="1" noChangeArrowheads="1"/>
          </p:cNvSpPr>
          <p:nvPr>
            <p:ph type="body" idx="1"/>
          </p:nvPr>
        </p:nvSpPr>
        <p:spPr/>
        <p:txBody>
          <a:bodyPr/>
          <a:lstStyle/>
          <a:p>
            <a:pPr>
              <a:lnSpc>
                <a:spcPct val="90000"/>
              </a:lnSpc>
            </a:pPr>
            <a:r>
              <a:rPr lang="hr-HR" altLang="sr-Latn-RS" b="1"/>
              <a:t>Slajd 2 – </a:t>
            </a:r>
            <a:r>
              <a:rPr lang="hr-HR" altLang="sr-Latn-RS" b="1" i="1"/>
              <a:t>(Ugovor o prijevozu stvari morem) ~ 1 min 30 s</a:t>
            </a:r>
          </a:p>
          <a:p>
            <a:pPr>
              <a:lnSpc>
                <a:spcPct val="90000"/>
              </a:lnSpc>
            </a:pPr>
            <a:r>
              <a:rPr lang="hr-HR" altLang="sr-Latn-RS" b="1"/>
              <a:t>N: </a:t>
            </a:r>
            <a:r>
              <a:rPr lang="hr-HR" altLang="sr-Latn-RS"/>
              <a:t>Ponovimo sada što je to ugovor o prijevozu stvari morem i koje su obveze brodara i naručitelja.</a:t>
            </a:r>
            <a:r>
              <a:rPr lang="hr-HR" altLang="sr-Latn-RS" i="1"/>
              <a:t> (Brodar se obvezuje prevesti stvari brodom)</a:t>
            </a:r>
            <a:r>
              <a:rPr lang="hr-HR" altLang="sr-Latn-RS"/>
              <a:t>, a što se obvezuje naručitelj</a:t>
            </a:r>
          </a:p>
          <a:p>
            <a:pPr>
              <a:lnSpc>
                <a:spcPct val="90000"/>
              </a:lnSpc>
            </a:pPr>
            <a:r>
              <a:rPr lang="hr-HR" altLang="sr-Latn-RS" b="1"/>
              <a:t>U:</a:t>
            </a:r>
            <a:r>
              <a:rPr lang="hr-HR" altLang="sr-Latn-RS" i="1"/>
              <a:t>Naručitelj se obvezuje platiti vozarinu</a:t>
            </a:r>
          </a:p>
          <a:p>
            <a:pPr>
              <a:lnSpc>
                <a:spcPct val="90000"/>
              </a:lnSpc>
            </a:pPr>
            <a:r>
              <a:rPr lang="hr-HR" altLang="sr-Latn-RS" b="1"/>
              <a:t>N:</a:t>
            </a:r>
            <a:r>
              <a:rPr lang="hr-HR" altLang="sr-Latn-RS"/>
              <a:t>Koje </a:t>
            </a:r>
            <a:r>
              <a:rPr lang="hr-HR" altLang="sr-Latn-RS" i="1"/>
              <a:t>vrste ugovora</a:t>
            </a:r>
            <a:r>
              <a:rPr lang="hr-HR" altLang="sr-Latn-RS"/>
              <a:t> o prijevozu stvari morem postoje? </a:t>
            </a:r>
          </a:p>
          <a:p>
            <a:pPr>
              <a:lnSpc>
                <a:spcPct val="90000"/>
              </a:lnSpc>
            </a:pPr>
            <a:r>
              <a:rPr lang="hr-HR" altLang="sr-Latn-RS" b="1"/>
              <a:t>N,U:</a:t>
            </a:r>
            <a:r>
              <a:rPr lang="hr-HR" altLang="sr-Latn-RS" i="1"/>
              <a:t>(Ugovori o zakupu broda)</a:t>
            </a:r>
            <a:r>
              <a:rPr lang="hr-HR" altLang="sr-Latn-RS"/>
              <a:t> kojima brodar daje brod u najam novom brodaru koji u potpunosti raspolaže s njime.</a:t>
            </a:r>
          </a:p>
          <a:p>
            <a:pPr>
              <a:lnSpc>
                <a:spcPct val="90000"/>
              </a:lnSpc>
            </a:pPr>
            <a:r>
              <a:rPr lang="hr-HR" altLang="sr-Latn-RS" b="1"/>
              <a:t>N:</a:t>
            </a:r>
            <a:r>
              <a:rPr lang="hr-HR" altLang="sr-Latn-RS"/>
              <a:t>Koja je druga vrsta ugovora?</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a:extLst>
              <a:ext uri="{FF2B5EF4-FFF2-40B4-BE49-F238E27FC236}">
                <a16:creationId xmlns:a16="http://schemas.microsoft.com/office/drawing/2014/main" id="{AFCB16D3-3328-4616-A29D-60477B3C3772}"/>
              </a:ext>
            </a:extLst>
          </p:cNvPr>
          <p:cNvSpPr>
            <a:spLocks noGrp="1" noChangeArrowheads="1"/>
          </p:cNvSpPr>
          <p:nvPr>
            <p:ph type="sldNum" sz="quarter" idx="5"/>
          </p:nvPr>
        </p:nvSpPr>
        <p:spPr>
          <a:ln/>
        </p:spPr>
        <p:txBody>
          <a:bodyPr/>
          <a:lstStyle/>
          <a:p>
            <a:fld id="{F2D02793-A510-47BD-B3CF-E82962DF9605}" type="slidenum">
              <a:rPr lang="en-US" altLang="sr-Latn-RS"/>
              <a:pPr/>
              <a:t>7</a:t>
            </a:fld>
            <a:endParaRPr lang="en-US" altLang="sr-Latn-RS"/>
          </a:p>
        </p:txBody>
      </p:sp>
      <p:sp>
        <p:nvSpPr>
          <p:cNvPr id="135170" name="Rectangle 2">
            <a:extLst>
              <a:ext uri="{FF2B5EF4-FFF2-40B4-BE49-F238E27FC236}">
                <a16:creationId xmlns:a16="http://schemas.microsoft.com/office/drawing/2014/main" id="{A2F8820A-2D26-44CD-809C-DF9476287207}"/>
              </a:ext>
            </a:extLst>
          </p:cNvPr>
          <p:cNvSpPr>
            <a:spLocks noRot="1" noChangeArrowheads="1" noTextEdit="1"/>
          </p:cNvSpPr>
          <p:nvPr>
            <p:ph type="sldImg"/>
          </p:nvPr>
        </p:nvSpPr>
        <p:spPr>
          <a:ln/>
        </p:spPr>
      </p:sp>
      <p:sp>
        <p:nvSpPr>
          <p:cNvPr id="135171" name="Rectangle 3">
            <a:extLst>
              <a:ext uri="{FF2B5EF4-FFF2-40B4-BE49-F238E27FC236}">
                <a16:creationId xmlns:a16="http://schemas.microsoft.com/office/drawing/2014/main" id="{115B98D0-20CE-40E6-8766-468267EE36E6}"/>
              </a:ext>
            </a:extLst>
          </p:cNvPr>
          <p:cNvSpPr>
            <a:spLocks noGrp="1" noChangeArrowheads="1"/>
          </p:cNvSpPr>
          <p:nvPr>
            <p:ph type="body" idx="1"/>
          </p:nvPr>
        </p:nvSpPr>
        <p:spPr/>
        <p:txBody>
          <a:bodyPr/>
          <a:lstStyle/>
          <a:p>
            <a:r>
              <a:rPr lang="hr-HR" altLang="sr-Latn-RS"/>
              <a:t>Sada prelazimo na današnju temu, a to je Brodarski ugovor. </a:t>
            </a:r>
          </a:p>
          <a:p>
            <a:r>
              <a:rPr lang="hr-HR" altLang="sr-Latn-RS" i="1"/>
              <a:t>(ugovor o djelu)</a:t>
            </a:r>
            <a:r>
              <a:rPr lang="hr-HR" altLang="sr-Latn-RS"/>
              <a:t> Po svojoj prirodi, on se svrstava među ugovore o djelu. </a:t>
            </a:r>
          </a:p>
          <a:p>
            <a:r>
              <a:rPr lang="hr-HR" altLang="sr-Latn-RS"/>
              <a:t>Konkretno, to je </a:t>
            </a:r>
            <a:r>
              <a:rPr lang="hr-HR" altLang="sr-Latn-RS" i="1"/>
              <a:t>ugovor o pomorsko plovidbenom poslu</a:t>
            </a:r>
            <a:r>
              <a:rPr lang="hr-HR" altLang="sr-Latn-RS"/>
              <a:t> što znači da obuhvaća pravni posao za kojeg je preduvjet plovidba morem. </a:t>
            </a:r>
            <a:endParaRPr lang="hr-HR" altLang="sr-Latn-RS" i="1"/>
          </a:p>
          <a:p>
            <a:r>
              <a:rPr lang="hr-HR" altLang="sr-Latn-RS" i="1"/>
              <a:t>(ugovor o prijevozu stvari morem)</a:t>
            </a:r>
            <a:r>
              <a:rPr lang="hr-HR" altLang="sr-Latn-RS"/>
              <a:t> Nadalje, on se primjenjuje kada se ugovara  prijevoz nekog tereta.</a:t>
            </a:r>
            <a:endParaRPr lang="hr-HR" altLang="sr-Latn-RS" i="1"/>
          </a:p>
          <a:p>
            <a:r>
              <a:rPr lang="hr-HR" altLang="sr-Latn-RS" i="1"/>
              <a:t>(prijevoz tereta određenim brodskim prostorom)</a:t>
            </a:r>
            <a:r>
              <a:rPr lang="hr-HR" altLang="sr-Latn-RS"/>
              <a:t> Specifičnost brodarskog ugovora je da se u njemu imenuje brodski prostor u kojem će se prevesti određeni teret, dakle, npr. točno određeno skladište. </a:t>
            </a:r>
          </a:p>
          <a:p>
            <a:r>
              <a:rPr lang="hr-HR" altLang="sr-Latn-RS"/>
              <a:t>To se može ugovoriti </a:t>
            </a:r>
            <a:r>
              <a:rPr lang="hr-HR" altLang="sr-Latn-RS" i="1"/>
              <a:t>za jedno ili više putovanja</a:t>
            </a:r>
            <a:r>
              <a:rPr lang="hr-HR" altLang="sr-Latn-RS"/>
              <a:t> ili </a:t>
            </a:r>
            <a:r>
              <a:rPr lang="hr-HR" altLang="sr-Latn-RS" i="1"/>
              <a:t>za određeno vrijeme</a:t>
            </a:r>
            <a:r>
              <a:rPr lang="hr-HR" altLang="sr-Latn-RS"/>
              <a:t>, npr. 2 mjeseca.</a:t>
            </a:r>
            <a:r>
              <a:rPr lang="en-US" altLang="sr-Latn-RS"/>
              <a: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a:extLst>
              <a:ext uri="{FF2B5EF4-FFF2-40B4-BE49-F238E27FC236}">
                <a16:creationId xmlns:a16="http://schemas.microsoft.com/office/drawing/2014/main" id="{14440493-5BC7-4263-B842-9CF58B94A6C6}"/>
              </a:ext>
            </a:extLst>
          </p:cNvPr>
          <p:cNvSpPr>
            <a:spLocks noGrp="1" noChangeArrowheads="1"/>
          </p:cNvSpPr>
          <p:nvPr>
            <p:ph type="sldNum" sz="quarter" idx="5"/>
          </p:nvPr>
        </p:nvSpPr>
        <p:spPr>
          <a:ln/>
        </p:spPr>
        <p:txBody>
          <a:bodyPr/>
          <a:lstStyle/>
          <a:p>
            <a:fld id="{BA517D93-69CB-4A45-93A5-C9542C5819EA}" type="slidenum">
              <a:rPr lang="en-US" altLang="sr-Latn-RS"/>
              <a:pPr/>
              <a:t>8</a:t>
            </a:fld>
            <a:endParaRPr lang="en-US" altLang="sr-Latn-RS"/>
          </a:p>
        </p:txBody>
      </p:sp>
      <p:sp>
        <p:nvSpPr>
          <p:cNvPr id="136194" name="Rectangle 2">
            <a:extLst>
              <a:ext uri="{FF2B5EF4-FFF2-40B4-BE49-F238E27FC236}">
                <a16:creationId xmlns:a16="http://schemas.microsoft.com/office/drawing/2014/main" id="{C3918953-7FA5-43D4-BD26-7FC0444889E9}"/>
              </a:ext>
            </a:extLst>
          </p:cNvPr>
          <p:cNvSpPr>
            <a:spLocks noRot="1" noChangeArrowheads="1" noTextEdit="1"/>
          </p:cNvSpPr>
          <p:nvPr>
            <p:ph type="sldImg"/>
          </p:nvPr>
        </p:nvSpPr>
        <p:spPr>
          <a:ln/>
        </p:spPr>
      </p:sp>
      <p:sp>
        <p:nvSpPr>
          <p:cNvPr id="136195" name="Rectangle 3">
            <a:extLst>
              <a:ext uri="{FF2B5EF4-FFF2-40B4-BE49-F238E27FC236}">
                <a16:creationId xmlns:a16="http://schemas.microsoft.com/office/drawing/2014/main" id="{D08DD39D-EF86-481F-A723-A39F88364D83}"/>
              </a:ext>
            </a:extLst>
          </p:cNvPr>
          <p:cNvSpPr>
            <a:spLocks noGrp="1" noChangeArrowheads="1"/>
          </p:cNvSpPr>
          <p:nvPr>
            <p:ph type="body" idx="1"/>
          </p:nvPr>
        </p:nvSpPr>
        <p:spPr/>
        <p:txBody>
          <a:bodyPr/>
          <a:lstStyle/>
          <a:p>
            <a:r>
              <a:rPr lang="hr-HR" altLang="sr-Latn-RS" b="1"/>
              <a:t>N:</a:t>
            </a:r>
            <a:r>
              <a:rPr lang="hr-HR" altLang="sr-Latn-RS"/>
              <a:t>Pogledajmo za početak koji su bitni elementi brodarskog ugovora. Koji su bitni elementi svakog ugovora?</a:t>
            </a:r>
          </a:p>
          <a:p>
            <a:r>
              <a:rPr lang="hr-HR" altLang="sr-Latn-RS" b="1"/>
              <a:t>U:</a:t>
            </a:r>
            <a:r>
              <a:rPr lang="hr-HR" altLang="sr-Latn-RS"/>
              <a:t>Osobe koje sklapaju ugovor, predmet ugovora, rok, cijena.</a:t>
            </a:r>
          </a:p>
          <a:p>
            <a:r>
              <a:rPr lang="hr-HR" altLang="sr-Latn-RS" b="1"/>
              <a:t>N:</a:t>
            </a:r>
            <a:r>
              <a:rPr lang="hr-HR" altLang="sr-Latn-RS"/>
              <a:t>Točno. Kod brodarskog ugovora će osobe biti: </a:t>
            </a:r>
            <a:r>
              <a:rPr lang="hr-HR" altLang="sr-Latn-RS" i="1"/>
              <a:t>brodar</a:t>
            </a:r>
            <a:r>
              <a:rPr lang="hr-HR" altLang="sr-Latn-RS"/>
              <a:t> s jedne, a </a:t>
            </a:r>
            <a:r>
              <a:rPr lang="hr-HR" altLang="sr-Latn-RS" i="1"/>
              <a:t>naručitelj</a:t>
            </a:r>
            <a:r>
              <a:rPr lang="hr-HR" altLang="sr-Latn-RS"/>
              <a:t> s druge strane.</a:t>
            </a:r>
            <a:r>
              <a:rPr lang="hr-HR" altLang="sr-Latn-RS" i="1"/>
              <a:t>(-po prirodi posla)</a:t>
            </a:r>
            <a:r>
              <a:rPr lang="hr-HR" altLang="sr-Latn-RS"/>
              <a:t> To su oni elementi po kojima se ova vrsta ugovora razlikuje od drugih, a to su: </a:t>
            </a:r>
            <a:r>
              <a:rPr lang="hr-HR" altLang="sr-Latn-RS" i="1"/>
              <a:t>stvar,teret</a:t>
            </a:r>
            <a:r>
              <a:rPr lang="hr-HR" altLang="sr-Latn-RS"/>
              <a:t> kojeg treba prevesti. Stvar, odnosno teret se određuje prema </a:t>
            </a:r>
            <a:r>
              <a:rPr lang="hr-HR" altLang="sr-Latn-RS" i="1"/>
              <a:t>vrsti</a:t>
            </a:r>
            <a:r>
              <a:rPr lang="hr-HR" altLang="sr-Latn-RS"/>
              <a:t>, npr. banane, automobilske gume, željezna rudača i prema </a:t>
            </a:r>
            <a:r>
              <a:rPr lang="hr-HR" altLang="sr-Latn-RS" i="1"/>
              <a:t>količini</a:t>
            </a:r>
            <a:r>
              <a:rPr lang="hr-HR" altLang="sr-Latn-RS"/>
              <a:t>, npr. 5 tona, 480 litara ili 250 komada. Tako je npr. stvar koju prevozimo 10.000 t željezne rudače.    </a:t>
            </a:r>
          </a:p>
          <a:p>
            <a:r>
              <a:rPr lang="hr-HR" altLang="sr-Latn-RS"/>
              <a:t>Drugi element je </a:t>
            </a:r>
            <a:r>
              <a:rPr lang="hr-HR" altLang="sr-Latn-RS" i="1"/>
              <a:t>prijevozni put</a:t>
            </a:r>
            <a:r>
              <a:rPr lang="hr-HR" altLang="sr-Latn-RS"/>
              <a:t> a kako bi se on mogao odrediti?</a:t>
            </a:r>
          </a:p>
          <a:p>
            <a:r>
              <a:rPr lang="hr-HR" altLang="sr-Latn-RS" b="1"/>
              <a:t>U:</a:t>
            </a:r>
            <a:r>
              <a:rPr lang="hr-HR" altLang="sr-Latn-RS"/>
              <a:t>Lukama polaska i dolaska.</a:t>
            </a:r>
          </a:p>
          <a:p>
            <a:r>
              <a:rPr lang="hr-HR" altLang="sr-Latn-RS" b="1"/>
              <a:t>N:</a:t>
            </a:r>
            <a:r>
              <a:rPr lang="hr-HR" altLang="sr-Latn-RS"/>
              <a:t>Točno, to su </a:t>
            </a:r>
            <a:r>
              <a:rPr lang="hr-HR" altLang="sr-Latn-RS" i="1"/>
              <a:t>luka ukrcaja</a:t>
            </a:r>
            <a:r>
              <a:rPr lang="hr-HR" altLang="sr-Latn-RS"/>
              <a:t> i </a:t>
            </a:r>
            <a:r>
              <a:rPr lang="hr-HR" altLang="sr-Latn-RS" i="1"/>
              <a:t>luka iskrcaja</a:t>
            </a:r>
            <a:r>
              <a:rPr lang="hr-HR" altLang="sr-Latn-RS"/>
              <a:t>.</a:t>
            </a:r>
            <a:r>
              <a:rPr lang="hr-HR" altLang="sr-Latn-RS" i="1"/>
              <a:t>(-po volji stranaka)</a:t>
            </a:r>
            <a:r>
              <a:rPr lang="hr-HR" altLang="sr-Latn-RS"/>
              <a:t> Druga vrsta bitnih elemenata su oni koji se uglavnompojavljuju u svim ugovorima, a to su: </a:t>
            </a:r>
            <a:r>
              <a:rPr lang="hr-HR" altLang="sr-Latn-RS" i="1"/>
              <a:t>rok prijevoza</a:t>
            </a:r>
            <a:r>
              <a:rPr lang="hr-HR" altLang="sr-Latn-RS"/>
              <a:t>, tj. dan do kojeg teret mora stići na odredište, </a:t>
            </a:r>
            <a:r>
              <a:rPr lang="hr-HR" altLang="sr-Latn-RS" i="1"/>
              <a:t>cijena prijevoza, vozarina</a:t>
            </a:r>
            <a:r>
              <a:rPr lang="hr-HR" altLang="sr-Latn-RS"/>
              <a:t>, </a:t>
            </a:r>
            <a:r>
              <a:rPr lang="hr-HR" altLang="sr-Latn-RS" i="1"/>
              <a:t>brod</a:t>
            </a:r>
            <a:r>
              <a:rPr lang="hr-HR" altLang="sr-Latn-RS"/>
              <a:t>. Tu ćemo malo zastati, jer je brod jedan od važnih elemenata u ovim ugovorima. Zato se u njima može točno odrediti </a:t>
            </a:r>
            <a:r>
              <a:rPr lang="hr-HR" altLang="sr-Latn-RS" i="1"/>
              <a:t>ime broda</a:t>
            </a:r>
            <a:r>
              <a:rPr lang="hr-HR" altLang="sr-Latn-RS"/>
              <a:t>, ili se može ugovoriti tzv. </a:t>
            </a:r>
            <a:r>
              <a:rPr lang="hr-HR" altLang="sr-Latn-RS" i="1"/>
              <a:t>supstitucijska klauzula</a:t>
            </a:r>
            <a:r>
              <a:rPr lang="hr-HR" altLang="sr-Latn-RS"/>
              <a:t> kojom se dopušta da brodar predvidi drugi brod istih karakteristika. Mogu se i odrediti </a:t>
            </a:r>
            <a:r>
              <a:rPr lang="hr-HR" altLang="sr-Latn-RS" i="1"/>
              <a:t>karakteristike broda</a:t>
            </a:r>
            <a:r>
              <a:rPr lang="hr-HR" altLang="sr-Latn-RS"/>
              <a:t>, tj. dogovoriti da će prijevoz obaviti brod za rasuti teret ne manji od 30.000 DWT. Postoje i neki </a:t>
            </a:r>
            <a:r>
              <a:rPr lang="hr-HR" altLang="sr-Latn-RS" i="1"/>
              <a:t>ostali uvjeti</a:t>
            </a:r>
            <a:r>
              <a:rPr lang="hr-HR" altLang="sr-Latn-RS"/>
              <a:t> koji će se dogovoriti od slučaja do slučaja, npr. hlađenje ili grijanje tereta, posebno separiranje i sl.</a:t>
            </a:r>
            <a:endParaRPr lang="en-US" altLang="sr-Latn-R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a:extLst>
              <a:ext uri="{FF2B5EF4-FFF2-40B4-BE49-F238E27FC236}">
                <a16:creationId xmlns:a16="http://schemas.microsoft.com/office/drawing/2014/main" id="{E5C0B7AF-0AB1-4B6A-8C4D-727372CFB6AD}"/>
              </a:ext>
            </a:extLst>
          </p:cNvPr>
          <p:cNvSpPr>
            <a:spLocks noGrp="1" noChangeArrowheads="1"/>
          </p:cNvSpPr>
          <p:nvPr>
            <p:ph type="sldNum" sz="quarter" idx="5"/>
          </p:nvPr>
        </p:nvSpPr>
        <p:spPr>
          <a:ln/>
        </p:spPr>
        <p:txBody>
          <a:bodyPr/>
          <a:lstStyle/>
          <a:p>
            <a:fld id="{B084E082-69F5-41B5-AFE8-532FE849E36F}" type="slidenum">
              <a:rPr lang="en-US" altLang="sr-Latn-RS"/>
              <a:pPr/>
              <a:t>9</a:t>
            </a:fld>
            <a:endParaRPr lang="en-US" altLang="sr-Latn-RS"/>
          </a:p>
        </p:txBody>
      </p:sp>
      <p:sp>
        <p:nvSpPr>
          <p:cNvPr id="137218" name="Rectangle 2">
            <a:extLst>
              <a:ext uri="{FF2B5EF4-FFF2-40B4-BE49-F238E27FC236}">
                <a16:creationId xmlns:a16="http://schemas.microsoft.com/office/drawing/2014/main" id="{8B4A1748-492D-418F-8CF8-BD9C6F48458E}"/>
              </a:ext>
            </a:extLst>
          </p:cNvPr>
          <p:cNvSpPr>
            <a:spLocks noRot="1" noChangeArrowheads="1" noTextEdit="1"/>
          </p:cNvSpPr>
          <p:nvPr>
            <p:ph type="sldImg"/>
          </p:nvPr>
        </p:nvSpPr>
        <p:spPr>
          <a:ln/>
        </p:spPr>
      </p:sp>
      <p:sp>
        <p:nvSpPr>
          <p:cNvPr id="137219" name="Rectangle 3">
            <a:extLst>
              <a:ext uri="{FF2B5EF4-FFF2-40B4-BE49-F238E27FC236}">
                <a16:creationId xmlns:a16="http://schemas.microsoft.com/office/drawing/2014/main" id="{C8CFF79F-BB91-41D7-9F64-8994E8651F10}"/>
              </a:ext>
            </a:extLst>
          </p:cNvPr>
          <p:cNvSpPr>
            <a:spLocks noGrp="1" noChangeArrowheads="1"/>
          </p:cNvSpPr>
          <p:nvPr>
            <p:ph type="body" idx="1"/>
          </p:nvPr>
        </p:nvSpPr>
        <p:spPr/>
        <p:txBody>
          <a:bodyPr/>
          <a:lstStyle/>
          <a:p>
            <a:r>
              <a:rPr lang="hr-HR" altLang="sr-Latn-RS" b="1"/>
              <a:t>N:</a:t>
            </a:r>
            <a:r>
              <a:rPr lang="hr-HR" altLang="sr-Latn-RS"/>
              <a:t>Prije smo rekli da je predmet ovog ugovora prijevoz tereta određenim brodskim prostorom. Koji bi to prostori mogli biti?</a:t>
            </a:r>
          </a:p>
          <a:p>
            <a:r>
              <a:rPr lang="hr-HR" altLang="sr-Latn-RS" b="1"/>
              <a:t>U:</a:t>
            </a:r>
            <a:r>
              <a:rPr lang="hr-HR" altLang="sr-Latn-RS"/>
              <a:t>Skladišta, tankovi, međupalublja, visoki tankovi,…</a:t>
            </a:r>
          </a:p>
          <a:p>
            <a:r>
              <a:rPr lang="hr-HR" altLang="sr-Latn-RS" b="1"/>
              <a:t>N:</a:t>
            </a:r>
            <a:r>
              <a:rPr lang="hr-HR" altLang="sr-Latn-RS"/>
              <a:t>Koji brodski prostor će se dogovoriti, ako npr. brod ima nosivost 10.000 t rasutog tereta, a naručitelj će imati potrebu prevesti 50.000 t tog tereta?</a:t>
            </a:r>
          </a:p>
          <a:p>
            <a:r>
              <a:rPr lang="hr-HR" altLang="sr-Latn-RS" b="1"/>
              <a:t>U:</a:t>
            </a:r>
            <a:r>
              <a:rPr lang="hr-HR" altLang="sr-Latn-RS"/>
              <a:t>Trebat će cijeli brod, ili više brodova.</a:t>
            </a:r>
          </a:p>
          <a:p>
            <a:r>
              <a:rPr lang="hr-HR" altLang="sr-Latn-RS" b="1"/>
              <a:t>N:</a:t>
            </a:r>
            <a:r>
              <a:rPr lang="hr-HR" altLang="sr-Latn-RS"/>
              <a:t>Tako je. To je prva opcija </a:t>
            </a:r>
            <a:r>
              <a:rPr lang="hr-HR" altLang="sr-Latn-RS" i="1"/>
              <a:t>cijeli brod, - naručitelj ima dovoljno tereta za popuniti sva skladišta)</a:t>
            </a:r>
            <a:r>
              <a:rPr lang="hr-HR" altLang="sr-Latn-RS"/>
              <a:t>. Što ako ima manje od 10.000 tona terta?</a:t>
            </a:r>
          </a:p>
          <a:p>
            <a:r>
              <a:rPr lang="hr-HR" altLang="sr-Latn-RS" b="1"/>
              <a:t>U:</a:t>
            </a:r>
            <a:r>
              <a:rPr lang="hr-HR" altLang="sr-Latn-RS"/>
              <a:t>Iznajmit će samo skladište, dio broda,…</a:t>
            </a:r>
          </a:p>
          <a:p>
            <a:r>
              <a:rPr lang="hr-HR" altLang="sr-Latn-RS" b="1"/>
              <a:t>N:</a:t>
            </a:r>
            <a:r>
              <a:rPr lang="hr-HR" altLang="sr-Latn-RS"/>
              <a:t>To su druge dvije mogućnosti: </a:t>
            </a:r>
            <a:r>
              <a:rPr lang="hr-HR" altLang="sr-Latn-RS" i="1"/>
              <a:t>(Razmjerni dio broda – pola broda, - trećina broda, desetina broda)</a:t>
            </a:r>
            <a:r>
              <a:rPr lang="hr-HR" altLang="sr-Latn-RS"/>
              <a:t>, </a:t>
            </a:r>
            <a:r>
              <a:rPr lang="hr-HR" altLang="sr-Latn-RS" i="1"/>
              <a:t>(Određeni brodski prostor – skladište br.1, tank br.3, - međupalublje 2)</a:t>
            </a:r>
            <a:r>
              <a:rPr lang="hr-HR" altLang="sr-Latn-RS"/>
              <a:t>Važno je naglasiti da naručitelj iznajmljuje određeni brodski prostor za prijevoz tereta, ali </a:t>
            </a:r>
            <a:r>
              <a:rPr lang="hr-HR" altLang="sr-Latn-RS" i="1"/>
              <a:t>brodar ostaje nositelj plovidbenog pothvata</a:t>
            </a:r>
            <a:r>
              <a:rPr lang="hr-HR" altLang="sr-Latn-RS"/>
              <a:t>, što znači da on samo </a:t>
            </a:r>
            <a:r>
              <a:rPr lang="hr-HR" altLang="sr-Latn-RS" i="1"/>
              <a:t>stavlja na raspolaganje krcatelju određeni brod, opremljen i sposoban za plovidbu (seaworthy ship)</a:t>
            </a:r>
            <a:r>
              <a:rPr lang="hr-HR" altLang="sr-Latn-RS"/>
              <a:t>.</a:t>
            </a:r>
            <a:endParaRPr lang="en-US" altLang="sr-Latn-R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a:extLst>
              <a:ext uri="{FF2B5EF4-FFF2-40B4-BE49-F238E27FC236}">
                <a16:creationId xmlns:a16="http://schemas.microsoft.com/office/drawing/2014/main" id="{8020BB6D-C3F4-4C19-A087-21B2A9F06CA6}"/>
              </a:ext>
            </a:extLst>
          </p:cNvPr>
          <p:cNvSpPr>
            <a:spLocks noGrp="1" noChangeArrowheads="1"/>
          </p:cNvSpPr>
          <p:nvPr>
            <p:ph type="sldNum" sz="quarter" idx="5"/>
          </p:nvPr>
        </p:nvSpPr>
        <p:spPr>
          <a:ln/>
        </p:spPr>
        <p:txBody>
          <a:bodyPr/>
          <a:lstStyle/>
          <a:p>
            <a:fld id="{F01FC5D3-0537-401F-8E5B-98195504B00D}" type="slidenum">
              <a:rPr lang="en-US" altLang="sr-Latn-RS"/>
              <a:pPr/>
              <a:t>10</a:t>
            </a:fld>
            <a:endParaRPr lang="en-US" altLang="sr-Latn-RS"/>
          </a:p>
        </p:txBody>
      </p:sp>
      <p:sp>
        <p:nvSpPr>
          <p:cNvPr id="138242" name="Rectangle 2">
            <a:extLst>
              <a:ext uri="{FF2B5EF4-FFF2-40B4-BE49-F238E27FC236}">
                <a16:creationId xmlns:a16="http://schemas.microsoft.com/office/drawing/2014/main" id="{6292F162-ACAB-42F3-992C-06D084956F42}"/>
              </a:ext>
            </a:extLst>
          </p:cNvPr>
          <p:cNvSpPr>
            <a:spLocks noRot="1" noChangeArrowheads="1" noTextEdit="1"/>
          </p:cNvSpPr>
          <p:nvPr>
            <p:ph type="sldImg"/>
          </p:nvPr>
        </p:nvSpPr>
        <p:spPr>
          <a:ln/>
        </p:spPr>
      </p:sp>
      <p:sp>
        <p:nvSpPr>
          <p:cNvPr id="138243" name="Rectangle 3">
            <a:extLst>
              <a:ext uri="{FF2B5EF4-FFF2-40B4-BE49-F238E27FC236}">
                <a16:creationId xmlns:a16="http://schemas.microsoft.com/office/drawing/2014/main" id="{FEC09AEA-64F2-4B5E-AFC6-B56B40903947}"/>
              </a:ext>
            </a:extLst>
          </p:cNvPr>
          <p:cNvSpPr>
            <a:spLocks noGrp="1" noChangeArrowheads="1"/>
          </p:cNvSpPr>
          <p:nvPr>
            <p:ph type="body" idx="1"/>
          </p:nvPr>
        </p:nvSpPr>
        <p:spPr/>
        <p:txBody>
          <a:bodyPr/>
          <a:lstStyle/>
          <a:p>
            <a:r>
              <a:rPr lang="hr-HR" altLang="sr-Latn-RS" b="1"/>
              <a:t>N:</a:t>
            </a:r>
            <a:r>
              <a:rPr lang="hr-HR" altLang="sr-Latn-RS"/>
              <a:t>Da li biste vi dogovorili prijevoz tako vrijednih tereta samo jednostavnim stiskom ruke, bez pisanog traga?</a:t>
            </a:r>
          </a:p>
          <a:p>
            <a:r>
              <a:rPr lang="hr-HR" altLang="sr-Latn-RS" b="1"/>
              <a:t>U:</a:t>
            </a:r>
            <a:r>
              <a:rPr lang="hr-HR" altLang="sr-Latn-RS"/>
              <a:t>Ne, pisali bi ugovor.</a:t>
            </a:r>
          </a:p>
          <a:p>
            <a:r>
              <a:rPr lang="hr-HR" altLang="sr-Latn-RS" b="1"/>
              <a:t>N:</a:t>
            </a:r>
            <a:r>
              <a:rPr lang="hr-HR" altLang="sr-Latn-RS"/>
              <a:t>Točno. Brodarski ugovor mora biti sastavljen u pisanom obliku, a taj ugovor se zove prema engleskom izrazu koji se koristi za iznajmljivanje (charter) </a:t>
            </a:r>
            <a:r>
              <a:rPr lang="hr-HR" altLang="sr-Latn-RS" i="1"/>
              <a:t>Charter party</a:t>
            </a:r>
            <a:r>
              <a:rPr lang="hr-HR" altLang="sr-Latn-RS"/>
              <a:t> ili čarter partija.S obzirom na veliku količinu tereta koji se svakodnevno prevozi diljem svijeta, danas postoje </a:t>
            </a:r>
            <a:r>
              <a:rPr lang="hr-HR" altLang="sr-Latn-RS" i="1"/>
              <a:t>standardni formulari</a:t>
            </a:r>
            <a:r>
              <a:rPr lang="hr-HR" altLang="sr-Latn-RS"/>
              <a:t>. Oni se osmišljavaju s obzirom na </a:t>
            </a:r>
            <a:r>
              <a:rPr lang="hr-HR" altLang="sr-Latn-RS" i="1"/>
              <a:t>vrstu tereta</a:t>
            </a:r>
            <a:r>
              <a:rPr lang="hr-HR" altLang="sr-Latn-RS"/>
              <a:t> ili na </a:t>
            </a:r>
            <a:r>
              <a:rPr lang="hr-HR" altLang="sr-Latn-RS" i="1"/>
              <a:t>područje plovidbe</a:t>
            </a:r>
            <a:r>
              <a:rPr lang="hr-HR" altLang="sr-Latn-RS"/>
              <a:t> u kojem se uobičavaju koristiti.</a:t>
            </a:r>
          </a:p>
          <a:p>
            <a:r>
              <a:rPr lang="hr-HR" altLang="sr-Latn-RS"/>
              <a:t>Razlikuju se tzv . </a:t>
            </a:r>
            <a:r>
              <a:rPr lang="hr-HR" altLang="sr-Latn-RS" i="1"/>
              <a:t>tipski</a:t>
            </a:r>
            <a:r>
              <a:rPr lang="hr-HR" altLang="sr-Latn-RS"/>
              <a:t> ugovori koje osmišljavaju </a:t>
            </a:r>
            <a:r>
              <a:rPr lang="hr-HR" altLang="sr-Latn-RS" i="1"/>
              <a:t>međunarodne udruge brodara</a:t>
            </a:r>
            <a:r>
              <a:rPr lang="hr-HR" altLang="sr-Latn-RS"/>
              <a:t>, a drugi su ugovori </a:t>
            </a:r>
            <a:r>
              <a:rPr lang="hr-HR" altLang="sr-Latn-RS" i="1"/>
              <a:t>za vlastite potrebe</a:t>
            </a:r>
            <a:r>
              <a:rPr lang="hr-HR" altLang="sr-Latn-RS"/>
              <a:t> kojeosmišljavaju neki </a:t>
            </a:r>
            <a:r>
              <a:rPr lang="hr-HR" altLang="sr-Latn-RS" i="1"/>
              <a:t>brodari za vlastite brodove</a:t>
            </a:r>
            <a:r>
              <a:rPr lang="hr-HR" altLang="sr-Latn-RS"/>
              <a:t>. Ovi ugovori su </a:t>
            </a:r>
            <a:r>
              <a:rPr lang="hr-HR" altLang="sr-Latn-RS" i="1"/>
              <a:t>standardni, ali ne i tipski</a:t>
            </a:r>
            <a:r>
              <a:rPr lang="hr-HR" altLang="sr-Latn-RS"/>
              <a:t> ugovori, za razliku od onih koje osmišljavaju međunarodne udruge koji su i </a:t>
            </a:r>
            <a:r>
              <a:rPr lang="hr-HR" altLang="sr-Latn-RS" i="1"/>
              <a:t>standardni i tipski</a:t>
            </a:r>
            <a:r>
              <a:rPr lang="hr-HR" altLang="sr-Latn-RS"/>
              <a:t>.</a:t>
            </a:r>
            <a:r>
              <a:rPr lang="hr-HR" altLang="sr-Latn-RS" i="1"/>
              <a:t>(izmjena)</a:t>
            </a:r>
            <a:r>
              <a:rPr lang="hr-HR" altLang="sr-Latn-RS"/>
              <a:t> Ovi standardni ugovori se mogu djelomično izmijeniti. Ako strankama odgovaraju skoro svi uvjeti iz tih obrazaca, mogu se neke pojedinosti dogovorno dodati što se zove </a:t>
            </a:r>
            <a:r>
              <a:rPr lang="hr-HR" altLang="sr-Latn-RS" i="1"/>
              <a:t>addendum</a:t>
            </a:r>
            <a:r>
              <a:rPr lang="hr-HR" altLang="sr-Latn-RS"/>
              <a:t>, a nešto se može isključiti, pa se </a:t>
            </a:r>
            <a:r>
              <a:rPr lang="hr-HR" altLang="sr-Latn-RS" i="1"/>
              <a:t>brišu klauzule</a:t>
            </a:r>
            <a:r>
              <a:rPr lang="hr-HR" altLang="sr-Latn-RS"/>
              <a:t>.Na sljedećim slajdovima ćemo pogledati neke konkretne primjere kojima ću vam razjasniti korištenje standardnih tipskih ugovora.</a:t>
            </a:r>
            <a:endParaRPr lang="en-US" altLang="sr-Latn-R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a:extLst>
              <a:ext uri="{FF2B5EF4-FFF2-40B4-BE49-F238E27FC236}">
                <a16:creationId xmlns:a16="http://schemas.microsoft.com/office/drawing/2014/main" id="{BCCF5416-8A7A-4395-876A-4AEE74E8B9CD}"/>
              </a:ext>
            </a:extLst>
          </p:cNvPr>
          <p:cNvSpPr>
            <a:spLocks noGrp="1" noChangeArrowheads="1"/>
          </p:cNvSpPr>
          <p:nvPr>
            <p:ph type="sldNum" sz="quarter" idx="5"/>
          </p:nvPr>
        </p:nvSpPr>
        <p:spPr>
          <a:ln/>
        </p:spPr>
        <p:txBody>
          <a:bodyPr/>
          <a:lstStyle/>
          <a:p>
            <a:fld id="{2FCF6584-53E8-4B13-87C1-727F950D6B41}" type="slidenum">
              <a:rPr lang="en-US" altLang="sr-Latn-RS"/>
              <a:pPr/>
              <a:t>11</a:t>
            </a:fld>
            <a:endParaRPr lang="en-US" altLang="sr-Latn-RS"/>
          </a:p>
        </p:txBody>
      </p:sp>
      <p:sp>
        <p:nvSpPr>
          <p:cNvPr id="139266" name="Rectangle 2">
            <a:extLst>
              <a:ext uri="{FF2B5EF4-FFF2-40B4-BE49-F238E27FC236}">
                <a16:creationId xmlns:a16="http://schemas.microsoft.com/office/drawing/2014/main" id="{B162A326-3C0F-4BDD-B017-133EE3CF2B07}"/>
              </a:ext>
            </a:extLst>
          </p:cNvPr>
          <p:cNvSpPr>
            <a:spLocks noRot="1" noChangeArrowheads="1" noTextEdit="1"/>
          </p:cNvSpPr>
          <p:nvPr>
            <p:ph type="sldImg"/>
          </p:nvPr>
        </p:nvSpPr>
        <p:spPr>
          <a:ln/>
        </p:spPr>
      </p:sp>
      <p:sp>
        <p:nvSpPr>
          <p:cNvPr id="139267" name="Rectangle 3">
            <a:extLst>
              <a:ext uri="{FF2B5EF4-FFF2-40B4-BE49-F238E27FC236}">
                <a16:creationId xmlns:a16="http://schemas.microsoft.com/office/drawing/2014/main" id="{4F7E92EB-D8DA-4D0D-A60F-EA2C7C418687}"/>
              </a:ext>
            </a:extLst>
          </p:cNvPr>
          <p:cNvSpPr>
            <a:spLocks noGrp="1" noChangeArrowheads="1"/>
          </p:cNvSpPr>
          <p:nvPr>
            <p:ph type="body" idx="1"/>
          </p:nvPr>
        </p:nvSpPr>
        <p:spPr/>
        <p:txBody>
          <a:bodyPr/>
          <a:lstStyle/>
          <a:p>
            <a:r>
              <a:rPr lang="hr-HR" altLang="sr-Latn-RS" b="1"/>
              <a:t>N:</a:t>
            </a:r>
            <a:r>
              <a:rPr lang="hr-HR" altLang="sr-Latn-RS"/>
              <a:t>Što smo rekli, tko osmišljava standardne, tipske obrasce?</a:t>
            </a:r>
          </a:p>
          <a:p>
            <a:r>
              <a:rPr lang="hr-HR" altLang="sr-Latn-RS" b="1"/>
              <a:t>U:</a:t>
            </a:r>
            <a:r>
              <a:rPr lang="hr-HR" altLang="sr-Latn-RS"/>
              <a:t>Međunarodne udruge. </a:t>
            </a:r>
          </a:p>
          <a:p>
            <a:r>
              <a:rPr lang="hr-HR" altLang="sr-Latn-RS" i="1"/>
              <a:t>(BIMCO The Baltic nad International Maritime Council, BCS The British Chamber of Shipping, ASBA The Association of Shipbrokers &amp; Agents(USA))</a:t>
            </a:r>
          </a:p>
          <a:p>
            <a:r>
              <a:rPr lang="hr-HR" altLang="sr-Latn-RS" b="1"/>
              <a:t>N:</a:t>
            </a:r>
            <a:r>
              <a:rPr lang="hr-HR" altLang="sr-Latn-RS"/>
              <a:t>Jeste li čuli za ove međunarodne organizacije? Prva ujedinjuje pomorske gospodarstvenike baltičkih zemalja, druga je Britanska pomorska (brodarska) komora, a treća je udruga otpremnika (špeditera) i agenata SAD-a. Kako njihovi članovi sudjeluju u prijevozu velikih količina tereta, oni su osmislili neke od ugovora koje ćemo sada spomenuti.</a:t>
            </a:r>
          </a:p>
          <a:p>
            <a:r>
              <a:rPr lang="hr-HR" altLang="sr-Latn-RS" b="1"/>
              <a:t>N:</a:t>
            </a:r>
            <a:r>
              <a:rPr lang="hr-HR" altLang="sr-Latn-RS" i="1"/>
              <a:t>(AUSTWHEAT 1990, CEMENTVOY 2006, GASVOY 2005, GENCON 94, NORGRAIN 89)</a:t>
            </a:r>
            <a:r>
              <a:rPr lang="hr-HR" altLang="sr-Latn-RS"/>
              <a:t> Što mislite na što će se odnositi ovi ugovori?</a:t>
            </a:r>
          </a:p>
          <a:p>
            <a:r>
              <a:rPr lang="hr-HR" altLang="sr-Latn-RS" b="1"/>
              <a:t>U:</a:t>
            </a:r>
            <a:r>
              <a:rPr lang="hr-HR" altLang="sr-Latn-RS"/>
              <a:t>(vjerojatno raspoznaju izraze: cement, wheat, gas, grain)</a:t>
            </a:r>
          </a:p>
          <a:p>
            <a:r>
              <a:rPr lang="hr-HR" altLang="sr-Latn-RS" b="1"/>
              <a:t>N:</a:t>
            </a:r>
            <a:r>
              <a:rPr lang="hr-HR" altLang="sr-Latn-RS"/>
              <a:t>Znači da će se odnositi na prijevoz baš tih tereta i to iz Australije (Aust) ili Sjeverne Amerike (Nor). Pa da pokušamo objasniti:Austwheat 1990 se odnosi na prijevoz pšenice iz Australije, a revizija ugovora koja se primjenjuje u ovom slučaju je iz 1990.Cementvoy 2006 se odnosi na prijevoz rasutog cementa, revizija iz 2006.Gasvoy 2005 je vrlo prikladan za LPG brodove.Gencon 94 se koristi za bilo koji teret, kod ugovora na putovanje.Norgrain 89 se koristi kod prijevoza pšenice iz sjeverne Amerike. Poznati su još AMWELSH, COALOREVOY, ASBACHEMVOY, NIPPONORE itd.Sada bih zamolila nekoga da raspodijeli ove primjerke GENCON-a.</a:t>
            </a:r>
            <a:endParaRPr lang="en-US" altLang="sr-Latn-R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a:extLst>
              <a:ext uri="{FF2B5EF4-FFF2-40B4-BE49-F238E27FC236}">
                <a16:creationId xmlns:a16="http://schemas.microsoft.com/office/drawing/2014/main" id="{E5AB67EC-F632-4DF4-BDB2-2323122E3EEC}"/>
              </a:ext>
            </a:extLst>
          </p:cNvPr>
          <p:cNvSpPr>
            <a:spLocks noGrp="1" noChangeArrowheads="1"/>
          </p:cNvSpPr>
          <p:nvPr>
            <p:ph type="sldNum" sz="quarter" idx="5"/>
          </p:nvPr>
        </p:nvSpPr>
        <p:spPr>
          <a:ln/>
        </p:spPr>
        <p:txBody>
          <a:bodyPr/>
          <a:lstStyle/>
          <a:p>
            <a:fld id="{DEEBFBF8-D8B2-4487-ABFF-27D1819153A1}" type="slidenum">
              <a:rPr lang="en-US" altLang="sr-Latn-RS"/>
              <a:pPr/>
              <a:t>12</a:t>
            </a:fld>
            <a:endParaRPr lang="en-US" altLang="sr-Latn-RS"/>
          </a:p>
        </p:txBody>
      </p:sp>
      <p:sp>
        <p:nvSpPr>
          <p:cNvPr id="140290" name="Rectangle 2">
            <a:extLst>
              <a:ext uri="{FF2B5EF4-FFF2-40B4-BE49-F238E27FC236}">
                <a16:creationId xmlns:a16="http://schemas.microsoft.com/office/drawing/2014/main" id="{FA83F65A-F04D-4F4A-85A2-81A6E972A353}"/>
              </a:ext>
            </a:extLst>
          </p:cNvPr>
          <p:cNvSpPr>
            <a:spLocks noRot="1" noChangeArrowheads="1" noTextEdit="1"/>
          </p:cNvSpPr>
          <p:nvPr>
            <p:ph type="sldImg"/>
          </p:nvPr>
        </p:nvSpPr>
        <p:spPr>
          <a:ln/>
        </p:spPr>
      </p:sp>
      <p:sp>
        <p:nvSpPr>
          <p:cNvPr id="140291" name="Rectangle 3">
            <a:extLst>
              <a:ext uri="{FF2B5EF4-FFF2-40B4-BE49-F238E27FC236}">
                <a16:creationId xmlns:a16="http://schemas.microsoft.com/office/drawing/2014/main" id="{16D694BA-09D3-4ED9-9E51-BA2B68B45D2E}"/>
              </a:ext>
            </a:extLst>
          </p:cNvPr>
          <p:cNvSpPr>
            <a:spLocks noGrp="1" noChangeArrowheads="1"/>
          </p:cNvSpPr>
          <p:nvPr>
            <p:ph type="body" idx="1"/>
          </p:nvPr>
        </p:nvSpPr>
        <p:spPr/>
        <p:txBody>
          <a:bodyPr/>
          <a:lstStyle/>
          <a:p>
            <a:pPr>
              <a:lnSpc>
                <a:spcPct val="80000"/>
              </a:lnSpc>
            </a:pPr>
            <a:r>
              <a:rPr lang="hr-HR" altLang="sr-Latn-RS" sz="900"/>
              <a:t>(Dva učenika raspodjeljuju primjerak GENCON-a svim učenicima).</a:t>
            </a:r>
          </a:p>
          <a:p>
            <a:pPr>
              <a:lnSpc>
                <a:spcPct val="80000"/>
              </a:lnSpc>
            </a:pPr>
            <a:r>
              <a:rPr lang="hr-HR" altLang="sr-Latn-RS" sz="900" b="1"/>
              <a:t>Slajd 8 - </a:t>
            </a:r>
            <a:r>
              <a:rPr lang="hr-HR" altLang="sr-Latn-RS" sz="900" b="1" i="1"/>
              <a:t>(GENCON)</a:t>
            </a:r>
            <a:r>
              <a:rPr lang="hr-HR" altLang="sr-Latn-RS" sz="900" b="1"/>
              <a:t> ~ </a:t>
            </a:r>
          </a:p>
          <a:p>
            <a:pPr>
              <a:lnSpc>
                <a:spcPct val="80000"/>
              </a:lnSpc>
            </a:pPr>
            <a:r>
              <a:rPr lang="hr-HR" altLang="sr-Latn-RS" sz="900" b="1"/>
              <a:t>N:</a:t>
            </a:r>
            <a:r>
              <a:rPr lang="hr-HR" altLang="sr-Latn-RS" sz="900"/>
              <a:t>Da li se netko sjeća kada se koristi GENCON?</a:t>
            </a:r>
          </a:p>
          <a:p>
            <a:pPr>
              <a:lnSpc>
                <a:spcPct val="80000"/>
              </a:lnSpc>
            </a:pPr>
            <a:r>
              <a:rPr lang="hr-HR" altLang="sr-Latn-RS" sz="900" b="1"/>
              <a:t>U:</a:t>
            </a:r>
            <a:r>
              <a:rPr lang="hr-HR" altLang="sr-Latn-RS" sz="900"/>
              <a:t>Za bilo koji teret, za putovanje (mogući odgovor: za generalni teret)</a:t>
            </a:r>
          </a:p>
          <a:p>
            <a:pPr>
              <a:lnSpc>
                <a:spcPct val="80000"/>
              </a:lnSpc>
            </a:pPr>
            <a:r>
              <a:rPr lang="hr-HR" altLang="sr-Latn-RS" sz="900" b="1"/>
              <a:t>N:</a:t>
            </a:r>
            <a:r>
              <a:rPr lang="hr-HR" altLang="sr-Latn-RS" sz="900"/>
              <a:t>Molim vas da sad pogledate od kojih dijelova se sastoji. </a:t>
            </a:r>
            <a:r>
              <a:rPr lang="hr-HR" altLang="sr-Latn-RS" sz="900" i="1"/>
              <a:t>(PartI, Part II)</a:t>
            </a:r>
            <a:r>
              <a:rPr lang="hr-HR" altLang="sr-Latn-RS" sz="900"/>
              <a:t>. Na prvoj stranici koja je u obliku tablice vam je označeno Part I, a na sljedećim stranicama piše Part II. Možete li razumjeti što piše na prvoj stranici, u tablici Part I?</a:t>
            </a:r>
          </a:p>
          <a:p>
            <a:pPr>
              <a:lnSpc>
                <a:spcPct val="80000"/>
              </a:lnSpc>
            </a:pPr>
            <a:r>
              <a:rPr lang="hr-HR" altLang="sr-Latn-RS" sz="900" b="1"/>
              <a:t>U:</a:t>
            </a:r>
            <a:r>
              <a:rPr lang="hr-HR" altLang="sr-Latn-RS" sz="900"/>
              <a:t>Brod, teret, GT/NT, luka, teret, potpis, mjesto i datum,….</a:t>
            </a:r>
          </a:p>
          <a:p>
            <a:pPr>
              <a:lnSpc>
                <a:spcPct val="80000"/>
              </a:lnSpc>
            </a:pPr>
            <a:r>
              <a:rPr lang="hr-HR" altLang="sr-Latn-RS" sz="900" b="1"/>
              <a:t>N:</a:t>
            </a:r>
            <a:r>
              <a:rPr lang="hr-HR" altLang="sr-Latn-RS" sz="900"/>
              <a:t>Dobro. Dakle, na prvoj stranici se nalaze </a:t>
            </a:r>
            <a:r>
              <a:rPr lang="hr-HR" altLang="sr-Latn-RS" sz="900" i="1"/>
              <a:t>Detalji putovanja</a:t>
            </a:r>
            <a:r>
              <a:rPr lang="hr-HR" altLang="sr-Latn-RS" sz="900"/>
              <a:t> i to baš ovog određenog putovanja. To su:</a:t>
            </a:r>
            <a:r>
              <a:rPr lang="hr-HR" altLang="sr-Latn-RS" sz="900" i="1"/>
              <a:t>-podaci o brodu</a:t>
            </a:r>
            <a:r>
              <a:rPr lang="hr-HR" altLang="sr-Latn-RS" sz="900"/>
              <a:t> ime i sjedište brodara, ime broda, tonaža, kad će biti spreman za ukrcaj</a:t>
            </a:r>
            <a:r>
              <a:rPr lang="hr-HR" altLang="sr-Latn-RS" sz="900" i="1"/>
              <a:t>-podaci o teretu</a:t>
            </a:r>
            <a:r>
              <a:rPr lang="hr-HR" altLang="sr-Latn-RS" sz="900"/>
              <a:t> i to konkretni podaci, a to su:</a:t>
            </a:r>
          </a:p>
          <a:p>
            <a:pPr>
              <a:lnSpc>
                <a:spcPct val="80000"/>
              </a:lnSpc>
            </a:pPr>
            <a:r>
              <a:rPr lang="hr-HR" altLang="sr-Latn-RS" sz="900" b="1"/>
              <a:t>U:</a:t>
            </a:r>
            <a:r>
              <a:rPr lang="hr-HR" altLang="sr-Latn-RS" sz="900"/>
              <a:t>vrsta i količina</a:t>
            </a:r>
          </a:p>
          <a:p>
            <a:pPr>
              <a:lnSpc>
                <a:spcPct val="80000"/>
              </a:lnSpc>
            </a:pPr>
            <a:r>
              <a:rPr lang="hr-HR" altLang="sr-Latn-RS" sz="900" b="1"/>
              <a:t>N:</a:t>
            </a:r>
            <a:r>
              <a:rPr lang="hr-HR" altLang="sr-Latn-RS" sz="900"/>
              <a:t>Točno. Dalje su tu podaci za ovaj konkretan </a:t>
            </a:r>
            <a:r>
              <a:rPr lang="hr-HR" altLang="sr-Latn-RS" sz="900" i="1"/>
              <a:t>-obračun vozarina</a:t>
            </a:r>
            <a:r>
              <a:rPr lang="hr-HR" altLang="sr-Latn-RS" sz="900"/>
              <a:t>, tj. koliko se plaća po jedinici tereta ili za putovanje. To su polja u kojima piše Freight.</a:t>
            </a:r>
            <a:r>
              <a:rPr lang="hr-HR" altLang="sr-Latn-RS" sz="900" i="1"/>
              <a:t>-trajanje stojnica</a:t>
            </a:r>
            <a:r>
              <a:rPr lang="hr-HR" altLang="sr-Latn-RS" sz="900"/>
              <a:t> odnosno vrijeme predviđeno za ukrcaj ili iskrcaj tereta. To su polja u kojima piše Laytime.</a:t>
            </a:r>
            <a:r>
              <a:rPr lang="hr-HR" altLang="sr-Latn-RS" sz="900" i="1"/>
              <a:t>-ostali bitni detalji</a:t>
            </a:r>
            <a:r>
              <a:rPr lang="hr-HR" altLang="sr-Latn-RS" sz="900"/>
              <a:t> kao npr. koji se zakon primjenjuje, koja naknada se plaća agentu itd.Dakle, prva se stranica, odnosno prvi dio odnosi na ovo konkretno putovanje.</a:t>
            </a:r>
          </a:p>
          <a:p>
            <a:pPr>
              <a:lnSpc>
                <a:spcPct val="80000"/>
              </a:lnSpc>
            </a:pPr>
            <a:r>
              <a:rPr lang="hr-HR" altLang="sr-Latn-RS" sz="900" b="1"/>
              <a:t>N:</a:t>
            </a:r>
            <a:r>
              <a:rPr lang="hr-HR" altLang="sr-Latn-RS" sz="900"/>
              <a:t>Sada okrenite sljedeće stranice i pokušajte mi reći što raspoznajete.</a:t>
            </a:r>
          </a:p>
          <a:p>
            <a:pPr>
              <a:lnSpc>
                <a:spcPct val="80000"/>
              </a:lnSpc>
            </a:pPr>
            <a:r>
              <a:rPr lang="hr-HR" altLang="sr-Latn-RS" sz="900" b="1"/>
              <a:t>U:</a:t>
            </a:r>
            <a:r>
              <a:rPr lang="hr-HR" altLang="sr-Latn-RS" sz="900"/>
              <a:t>Odgovornost, plaćanje, stojnice, vozarine, ukrcaj, iskrcaj, brisanje, teretnica, rat, ratni rizici, takse, agencije, štrajk, zakon, led (mogući krivi odgovori: devijacija, vrijeme laži i sl. ako učenici doslovno prevedu riječi).</a:t>
            </a:r>
          </a:p>
          <a:p>
            <a:pPr>
              <a:lnSpc>
                <a:spcPct val="80000"/>
              </a:lnSpc>
            </a:pPr>
            <a:r>
              <a:rPr lang="hr-HR" altLang="sr-Latn-RS" sz="900" b="1"/>
              <a:t>N:</a:t>
            </a:r>
            <a:r>
              <a:rPr lang="hr-HR" altLang="sr-Latn-RS" sz="900"/>
              <a:t>Tu su unaprijed doovoreni određeni uvjeti koji se primjenjuju svaki put kad se odabere ovaj standardni tipizirani obrazac. Njih zovemo </a:t>
            </a:r>
            <a:r>
              <a:rPr lang="hr-HR" altLang="sr-Latn-RS" sz="900" b="1"/>
              <a:t>ugovorne </a:t>
            </a:r>
            <a:r>
              <a:rPr lang="hr-HR" altLang="sr-Latn-RS" sz="900" b="1" i="1"/>
              <a:t>klauzule</a:t>
            </a:r>
            <a:r>
              <a:rPr lang="hr-HR" altLang="sr-Latn-RS" sz="900"/>
              <a:t> i oni se odnaose na </a:t>
            </a:r>
            <a:r>
              <a:rPr lang="hr-HR" altLang="sr-Latn-RS" sz="900" i="1"/>
              <a:t>odgovornosti</a:t>
            </a:r>
            <a:r>
              <a:rPr lang="hr-HR" altLang="sr-Latn-RS" sz="900"/>
              <a:t> stranaka u ugovoru, opće odredbe o </a:t>
            </a:r>
            <a:r>
              <a:rPr lang="hr-HR" altLang="sr-Latn-RS" sz="900" i="1"/>
              <a:t>ukrcaju i iskrcaju tereta</a:t>
            </a:r>
            <a:r>
              <a:rPr lang="hr-HR" altLang="sr-Latn-RS" sz="900"/>
              <a:t>, </a:t>
            </a:r>
            <a:r>
              <a:rPr lang="hr-HR" altLang="sr-Latn-RS" sz="900" i="1"/>
              <a:t>općenito o stojnicama</a:t>
            </a:r>
            <a:r>
              <a:rPr lang="hr-HR" altLang="sr-Latn-RS" sz="900"/>
              <a:t> i načinu njihovog računanja. Tu se spominju i prekostojnice, izvanredne prekostojnice i nagrada za skraćeni boravak u luci. Nadalje se spominju detalji o izdavanju </a:t>
            </a:r>
            <a:r>
              <a:rPr lang="hr-HR" altLang="sr-Latn-RS" sz="900" i="1"/>
              <a:t>teretnice</a:t>
            </a:r>
            <a:r>
              <a:rPr lang="hr-HR" altLang="sr-Latn-RS" sz="900"/>
              <a:t>, te postupci u slučaju </a:t>
            </a:r>
            <a:r>
              <a:rPr lang="hr-HR" altLang="sr-Latn-RS" sz="900" i="1"/>
              <a:t>havarije, rata, štrajkova,</a:t>
            </a:r>
            <a:r>
              <a:rPr lang="hr-HR" altLang="sr-Latn-RS" sz="900"/>
              <a:t> i sličnih događaja.Je li vam jasna primjena ovog obrasca?</a:t>
            </a:r>
          </a:p>
          <a:p>
            <a:pPr>
              <a:lnSpc>
                <a:spcPct val="80000"/>
              </a:lnSpc>
            </a:pPr>
            <a:r>
              <a:rPr lang="hr-HR" altLang="sr-Latn-RS" sz="900" b="1"/>
              <a:t>U:</a:t>
            </a:r>
            <a:r>
              <a:rPr lang="hr-HR" altLang="sr-Latn-RS" sz="900"/>
              <a:t>Da / ne, eventualna pitanja….</a:t>
            </a:r>
          </a:p>
          <a:p>
            <a:pPr>
              <a:lnSpc>
                <a:spcPct val="80000"/>
              </a:lnSpc>
            </a:pPr>
            <a:r>
              <a:rPr lang="hr-HR" altLang="sr-Latn-RS" sz="900" b="1"/>
              <a:t>N:</a:t>
            </a:r>
            <a:r>
              <a:rPr lang="hr-HR" altLang="sr-Latn-RS" sz="900"/>
              <a:t>U konkretnom primjeru, ako ja kao vlasnik tereta želim dogovoriti s vama kao brodarima prijevoz nekog mog tereta, vi ćete mi možda ponuditi da to učinimo GENCON-om. Tada će moja pravna služba analizirati obrazac i ako nam se čini da se s nekom klauzulom ne slažemo predložit ću vašoj pravnoj službi da ju izmijenimo ili brišemo ili da još nešto nadodamo, ali će nam cijeli postupak dogovora detalja bit pojednostavnjen, jer su u ovim obrascima predviđeni gotovo svi mogući događaji tijekom putovanja.</a:t>
            </a:r>
            <a:endParaRPr lang="en-US" altLang="sr-Latn-RS" sz="9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181250" name="Rectangle 2">
            <a:extLst>
              <a:ext uri="{FF2B5EF4-FFF2-40B4-BE49-F238E27FC236}">
                <a16:creationId xmlns:a16="http://schemas.microsoft.com/office/drawing/2014/main" id="{4A748EEC-6A69-4D21-8A5B-06441D822F66}"/>
              </a:ext>
            </a:extLst>
          </p:cNvPr>
          <p:cNvSpPr>
            <a:spLocks noGrp="1" noChangeArrowheads="1"/>
          </p:cNvSpPr>
          <p:nvPr>
            <p:ph type="ctrTitle" sz="quarter"/>
          </p:nvPr>
        </p:nvSpPr>
        <p:spPr>
          <a:xfrm>
            <a:off x="685800" y="1997075"/>
            <a:ext cx="7772400" cy="1431925"/>
          </a:xfrm>
        </p:spPr>
        <p:txBody>
          <a:bodyPr anchor="b" anchorCtr="1"/>
          <a:lstStyle>
            <a:lvl1pPr algn="ctr">
              <a:defRPr/>
            </a:lvl1pPr>
          </a:lstStyle>
          <a:p>
            <a:pPr lvl="0"/>
            <a:r>
              <a:rPr lang="hr-HR" altLang="sr-Latn-RS" noProof="0"/>
              <a:t>Kliknite da biste uredili stil naslova matrice</a:t>
            </a:r>
          </a:p>
        </p:txBody>
      </p:sp>
      <p:sp>
        <p:nvSpPr>
          <p:cNvPr id="181251" name="Rectangle 3">
            <a:extLst>
              <a:ext uri="{FF2B5EF4-FFF2-40B4-BE49-F238E27FC236}">
                <a16:creationId xmlns:a16="http://schemas.microsoft.com/office/drawing/2014/main" id="{2C823E27-B768-4D4D-8F54-BDF70B6B9474}"/>
              </a:ext>
            </a:extLst>
          </p:cNvPr>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hr-HR" altLang="sr-Latn-RS" noProof="0"/>
              <a:t>Kliknite da biste uredili stil podnaslova matrice</a:t>
            </a:r>
          </a:p>
        </p:txBody>
      </p:sp>
      <p:sp>
        <p:nvSpPr>
          <p:cNvPr id="181252" name="Freeform 4">
            <a:extLst>
              <a:ext uri="{FF2B5EF4-FFF2-40B4-BE49-F238E27FC236}">
                <a16:creationId xmlns:a16="http://schemas.microsoft.com/office/drawing/2014/main" id="{EC9D1B65-A70A-4FE3-AE49-9D78998DE17C}"/>
              </a:ext>
            </a:extLst>
          </p:cNvPr>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r-HR"/>
          </a:p>
        </p:txBody>
      </p:sp>
      <p:sp>
        <p:nvSpPr>
          <p:cNvPr id="181253" name="Rectangle 5">
            <a:extLst>
              <a:ext uri="{FF2B5EF4-FFF2-40B4-BE49-F238E27FC236}">
                <a16:creationId xmlns:a16="http://schemas.microsoft.com/office/drawing/2014/main" id="{52077A20-C301-4834-90EA-BAC68EBA7B4A}"/>
              </a:ext>
            </a:extLst>
          </p:cNvPr>
          <p:cNvSpPr>
            <a:spLocks noGrp="1" noChangeArrowheads="1"/>
          </p:cNvSpPr>
          <p:nvPr>
            <p:ph type="ftr" sz="quarter" idx="3"/>
          </p:nvPr>
        </p:nvSpPr>
        <p:spPr/>
        <p:txBody>
          <a:bodyPr/>
          <a:lstStyle>
            <a:lvl1pPr>
              <a:defRPr/>
            </a:lvl1pPr>
          </a:lstStyle>
          <a:p>
            <a:endParaRPr lang="hr-HR" altLang="sr-Latn-RS"/>
          </a:p>
        </p:txBody>
      </p:sp>
      <p:sp>
        <p:nvSpPr>
          <p:cNvPr id="181254" name="Rectangle 6">
            <a:extLst>
              <a:ext uri="{FF2B5EF4-FFF2-40B4-BE49-F238E27FC236}">
                <a16:creationId xmlns:a16="http://schemas.microsoft.com/office/drawing/2014/main" id="{8A727EBD-010A-4232-B109-95A106AB208C}"/>
              </a:ext>
            </a:extLst>
          </p:cNvPr>
          <p:cNvSpPr>
            <a:spLocks noGrp="1" noChangeArrowheads="1"/>
          </p:cNvSpPr>
          <p:nvPr>
            <p:ph type="sldNum" sz="quarter" idx="4"/>
          </p:nvPr>
        </p:nvSpPr>
        <p:spPr/>
        <p:txBody>
          <a:bodyPr/>
          <a:lstStyle>
            <a:lvl1pPr>
              <a:defRPr/>
            </a:lvl1pPr>
          </a:lstStyle>
          <a:p>
            <a:fld id="{5CCC9B30-8430-4435-A336-15E67EB5B14B}" type="slidenum">
              <a:rPr lang="hr-HR" altLang="sr-Latn-RS"/>
              <a:pPr/>
              <a:t>‹#›</a:t>
            </a:fld>
            <a:endParaRPr lang="hr-HR" altLang="sr-Latn-RS"/>
          </a:p>
        </p:txBody>
      </p:sp>
      <p:sp>
        <p:nvSpPr>
          <p:cNvPr id="181255" name="Rectangle 7">
            <a:extLst>
              <a:ext uri="{FF2B5EF4-FFF2-40B4-BE49-F238E27FC236}">
                <a16:creationId xmlns:a16="http://schemas.microsoft.com/office/drawing/2014/main" id="{555384A0-5627-4A6D-A703-B85988C013CF}"/>
              </a:ext>
            </a:extLst>
          </p:cNvPr>
          <p:cNvSpPr>
            <a:spLocks noGrp="1" noChangeArrowheads="1"/>
          </p:cNvSpPr>
          <p:nvPr>
            <p:ph type="dt" sz="quarter" idx="2"/>
          </p:nvPr>
        </p:nvSpPr>
        <p:spPr/>
        <p:txBody>
          <a:bodyPr/>
          <a:lstStyle>
            <a:lvl1pPr>
              <a:defRPr/>
            </a:lvl1pPr>
          </a:lstStyle>
          <a:p>
            <a:endParaRPr lang="hr-HR" altLang="sr-Latn-R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EAA1802-6639-4EC4-8E34-A4822A12CBBD}"/>
              </a:ext>
            </a:extLst>
          </p:cNvPr>
          <p:cNvSpPr>
            <a:spLocks noGrp="1"/>
          </p:cNvSpPr>
          <p:nvPr>
            <p:ph type="title"/>
          </p:nvPr>
        </p:nvSpPr>
        <p:spPr/>
        <p:txBody>
          <a:bodyPr/>
          <a:lstStyle/>
          <a:p>
            <a:r>
              <a:rPr lang="hr-HR"/>
              <a:t>Kliknite da biste uredili stil naslova matrice</a:t>
            </a:r>
          </a:p>
        </p:txBody>
      </p:sp>
      <p:sp>
        <p:nvSpPr>
          <p:cNvPr id="3" name="Rezervirano mjesto okomitog teksta 2">
            <a:extLst>
              <a:ext uri="{FF2B5EF4-FFF2-40B4-BE49-F238E27FC236}">
                <a16:creationId xmlns:a16="http://schemas.microsoft.com/office/drawing/2014/main" id="{5FA4112F-78CB-471D-A9ED-884D985E7445}"/>
              </a:ext>
            </a:extLst>
          </p:cNvPr>
          <p:cNvSpPr>
            <a:spLocks noGrp="1"/>
          </p:cNvSpPr>
          <p:nvPr>
            <p:ph type="body" orient="vert" idx="1"/>
          </p:nvPr>
        </p:nvSpPr>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a:extLst>
              <a:ext uri="{FF2B5EF4-FFF2-40B4-BE49-F238E27FC236}">
                <a16:creationId xmlns:a16="http://schemas.microsoft.com/office/drawing/2014/main" id="{964DA73B-7CBE-4426-AED2-6C7FB8B4C697}"/>
              </a:ext>
            </a:extLst>
          </p:cNvPr>
          <p:cNvSpPr>
            <a:spLocks noGrp="1"/>
          </p:cNvSpPr>
          <p:nvPr>
            <p:ph type="dt" sz="half" idx="10"/>
          </p:nvPr>
        </p:nvSpPr>
        <p:spPr/>
        <p:txBody>
          <a:bodyPr/>
          <a:lstStyle>
            <a:lvl1pPr>
              <a:defRPr/>
            </a:lvl1pPr>
          </a:lstStyle>
          <a:p>
            <a:endParaRPr lang="hr-HR" altLang="sr-Latn-RS"/>
          </a:p>
        </p:txBody>
      </p:sp>
      <p:sp>
        <p:nvSpPr>
          <p:cNvPr id="5" name="Rezervirano mjesto podnožja 4">
            <a:extLst>
              <a:ext uri="{FF2B5EF4-FFF2-40B4-BE49-F238E27FC236}">
                <a16:creationId xmlns:a16="http://schemas.microsoft.com/office/drawing/2014/main" id="{B25F8338-550A-46D0-B21C-12D2DEE306D9}"/>
              </a:ext>
            </a:extLst>
          </p:cNvPr>
          <p:cNvSpPr>
            <a:spLocks noGrp="1"/>
          </p:cNvSpPr>
          <p:nvPr>
            <p:ph type="ftr" sz="quarter" idx="11"/>
          </p:nvPr>
        </p:nvSpPr>
        <p:spPr/>
        <p:txBody>
          <a:bodyPr/>
          <a:lstStyle>
            <a:lvl1pPr>
              <a:defRPr/>
            </a:lvl1pPr>
          </a:lstStyle>
          <a:p>
            <a:endParaRPr lang="hr-HR" altLang="sr-Latn-RS"/>
          </a:p>
        </p:txBody>
      </p:sp>
      <p:sp>
        <p:nvSpPr>
          <p:cNvPr id="6" name="Rezervirano mjesto broja slajda 5">
            <a:extLst>
              <a:ext uri="{FF2B5EF4-FFF2-40B4-BE49-F238E27FC236}">
                <a16:creationId xmlns:a16="http://schemas.microsoft.com/office/drawing/2014/main" id="{BE44E39F-3827-4918-B965-8EDE21421A71}"/>
              </a:ext>
            </a:extLst>
          </p:cNvPr>
          <p:cNvSpPr>
            <a:spLocks noGrp="1"/>
          </p:cNvSpPr>
          <p:nvPr>
            <p:ph type="sldNum" sz="quarter" idx="12"/>
          </p:nvPr>
        </p:nvSpPr>
        <p:spPr/>
        <p:txBody>
          <a:bodyPr/>
          <a:lstStyle>
            <a:lvl1pPr>
              <a:defRPr/>
            </a:lvl1pPr>
          </a:lstStyle>
          <a:p>
            <a:fld id="{0E7F2F58-3F94-4DF0-AFE0-B26C82D40BF8}" type="slidenum">
              <a:rPr lang="hr-HR" altLang="sr-Latn-RS"/>
              <a:pPr/>
              <a:t>‹#›</a:t>
            </a:fld>
            <a:endParaRPr lang="hr-HR" altLang="sr-Latn-RS"/>
          </a:p>
        </p:txBody>
      </p:sp>
    </p:spTree>
    <p:extLst>
      <p:ext uri="{BB962C8B-B14F-4D97-AF65-F5344CB8AC3E}">
        <p14:creationId xmlns:p14="http://schemas.microsoft.com/office/powerpoint/2010/main" val="88194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a:extLst>
              <a:ext uri="{FF2B5EF4-FFF2-40B4-BE49-F238E27FC236}">
                <a16:creationId xmlns:a16="http://schemas.microsoft.com/office/drawing/2014/main" id="{BAE40305-CD84-41DD-972A-DDFCBD193905}"/>
              </a:ext>
            </a:extLst>
          </p:cNvPr>
          <p:cNvSpPr>
            <a:spLocks noGrp="1"/>
          </p:cNvSpPr>
          <p:nvPr>
            <p:ph type="title" orient="vert"/>
          </p:nvPr>
        </p:nvSpPr>
        <p:spPr>
          <a:xfrm>
            <a:off x="6629400" y="292100"/>
            <a:ext cx="2057400" cy="5727700"/>
          </a:xfrm>
        </p:spPr>
        <p:txBody>
          <a:bodyPr vert="eaVert"/>
          <a:lstStyle/>
          <a:p>
            <a:r>
              <a:rPr lang="hr-HR"/>
              <a:t>Kliknite da biste uredili stil naslova matrice</a:t>
            </a:r>
          </a:p>
        </p:txBody>
      </p:sp>
      <p:sp>
        <p:nvSpPr>
          <p:cNvPr id="3" name="Rezervirano mjesto okomitog teksta 2">
            <a:extLst>
              <a:ext uri="{FF2B5EF4-FFF2-40B4-BE49-F238E27FC236}">
                <a16:creationId xmlns:a16="http://schemas.microsoft.com/office/drawing/2014/main" id="{60A03449-B5D6-45C8-A959-8803DF77F7C4}"/>
              </a:ext>
            </a:extLst>
          </p:cNvPr>
          <p:cNvSpPr>
            <a:spLocks noGrp="1"/>
          </p:cNvSpPr>
          <p:nvPr>
            <p:ph type="body" orient="vert" idx="1"/>
          </p:nvPr>
        </p:nvSpPr>
        <p:spPr>
          <a:xfrm>
            <a:off x="457200" y="292100"/>
            <a:ext cx="6019800" cy="5727700"/>
          </a:xfrm>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a:extLst>
              <a:ext uri="{FF2B5EF4-FFF2-40B4-BE49-F238E27FC236}">
                <a16:creationId xmlns:a16="http://schemas.microsoft.com/office/drawing/2014/main" id="{798C8E77-24F0-4953-A8A4-7CD9F01B3840}"/>
              </a:ext>
            </a:extLst>
          </p:cNvPr>
          <p:cNvSpPr>
            <a:spLocks noGrp="1"/>
          </p:cNvSpPr>
          <p:nvPr>
            <p:ph type="dt" sz="half" idx="10"/>
          </p:nvPr>
        </p:nvSpPr>
        <p:spPr/>
        <p:txBody>
          <a:bodyPr/>
          <a:lstStyle>
            <a:lvl1pPr>
              <a:defRPr/>
            </a:lvl1pPr>
          </a:lstStyle>
          <a:p>
            <a:endParaRPr lang="hr-HR" altLang="sr-Latn-RS"/>
          </a:p>
        </p:txBody>
      </p:sp>
      <p:sp>
        <p:nvSpPr>
          <p:cNvPr id="5" name="Rezervirano mjesto podnožja 4">
            <a:extLst>
              <a:ext uri="{FF2B5EF4-FFF2-40B4-BE49-F238E27FC236}">
                <a16:creationId xmlns:a16="http://schemas.microsoft.com/office/drawing/2014/main" id="{273F2240-D8E4-462D-983B-4F6C94BAEC9A}"/>
              </a:ext>
            </a:extLst>
          </p:cNvPr>
          <p:cNvSpPr>
            <a:spLocks noGrp="1"/>
          </p:cNvSpPr>
          <p:nvPr>
            <p:ph type="ftr" sz="quarter" idx="11"/>
          </p:nvPr>
        </p:nvSpPr>
        <p:spPr/>
        <p:txBody>
          <a:bodyPr/>
          <a:lstStyle>
            <a:lvl1pPr>
              <a:defRPr/>
            </a:lvl1pPr>
          </a:lstStyle>
          <a:p>
            <a:endParaRPr lang="hr-HR" altLang="sr-Latn-RS"/>
          </a:p>
        </p:txBody>
      </p:sp>
      <p:sp>
        <p:nvSpPr>
          <p:cNvPr id="6" name="Rezervirano mjesto broja slajda 5">
            <a:extLst>
              <a:ext uri="{FF2B5EF4-FFF2-40B4-BE49-F238E27FC236}">
                <a16:creationId xmlns:a16="http://schemas.microsoft.com/office/drawing/2014/main" id="{E6E59C96-BD9C-4C3F-B94A-F6E80172DE8F}"/>
              </a:ext>
            </a:extLst>
          </p:cNvPr>
          <p:cNvSpPr>
            <a:spLocks noGrp="1"/>
          </p:cNvSpPr>
          <p:nvPr>
            <p:ph type="sldNum" sz="quarter" idx="12"/>
          </p:nvPr>
        </p:nvSpPr>
        <p:spPr/>
        <p:txBody>
          <a:bodyPr/>
          <a:lstStyle>
            <a:lvl1pPr>
              <a:defRPr/>
            </a:lvl1pPr>
          </a:lstStyle>
          <a:p>
            <a:fld id="{E5E0E60D-9F29-4EB4-9793-9A020A5F0029}" type="slidenum">
              <a:rPr lang="hr-HR" altLang="sr-Latn-RS"/>
              <a:pPr/>
              <a:t>‹#›</a:t>
            </a:fld>
            <a:endParaRPr lang="hr-HR" altLang="sr-Latn-RS"/>
          </a:p>
        </p:txBody>
      </p:sp>
    </p:spTree>
    <p:extLst>
      <p:ext uri="{BB962C8B-B14F-4D97-AF65-F5344CB8AC3E}">
        <p14:creationId xmlns:p14="http://schemas.microsoft.com/office/powerpoint/2010/main" val="686898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867D57B-3C65-428C-AB6A-F3ED8CA665D1}"/>
              </a:ext>
            </a:extLst>
          </p:cNvPr>
          <p:cNvSpPr>
            <a:spLocks noGrp="1"/>
          </p:cNvSpPr>
          <p:nvPr>
            <p:ph type="title"/>
          </p:nvPr>
        </p:nvSpPr>
        <p:spPr/>
        <p:txBody>
          <a:bodyPr/>
          <a:lstStyle/>
          <a:p>
            <a:r>
              <a:rPr lang="hr-HR"/>
              <a:t>Kliknite da biste uredili stil naslova matrice</a:t>
            </a:r>
          </a:p>
        </p:txBody>
      </p:sp>
      <p:sp>
        <p:nvSpPr>
          <p:cNvPr id="3" name="Rezervirano mjesto sadržaja 2">
            <a:extLst>
              <a:ext uri="{FF2B5EF4-FFF2-40B4-BE49-F238E27FC236}">
                <a16:creationId xmlns:a16="http://schemas.microsoft.com/office/drawing/2014/main" id="{DA1CC969-55EF-49EF-869B-0F9C66400490}"/>
              </a:ext>
            </a:extLst>
          </p:cNvPr>
          <p:cNvSpPr>
            <a:spLocks noGrp="1"/>
          </p:cNvSpPr>
          <p:nvPr>
            <p:ph idx="1"/>
          </p:nvPr>
        </p:nvSpPr>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a:extLst>
              <a:ext uri="{FF2B5EF4-FFF2-40B4-BE49-F238E27FC236}">
                <a16:creationId xmlns:a16="http://schemas.microsoft.com/office/drawing/2014/main" id="{FFE210D6-B2E7-4F4B-A784-83D9ED24362D}"/>
              </a:ext>
            </a:extLst>
          </p:cNvPr>
          <p:cNvSpPr>
            <a:spLocks noGrp="1"/>
          </p:cNvSpPr>
          <p:nvPr>
            <p:ph type="dt" sz="half" idx="10"/>
          </p:nvPr>
        </p:nvSpPr>
        <p:spPr/>
        <p:txBody>
          <a:bodyPr/>
          <a:lstStyle>
            <a:lvl1pPr>
              <a:defRPr/>
            </a:lvl1pPr>
          </a:lstStyle>
          <a:p>
            <a:endParaRPr lang="hr-HR" altLang="sr-Latn-RS"/>
          </a:p>
        </p:txBody>
      </p:sp>
      <p:sp>
        <p:nvSpPr>
          <p:cNvPr id="5" name="Rezervirano mjesto podnožja 4">
            <a:extLst>
              <a:ext uri="{FF2B5EF4-FFF2-40B4-BE49-F238E27FC236}">
                <a16:creationId xmlns:a16="http://schemas.microsoft.com/office/drawing/2014/main" id="{F3F90465-085A-4E18-90DC-7ABD10356874}"/>
              </a:ext>
            </a:extLst>
          </p:cNvPr>
          <p:cNvSpPr>
            <a:spLocks noGrp="1"/>
          </p:cNvSpPr>
          <p:nvPr>
            <p:ph type="ftr" sz="quarter" idx="11"/>
          </p:nvPr>
        </p:nvSpPr>
        <p:spPr/>
        <p:txBody>
          <a:bodyPr/>
          <a:lstStyle>
            <a:lvl1pPr>
              <a:defRPr/>
            </a:lvl1pPr>
          </a:lstStyle>
          <a:p>
            <a:endParaRPr lang="hr-HR" altLang="sr-Latn-RS"/>
          </a:p>
        </p:txBody>
      </p:sp>
      <p:sp>
        <p:nvSpPr>
          <p:cNvPr id="6" name="Rezervirano mjesto broja slajda 5">
            <a:extLst>
              <a:ext uri="{FF2B5EF4-FFF2-40B4-BE49-F238E27FC236}">
                <a16:creationId xmlns:a16="http://schemas.microsoft.com/office/drawing/2014/main" id="{8AE5BD71-0E28-4979-AFE6-60CC4AEECD67}"/>
              </a:ext>
            </a:extLst>
          </p:cNvPr>
          <p:cNvSpPr>
            <a:spLocks noGrp="1"/>
          </p:cNvSpPr>
          <p:nvPr>
            <p:ph type="sldNum" sz="quarter" idx="12"/>
          </p:nvPr>
        </p:nvSpPr>
        <p:spPr/>
        <p:txBody>
          <a:bodyPr/>
          <a:lstStyle>
            <a:lvl1pPr>
              <a:defRPr/>
            </a:lvl1pPr>
          </a:lstStyle>
          <a:p>
            <a:fld id="{3A19916E-7725-45FE-AAF1-FC08B327C920}" type="slidenum">
              <a:rPr lang="hr-HR" altLang="sr-Latn-RS"/>
              <a:pPr/>
              <a:t>‹#›</a:t>
            </a:fld>
            <a:endParaRPr lang="hr-HR" altLang="sr-Latn-RS"/>
          </a:p>
        </p:txBody>
      </p:sp>
    </p:spTree>
    <p:extLst>
      <p:ext uri="{BB962C8B-B14F-4D97-AF65-F5344CB8AC3E}">
        <p14:creationId xmlns:p14="http://schemas.microsoft.com/office/powerpoint/2010/main" val="2970430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AE9D0FD-92DB-4BB2-979D-70504DB90325}"/>
              </a:ext>
            </a:extLst>
          </p:cNvPr>
          <p:cNvSpPr>
            <a:spLocks noGrp="1"/>
          </p:cNvSpPr>
          <p:nvPr>
            <p:ph type="title"/>
          </p:nvPr>
        </p:nvSpPr>
        <p:spPr>
          <a:xfrm>
            <a:off x="623888" y="1709738"/>
            <a:ext cx="7886700" cy="2852737"/>
          </a:xfrm>
        </p:spPr>
        <p:txBody>
          <a:bodyPr anchor="b"/>
          <a:lstStyle>
            <a:lvl1pPr>
              <a:defRPr sz="6000"/>
            </a:lvl1pPr>
          </a:lstStyle>
          <a:p>
            <a:r>
              <a:rPr lang="hr-HR"/>
              <a:t>Kliknite da biste uredili stil naslova matrice</a:t>
            </a:r>
          </a:p>
        </p:txBody>
      </p:sp>
      <p:sp>
        <p:nvSpPr>
          <p:cNvPr id="3" name="Rezervirano mjesto teksta 2">
            <a:extLst>
              <a:ext uri="{FF2B5EF4-FFF2-40B4-BE49-F238E27FC236}">
                <a16:creationId xmlns:a16="http://schemas.microsoft.com/office/drawing/2014/main" id="{FCB5626A-D5B7-4A0F-A7D7-45CD4C7D820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hr-HR"/>
              <a:t>Uredite stilove teksta matrice</a:t>
            </a:r>
          </a:p>
        </p:txBody>
      </p:sp>
      <p:sp>
        <p:nvSpPr>
          <p:cNvPr id="4" name="Rezervirano mjesto datuma 3">
            <a:extLst>
              <a:ext uri="{FF2B5EF4-FFF2-40B4-BE49-F238E27FC236}">
                <a16:creationId xmlns:a16="http://schemas.microsoft.com/office/drawing/2014/main" id="{FC6364FB-9672-445E-8505-000A632BA9A6}"/>
              </a:ext>
            </a:extLst>
          </p:cNvPr>
          <p:cNvSpPr>
            <a:spLocks noGrp="1"/>
          </p:cNvSpPr>
          <p:nvPr>
            <p:ph type="dt" sz="half" idx="10"/>
          </p:nvPr>
        </p:nvSpPr>
        <p:spPr/>
        <p:txBody>
          <a:bodyPr/>
          <a:lstStyle>
            <a:lvl1pPr>
              <a:defRPr/>
            </a:lvl1pPr>
          </a:lstStyle>
          <a:p>
            <a:endParaRPr lang="hr-HR" altLang="sr-Latn-RS"/>
          </a:p>
        </p:txBody>
      </p:sp>
      <p:sp>
        <p:nvSpPr>
          <p:cNvPr id="5" name="Rezervirano mjesto podnožja 4">
            <a:extLst>
              <a:ext uri="{FF2B5EF4-FFF2-40B4-BE49-F238E27FC236}">
                <a16:creationId xmlns:a16="http://schemas.microsoft.com/office/drawing/2014/main" id="{B404DD2A-9038-4623-9663-073BD58C3075}"/>
              </a:ext>
            </a:extLst>
          </p:cNvPr>
          <p:cNvSpPr>
            <a:spLocks noGrp="1"/>
          </p:cNvSpPr>
          <p:nvPr>
            <p:ph type="ftr" sz="quarter" idx="11"/>
          </p:nvPr>
        </p:nvSpPr>
        <p:spPr/>
        <p:txBody>
          <a:bodyPr/>
          <a:lstStyle>
            <a:lvl1pPr>
              <a:defRPr/>
            </a:lvl1pPr>
          </a:lstStyle>
          <a:p>
            <a:endParaRPr lang="hr-HR" altLang="sr-Latn-RS"/>
          </a:p>
        </p:txBody>
      </p:sp>
      <p:sp>
        <p:nvSpPr>
          <p:cNvPr id="6" name="Rezervirano mjesto broja slajda 5">
            <a:extLst>
              <a:ext uri="{FF2B5EF4-FFF2-40B4-BE49-F238E27FC236}">
                <a16:creationId xmlns:a16="http://schemas.microsoft.com/office/drawing/2014/main" id="{254E9A97-6012-4C26-BC9E-517436206C60}"/>
              </a:ext>
            </a:extLst>
          </p:cNvPr>
          <p:cNvSpPr>
            <a:spLocks noGrp="1"/>
          </p:cNvSpPr>
          <p:nvPr>
            <p:ph type="sldNum" sz="quarter" idx="12"/>
          </p:nvPr>
        </p:nvSpPr>
        <p:spPr/>
        <p:txBody>
          <a:bodyPr/>
          <a:lstStyle>
            <a:lvl1pPr>
              <a:defRPr/>
            </a:lvl1pPr>
          </a:lstStyle>
          <a:p>
            <a:fld id="{E2DBC7AB-F252-4F5F-BDA3-938BF6C07054}" type="slidenum">
              <a:rPr lang="hr-HR" altLang="sr-Latn-RS"/>
              <a:pPr/>
              <a:t>‹#›</a:t>
            </a:fld>
            <a:endParaRPr lang="hr-HR" altLang="sr-Latn-RS"/>
          </a:p>
        </p:txBody>
      </p:sp>
    </p:spTree>
    <p:extLst>
      <p:ext uri="{BB962C8B-B14F-4D97-AF65-F5344CB8AC3E}">
        <p14:creationId xmlns:p14="http://schemas.microsoft.com/office/powerpoint/2010/main" val="2924641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70888EF-6502-4F0A-882E-46E3192A022E}"/>
              </a:ext>
            </a:extLst>
          </p:cNvPr>
          <p:cNvSpPr>
            <a:spLocks noGrp="1"/>
          </p:cNvSpPr>
          <p:nvPr>
            <p:ph type="title"/>
          </p:nvPr>
        </p:nvSpPr>
        <p:spPr/>
        <p:txBody>
          <a:bodyPr/>
          <a:lstStyle/>
          <a:p>
            <a:r>
              <a:rPr lang="hr-HR"/>
              <a:t>Kliknite da biste uredili stil naslova matrice</a:t>
            </a:r>
          </a:p>
        </p:txBody>
      </p:sp>
      <p:sp>
        <p:nvSpPr>
          <p:cNvPr id="3" name="Rezervirano mjesto sadržaja 2">
            <a:extLst>
              <a:ext uri="{FF2B5EF4-FFF2-40B4-BE49-F238E27FC236}">
                <a16:creationId xmlns:a16="http://schemas.microsoft.com/office/drawing/2014/main" id="{77FC3851-1646-4161-97EE-317173E1D513}"/>
              </a:ext>
            </a:extLst>
          </p:cNvPr>
          <p:cNvSpPr>
            <a:spLocks noGrp="1"/>
          </p:cNvSpPr>
          <p:nvPr>
            <p:ph sz="half" idx="1"/>
          </p:nvPr>
        </p:nvSpPr>
        <p:spPr>
          <a:xfrm>
            <a:off x="457200" y="1905000"/>
            <a:ext cx="4038600" cy="4114800"/>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sadržaja 3">
            <a:extLst>
              <a:ext uri="{FF2B5EF4-FFF2-40B4-BE49-F238E27FC236}">
                <a16:creationId xmlns:a16="http://schemas.microsoft.com/office/drawing/2014/main" id="{A4FCAE2C-D159-45E2-B5B5-41DB50BBC74D}"/>
              </a:ext>
            </a:extLst>
          </p:cNvPr>
          <p:cNvSpPr>
            <a:spLocks noGrp="1"/>
          </p:cNvSpPr>
          <p:nvPr>
            <p:ph sz="half" idx="2"/>
          </p:nvPr>
        </p:nvSpPr>
        <p:spPr>
          <a:xfrm>
            <a:off x="4648200" y="1905000"/>
            <a:ext cx="4038600" cy="4114800"/>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5" name="Rezervirano mjesto datuma 4">
            <a:extLst>
              <a:ext uri="{FF2B5EF4-FFF2-40B4-BE49-F238E27FC236}">
                <a16:creationId xmlns:a16="http://schemas.microsoft.com/office/drawing/2014/main" id="{E54DDC90-3E9B-4EAE-9F76-8C6C240CB981}"/>
              </a:ext>
            </a:extLst>
          </p:cNvPr>
          <p:cNvSpPr>
            <a:spLocks noGrp="1"/>
          </p:cNvSpPr>
          <p:nvPr>
            <p:ph type="dt" sz="half" idx="10"/>
          </p:nvPr>
        </p:nvSpPr>
        <p:spPr/>
        <p:txBody>
          <a:bodyPr/>
          <a:lstStyle>
            <a:lvl1pPr>
              <a:defRPr/>
            </a:lvl1pPr>
          </a:lstStyle>
          <a:p>
            <a:endParaRPr lang="hr-HR" altLang="sr-Latn-RS"/>
          </a:p>
        </p:txBody>
      </p:sp>
      <p:sp>
        <p:nvSpPr>
          <p:cNvPr id="6" name="Rezervirano mjesto podnožja 5">
            <a:extLst>
              <a:ext uri="{FF2B5EF4-FFF2-40B4-BE49-F238E27FC236}">
                <a16:creationId xmlns:a16="http://schemas.microsoft.com/office/drawing/2014/main" id="{42DA55A5-F294-4F88-AFF1-4D2DDDE44986}"/>
              </a:ext>
            </a:extLst>
          </p:cNvPr>
          <p:cNvSpPr>
            <a:spLocks noGrp="1"/>
          </p:cNvSpPr>
          <p:nvPr>
            <p:ph type="ftr" sz="quarter" idx="11"/>
          </p:nvPr>
        </p:nvSpPr>
        <p:spPr/>
        <p:txBody>
          <a:bodyPr/>
          <a:lstStyle>
            <a:lvl1pPr>
              <a:defRPr/>
            </a:lvl1pPr>
          </a:lstStyle>
          <a:p>
            <a:endParaRPr lang="hr-HR" altLang="sr-Latn-RS"/>
          </a:p>
        </p:txBody>
      </p:sp>
      <p:sp>
        <p:nvSpPr>
          <p:cNvPr id="7" name="Rezervirano mjesto broja slajda 6">
            <a:extLst>
              <a:ext uri="{FF2B5EF4-FFF2-40B4-BE49-F238E27FC236}">
                <a16:creationId xmlns:a16="http://schemas.microsoft.com/office/drawing/2014/main" id="{ADB362D1-D987-439F-8FEA-DB31A40CE0C7}"/>
              </a:ext>
            </a:extLst>
          </p:cNvPr>
          <p:cNvSpPr>
            <a:spLocks noGrp="1"/>
          </p:cNvSpPr>
          <p:nvPr>
            <p:ph type="sldNum" sz="quarter" idx="12"/>
          </p:nvPr>
        </p:nvSpPr>
        <p:spPr/>
        <p:txBody>
          <a:bodyPr/>
          <a:lstStyle>
            <a:lvl1pPr>
              <a:defRPr/>
            </a:lvl1pPr>
          </a:lstStyle>
          <a:p>
            <a:fld id="{DAC35539-48A1-42F3-B8FA-CA9EDF26D29C}" type="slidenum">
              <a:rPr lang="hr-HR" altLang="sr-Latn-RS"/>
              <a:pPr/>
              <a:t>‹#›</a:t>
            </a:fld>
            <a:endParaRPr lang="hr-HR" altLang="sr-Latn-RS"/>
          </a:p>
        </p:txBody>
      </p:sp>
    </p:spTree>
    <p:extLst>
      <p:ext uri="{BB962C8B-B14F-4D97-AF65-F5344CB8AC3E}">
        <p14:creationId xmlns:p14="http://schemas.microsoft.com/office/powerpoint/2010/main" val="2502966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5C9E017-8B60-4C3C-9561-D3D78697A7DF}"/>
              </a:ext>
            </a:extLst>
          </p:cNvPr>
          <p:cNvSpPr>
            <a:spLocks noGrp="1"/>
          </p:cNvSpPr>
          <p:nvPr>
            <p:ph type="title"/>
          </p:nvPr>
        </p:nvSpPr>
        <p:spPr>
          <a:xfrm>
            <a:off x="630238" y="365125"/>
            <a:ext cx="7886700" cy="1325563"/>
          </a:xfrm>
        </p:spPr>
        <p:txBody>
          <a:bodyPr/>
          <a:lstStyle/>
          <a:p>
            <a:r>
              <a:rPr lang="hr-HR"/>
              <a:t>Kliknite da biste uredili stil naslova matrice</a:t>
            </a:r>
          </a:p>
        </p:txBody>
      </p:sp>
      <p:sp>
        <p:nvSpPr>
          <p:cNvPr id="3" name="Rezervirano mjesto teksta 2">
            <a:extLst>
              <a:ext uri="{FF2B5EF4-FFF2-40B4-BE49-F238E27FC236}">
                <a16:creationId xmlns:a16="http://schemas.microsoft.com/office/drawing/2014/main" id="{80A6C5E3-861F-43FB-8570-508295FE9063}"/>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4" name="Rezervirano mjesto sadržaja 3">
            <a:extLst>
              <a:ext uri="{FF2B5EF4-FFF2-40B4-BE49-F238E27FC236}">
                <a16:creationId xmlns:a16="http://schemas.microsoft.com/office/drawing/2014/main" id="{3653200C-96DA-479F-AA50-DB1303B7F7C9}"/>
              </a:ext>
            </a:extLst>
          </p:cNvPr>
          <p:cNvSpPr>
            <a:spLocks noGrp="1"/>
          </p:cNvSpPr>
          <p:nvPr>
            <p:ph sz="half" idx="2"/>
          </p:nvPr>
        </p:nvSpPr>
        <p:spPr>
          <a:xfrm>
            <a:off x="630238" y="2505075"/>
            <a:ext cx="3868737" cy="3684588"/>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5" name="Rezervirano mjesto teksta 4">
            <a:extLst>
              <a:ext uri="{FF2B5EF4-FFF2-40B4-BE49-F238E27FC236}">
                <a16:creationId xmlns:a16="http://schemas.microsoft.com/office/drawing/2014/main" id="{3331E63C-DF0D-41F7-9B00-8891B482F5B6}"/>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6" name="Rezervirano mjesto sadržaja 5">
            <a:extLst>
              <a:ext uri="{FF2B5EF4-FFF2-40B4-BE49-F238E27FC236}">
                <a16:creationId xmlns:a16="http://schemas.microsoft.com/office/drawing/2014/main" id="{D4F6106B-4F2E-495E-92B5-EE741AAA16AA}"/>
              </a:ext>
            </a:extLst>
          </p:cNvPr>
          <p:cNvSpPr>
            <a:spLocks noGrp="1"/>
          </p:cNvSpPr>
          <p:nvPr>
            <p:ph sz="quarter" idx="4"/>
          </p:nvPr>
        </p:nvSpPr>
        <p:spPr>
          <a:xfrm>
            <a:off x="4629150" y="2505075"/>
            <a:ext cx="3887788" cy="3684588"/>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7" name="Rezervirano mjesto datuma 6">
            <a:extLst>
              <a:ext uri="{FF2B5EF4-FFF2-40B4-BE49-F238E27FC236}">
                <a16:creationId xmlns:a16="http://schemas.microsoft.com/office/drawing/2014/main" id="{527B1B3B-248D-4E42-BF5B-1D657960D0B3}"/>
              </a:ext>
            </a:extLst>
          </p:cNvPr>
          <p:cNvSpPr>
            <a:spLocks noGrp="1"/>
          </p:cNvSpPr>
          <p:nvPr>
            <p:ph type="dt" sz="half" idx="10"/>
          </p:nvPr>
        </p:nvSpPr>
        <p:spPr/>
        <p:txBody>
          <a:bodyPr/>
          <a:lstStyle>
            <a:lvl1pPr>
              <a:defRPr/>
            </a:lvl1pPr>
          </a:lstStyle>
          <a:p>
            <a:endParaRPr lang="hr-HR" altLang="sr-Latn-RS"/>
          </a:p>
        </p:txBody>
      </p:sp>
      <p:sp>
        <p:nvSpPr>
          <p:cNvPr id="8" name="Rezervirano mjesto podnožja 7">
            <a:extLst>
              <a:ext uri="{FF2B5EF4-FFF2-40B4-BE49-F238E27FC236}">
                <a16:creationId xmlns:a16="http://schemas.microsoft.com/office/drawing/2014/main" id="{268542BF-537B-4DE9-ABEA-9A8D1AC9BF68}"/>
              </a:ext>
            </a:extLst>
          </p:cNvPr>
          <p:cNvSpPr>
            <a:spLocks noGrp="1"/>
          </p:cNvSpPr>
          <p:nvPr>
            <p:ph type="ftr" sz="quarter" idx="11"/>
          </p:nvPr>
        </p:nvSpPr>
        <p:spPr/>
        <p:txBody>
          <a:bodyPr/>
          <a:lstStyle>
            <a:lvl1pPr>
              <a:defRPr/>
            </a:lvl1pPr>
          </a:lstStyle>
          <a:p>
            <a:endParaRPr lang="hr-HR" altLang="sr-Latn-RS"/>
          </a:p>
        </p:txBody>
      </p:sp>
      <p:sp>
        <p:nvSpPr>
          <p:cNvPr id="9" name="Rezervirano mjesto broja slajda 8">
            <a:extLst>
              <a:ext uri="{FF2B5EF4-FFF2-40B4-BE49-F238E27FC236}">
                <a16:creationId xmlns:a16="http://schemas.microsoft.com/office/drawing/2014/main" id="{64F0572B-9DBD-4D79-AE38-956FC308393C}"/>
              </a:ext>
            </a:extLst>
          </p:cNvPr>
          <p:cNvSpPr>
            <a:spLocks noGrp="1"/>
          </p:cNvSpPr>
          <p:nvPr>
            <p:ph type="sldNum" sz="quarter" idx="12"/>
          </p:nvPr>
        </p:nvSpPr>
        <p:spPr/>
        <p:txBody>
          <a:bodyPr/>
          <a:lstStyle>
            <a:lvl1pPr>
              <a:defRPr/>
            </a:lvl1pPr>
          </a:lstStyle>
          <a:p>
            <a:fld id="{B3052FE2-8BC8-4B87-AF35-8E8E45CFE4A5}" type="slidenum">
              <a:rPr lang="hr-HR" altLang="sr-Latn-RS"/>
              <a:pPr/>
              <a:t>‹#›</a:t>
            </a:fld>
            <a:endParaRPr lang="hr-HR" altLang="sr-Latn-RS"/>
          </a:p>
        </p:txBody>
      </p:sp>
    </p:spTree>
    <p:extLst>
      <p:ext uri="{BB962C8B-B14F-4D97-AF65-F5344CB8AC3E}">
        <p14:creationId xmlns:p14="http://schemas.microsoft.com/office/powerpoint/2010/main" val="3700732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DEE94D7-EB13-4950-A4DF-8265C49F20B0}"/>
              </a:ext>
            </a:extLst>
          </p:cNvPr>
          <p:cNvSpPr>
            <a:spLocks noGrp="1"/>
          </p:cNvSpPr>
          <p:nvPr>
            <p:ph type="title"/>
          </p:nvPr>
        </p:nvSpPr>
        <p:spPr/>
        <p:txBody>
          <a:bodyPr/>
          <a:lstStyle/>
          <a:p>
            <a:r>
              <a:rPr lang="hr-HR"/>
              <a:t>Kliknite da biste uredili stil naslova matrice</a:t>
            </a:r>
          </a:p>
        </p:txBody>
      </p:sp>
      <p:sp>
        <p:nvSpPr>
          <p:cNvPr id="3" name="Rezervirano mjesto datuma 2">
            <a:extLst>
              <a:ext uri="{FF2B5EF4-FFF2-40B4-BE49-F238E27FC236}">
                <a16:creationId xmlns:a16="http://schemas.microsoft.com/office/drawing/2014/main" id="{1F3FCFAA-6F1E-4ED9-BF65-149EDA8B8F5C}"/>
              </a:ext>
            </a:extLst>
          </p:cNvPr>
          <p:cNvSpPr>
            <a:spLocks noGrp="1"/>
          </p:cNvSpPr>
          <p:nvPr>
            <p:ph type="dt" sz="half" idx="10"/>
          </p:nvPr>
        </p:nvSpPr>
        <p:spPr/>
        <p:txBody>
          <a:bodyPr/>
          <a:lstStyle>
            <a:lvl1pPr>
              <a:defRPr/>
            </a:lvl1pPr>
          </a:lstStyle>
          <a:p>
            <a:endParaRPr lang="hr-HR" altLang="sr-Latn-RS"/>
          </a:p>
        </p:txBody>
      </p:sp>
      <p:sp>
        <p:nvSpPr>
          <p:cNvPr id="4" name="Rezervirano mjesto podnožja 3">
            <a:extLst>
              <a:ext uri="{FF2B5EF4-FFF2-40B4-BE49-F238E27FC236}">
                <a16:creationId xmlns:a16="http://schemas.microsoft.com/office/drawing/2014/main" id="{B941C6BA-4D0E-43F8-A69B-3B9D0A9FECDF}"/>
              </a:ext>
            </a:extLst>
          </p:cNvPr>
          <p:cNvSpPr>
            <a:spLocks noGrp="1"/>
          </p:cNvSpPr>
          <p:nvPr>
            <p:ph type="ftr" sz="quarter" idx="11"/>
          </p:nvPr>
        </p:nvSpPr>
        <p:spPr/>
        <p:txBody>
          <a:bodyPr/>
          <a:lstStyle>
            <a:lvl1pPr>
              <a:defRPr/>
            </a:lvl1pPr>
          </a:lstStyle>
          <a:p>
            <a:endParaRPr lang="hr-HR" altLang="sr-Latn-RS"/>
          </a:p>
        </p:txBody>
      </p:sp>
      <p:sp>
        <p:nvSpPr>
          <p:cNvPr id="5" name="Rezervirano mjesto broja slajda 4">
            <a:extLst>
              <a:ext uri="{FF2B5EF4-FFF2-40B4-BE49-F238E27FC236}">
                <a16:creationId xmlns:a16="http://schemas.microsoft.com/office/drawing/2014/main" id="{17328FDC-DE01-41A2-B06A-C0CC1C162020}"/>
              </a:ext>
            </a:extLst>
          </p:cNvPr>
          <p:cNvSpPr>
            <a:spLocks noGrp="1"/>
          </p:cNvSpPr>
          <p:nvPr>
            <p:ph type="sldNum" sz="quarter" idx="12"/>
          </p:nvPr>
        </p:nvSpPr>
        <p:spPr/>
        <p:txBody>
          <a:bodyPr/>
          <a:lstStyle>
            <a:lvl1pPr>
              <a:defRPr/>
            </a:lvl1pPr>
          </a:lstStyle>
          <a:p>
            <a:fld id="{CD1C604A-9A2B-402E-A592-31C8CB081D40}" type="slidenum">
              <a:rPr lang="hr-HR" altLang="sr-Latn-RS"/>
              <a:pPr/>
              <a:t>‹#›</a:t>
            </a:fld>
            <a:endParaRPr lang="hr-HR" altLang="sr-Latn-RS"/>
          </a:p>
        </p:txBody>
      </p:sp>
    </p:spTree>
    <p:extLst>
      <p:ext uri="{BB962C8B-B14F-4D97-AF65-F5344CB8AC3E}">
        <p14:creationId xmlns:p14="http://schemas.microsoft.com/office/powerpoint/2010/main" val="3350449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a:extLst>
              <a:ext uri="{FF2B5EF4-FFF2-40B4-BE49-F238E27FC236}">
                <a16:creationId xmlns:a16="http://schemas.microsoft.com/office/drawing/2014/main" id="{2C20EEF5-4AD4-47CF-91DA-2D5E9AEC3F6A}"/>
              </a:ext>
            </a:extLst>
          </p:cNvPr>
          <p:cNvSpPr>
            <a:spLocks noGrp="1"/>
          </p:cNvSpPr>
          <p:nvPr>
            <p:ph type="dt" sz="half" idx="10"/>
          </p:nvPr>
        </p:nvSpPr>
        <p:spPr/>
        <p:txBody>
          <a:bodyPr/>
          <a:lstStyle>
            <a:lvl1pPr>
              <a:defRPr/>
            </a:lvl1pPr>
          </a:lstStyle>
          <a:p>
            <a:endParaRPr lang="hr-HR" altLang="sr-Latn-RS"/>
          </a:p>
        </p:txBody>
      </p:sp>
      <p:sp>
        <p:nvSpPr>
          <p:cNvPr id="3" name="Rezervirano mjesto podnožja 2">
            <a:extLst>
              <a:ext uri="{FF2B5EF4-FFF2-40B4-BE49-F238E27FC236}">
                <a16:creationId xmlns:a16="http://schemas.microsoft.com/office/drawing/2014/main" id="{67C1C2F9-7FD7-45C9-B5FE-6338F61B29EF}"/>
              </a:ext>
            </a:extLst>
          </p:cNvPr>
          <p:cNvSpPr>
            <a:spLocks noGrp="1"/>
          </p:cNvSpPr>
          <p:nvPr>
            <p:ph type="ftr" sz="quarter" idx="11"/>
          </p:nvPr>
        </p:nvSpPr>
        <p:spPr/>
        <p:txBody>
          <a:bodyPr/>
          <a:lstStyle>
            <a:lvl1pPr>
              <a:defRPr/>
            </a:lvl1pPr>
          </a:lstStyle>
          <a:p>
            <a:endParaRPr lang="hr-HR" altLang="sr-Latn-RS"/>
          </a:p>
        </p:txBody>
      </p:sp>
      <p:sp>
        <p:nvSpPr>
          <p:cNvPr id="4" name="Rezervirano mjesto broja slajda 3">
            <a:extLst>
              <a:ext uri="{FF2B5EF4-FFF2-40B4-BE49-F238E27FC236}">
                <a16:creationId xmlns:a16="http://schemas.microsoft.com/office/drawing/2014/main" id="{A5F76E69-0F9C-4E62-9B2F-FC27AC6B5A19}"/>
              </a:ext>
            </a:extLst>
          </p:cNvPr>
          <p:cNvSpPr>
            <a:spLocks noGrp="1"/>
          </p:cNvSpPr>
          <p:nvPr>
            <p:ph type="sldNum" sz="quarter" idx="12"/>
          </p:nvPr>
        </p:nvSpPr>
        <p:spPr/>
        <p:txBody>
          <a:bodyPr/>
          <a:lstStyle>
            <a:lvl1pPr>
              <a:defRPr/>
            </a:lvl1pPr>
          </a:lstStyle>
          <a:p>
            <a:fld id="{8BDCB3E5-0823-4BD0-A58F-03382F724049}" type="slidenum">
              <a:rPr lang="hr-HR" altLang="sr-Latn-RS"/>
              <a:pPr/>
              <a:t>‹#›</a:t>
            </a:fld>
            <a:endParaRPr lang="hr-HR" altLang="sr-Latn-RS"/>
          </a:p>
        </p:txBody>
      </p:sp>
    </p:spTree>
    <p:extLst>
      <p:ext uri="{BB962C8B-B14F-4D97-AF65-F5344CB8AC3E}">
        <p14:creationId xmlns:p14="http://schemas.microsoft.com/office/powerpoint/2010/main" val="222791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FB45FF5-8285-40BB-ABF2-9BAB29AEBE33}"/>
              </a:ext>
            </a:extLst>
          </p:cNvPr>
          <p:cNvSpPr>
            <a:spLocks noGrp="1"/>
          </p:cNvSpPr>
          <p:nvPr>
            <p:ph type="title"/>
          </p:nvPr>
        </p:nvSpPr>
        <p:spPr>
          <a:xfrm>
            <a:off x="630238" y="457200"/>
            <a:ext cx="2949575" cy="1600200"/>
          </a:xfrm>
        </p:spPr>
        <p:txBody>
          <a:bodyPr anchor="b"/>
          <a:lstStyle>
            <a:lvl1pPr>
              <a:defRPr sz="3200"/>
            </a:lvl1pPr>
          </a:lstStyle>
          <a:p>
            <a:r>
              <a:rPr lang="hr-HR"/>
              <a:t>Kliknite da biste uredili stil naslova matrice</a:t>
            </a:r>
          </a:p>
        </p:txBody>
      </p:sp>
      <p:sp>
        <p:nvSpPr>
          <p:cNvPr id="3" name="Rezervirano mjesto sadržaja 2">
            <a:extLst>
              <a:ext uri="{FF2B5EF4-FFF2-40B4-BE49-F238E27FC236}">
                <a16:creationId xmlns:a16="http://schemas.microsoft.com/office/drawing/2014/main" id="{1E3367E1-B53D-464A-98CE-6FBF4A17B62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teksta 3">
            <a:extLst>
              <a:ext uri="{FF2B5EF4-FFF2-40B4-BE49-F238E27FC236}">
                <a16:creationId xmlns:a16="http://schemas.microsoft.com/office/drawing/2014/main" id="{AE20F0F7-A8A5-4297-9F39-D21054011DE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Uredite stilove teksta matrice</a:t>
            </a:r>
          </a:p>
        </p:txBody>
      </p:sp>
      <p:sp>
        <p:nvSpPr>
          <p:cNvPr id="5" name="Rezervirano mjesto datuma 4">
            <a:extLst>
              <a:ext uri="{FF2B5EF4-FFF2-40B4-BE49-F238E27FC236}">
                <a16:creationId xmlns:a16="http://schemas.microsoft.com/office/drawing/2014/main" id="{A5429050-9A40-4F1C-B4DA-A4B0887A0C0F}"/>
              </a:ext>
            </a:extLst>
          </p:cNvPr>
          <p:cNvSpPr>
            <a:spLocks noGrp="1"/>
          </p:cNvSpPr>
          <p:nvPr>
            <p:ph type="dt" sz="half" idx="10"/>
          </p:nvPr>
        </p:nvSpPr>
        <p:spPr/>
        <p:txBody>
          <a:bodyPr/>
          <a:lstStyle>
            <a:lvl1pPr>
              <a:defRPr/>
            </a:lvl1pPr>
          </a:lstStyle>
          <a:p>
            <a:endParaRPr lang="hr-HR" altLang="sr-Latn-RS"/>
          </a:p>
        </p:txBody>
      </p:sp>
      <p:sp>
        <p:nvSpPr>
          <p:cNvPr id="6" name="Rezervirano mjesto podnožja 5">
            <a:extLst>
              <a:ext uri="{FF2B5EF4-FFF2-40B4-BE49-F238E27FC236}">
                <a16:creationId xmlns:a16="http://schemas.microsoft.com/office/drawing/2014/main" id="{E613A13B-65F0-4620-A453-A06AFF4C5A1E}"/>
              </a:ext>
            </a:extLst>
          </p:cNvPr>
          <p:cNvSpPr>
            <a:spLocks noGrp="1"/>
          </p:cNvSpPr>
          <p:nvPr>
            <p:ph type="ftr" sz="quarter" idx="11"/>
          </p:nvPr>
        </p:nvSpPr>
        <p:spPr/>
        <p:txBody>
          <a:bodyPr/>
          <a:lstStyle>
            <a:lvl1pPr>
              <a:defRPr/>
            </a:lvl1pPr>
          </a:lstStyle>
          <a:p>
            <a:endParaRPr lang="hr-HR" altLang="sr-Latn-RS"/>
          </a:p>
        </p:txBody>
      </p:sp>
      <p:sp>
        <p:nvSpPr>
          <p:cNvPr id="7" name="Rezervirano mjesto broja slajda 6">
            <a:extLst>
              <a:ext uri="{FF2B5EF4-FFF2-40B4-BE49-F238E27FC236}">
                <a16:creationId xmlns:a16="http://schemas.microsoft.com/office/drawing/2014/main" id="{7A09E44A-6716-421F-BB80-DFA34BAE9355}"/>
              </a:ext>
            </a:extLst>
          </p:cNvPr>
          <p:cNvSpPr>
            <a:spLocks noGrp="1"/>
          </p:cNvSpPr>
          <p:nvPr>
            <p:ph type="sldNum" sz="quarter" idx="12"/>
          </p:nvPr>
        </p:nvSpPr>
        <p:spPr/>
        <p:txBody>
          <a:bodyPr/>
          <a:lstStyle>
            <a:lvl1pPr>
              <a:defRPr/>
            </a:lvl1pPr>
          </a:lstStyle>
          <a:p>
            <a:fld id="{5D29E922-1748-4FC5-954B-8BF2D6EDAC7B}" type="slidenum">
              <a:rPr lang="hr-HR" altLang="sr-Latn-RS"/>
              <a:pPr/>
              <a:t>‹#›</a:t>
            </a:fld>
            <a:endParaRPr lang="hr-HR" altLang="sr-Latn-RS"/>
          </a:p>
        </p:txBody>
      </p:sp>
    </p:spTree>
    <p:extLst>
      <p:ext uri="{BB962C8B-B14F-4D97-AF65-F5344CB8AC3E}">
        <p14:creationId xmlns:p14="http://schemas.microsoft.com/office/powerpoint/2010/main" val="916355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6128025-99C3-4958-AAF3-8A9E7EAEE649}"/>
              </a:ext>
            </a:extLst>
          </p:cNvPr>
          <p:cNvSpPr>
            <a:spLocks noGrp="1"/>
          </p:cNvSpPr>
          <p:nvPr>
            <p:ph type="title"/>
          </p:nvPr>
        </p:nvSpPr>
        <p:spPr>
          <a:xfrm>
            <a:off x="630238" y="457200"/>
            <a:ext cx="2949575" cy="1600200"/>
          </a:xfrm>
        </p:spPr>
        <p:txBody>
          <a:bodyPr anchor="b"/>
          <a:lstStyle>
            <a:lvl1pPr>
              <a:defRPr sz="3200"/>
            </a:lvl1pPr>
          </a:lstStyle>
          <a:p>
            <a:r>
              <a:rPr lang="hr-HR"/>
              <a:t>Kliknite da biste uredili stil naslova matrice</a:t>
            </a:r>
          </a:p>
        </p:txBody>
      </p:sp>
      <p:sp>
        <p:nvSpPr>
          <p:cNvPr id="3" name="Rezervirano mjesto slike 2">
            <a:extLst>
              <a:ext uri="{FF2B5EF4-FFF2-40B4-BE49-F238E27FC236}">
                <a16:creationId xmlns:a16="http://schemas.microsoft.com/office/drawing/2014/main" id="{5730051B-538D-452C-9D8F-E069BC5BAD0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a:extLst>
              <a:ext uri="{FF2B5EF4-FFF2-40B4-BE49-F238E27FC236}">
                <a16:creationId xmlns:a16="http://schemas.microsoft.com/office/drawing/2014/main" id="{149A0A20-F409-4D03-A49A-8763A2882AD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Uredite stilove teksta matrice</a:t>
            </a:r>
          </a:p>
        </p:txBody>
      </p:sp>
      <p:sp>
        <p:nvSpPr>
          <p:cNvPr id="5" name="Rezervirano mjesto datuma 4">
            <a:extLst>
              <a:ext uri="{FF2B5EF4-FFF2-40B4-BE49-F238E27FC236}">
                <a16:creationId xmlns:a16="http://schemas.microsoft.com/office/drawing/2014/main" id="{5343D8EA-B94A-493C-AF76-D019928EA589}"/>
              </a:ext>
            </a:extLst>
          </p:cNvPr>
          <p:cNvSpPr>
            <a:spLocks noGrp="1"/>
          </p:cNvSpPr>
          <p:nvPr>
            <p:ph type="dt" sz="half" idx="10"/>
          </p:nvPr>
        </p:nvSpPr>
        <p:spPr/>
        <p:txBody>
          <a:bodyPr/>
          <a:lstStyle>
            <a:lvl1pPr>
              <a:defRPr/>
            </a:lvl1pPr>
          </a:lstStyle>
          <a:p>
            <a:endParaRPr lang="hr-HR" altLang="sr-Latn-RS"/>
          </a:p>
        </p:txBody>
      </p:sp>
      <p:sp>
        <p:nvSpPr>
          <p:cNvPr id="6" name="Rezervirano mjesto podnožja 5">
            <a:extLst>
              <a:ext uri="{FF2B5EF4-FFF2-40B4-BE49-F238E27FC236}">
                <a16:creationId xmlns:a16="http://schemas.microsoft.com/office/drawing/2014/main" id="{89A28B3A-76AA-45B0-82CE-7FE034A33CD1}"/>
              </a:ext>
            </a:extLst>
          </p:cNvPr>
          <p:cNvSpPr>
            <a:spLocks noGrp="1"/>
          </p:cNvSpPr>
          <p:nvPr>
            <p:ph type="ftr" sz="quarter" idx="11"/>
          </p:nvPr>
        </p:nvSpPr>
        <p:spPr/>
        <p:txBody>
          <a:bodyPr/>
          <a:lstStyle>
            <a:lvl1pPr>
              <a:defRPr/>
            </a:lvl1pPr>
          </a:lstStyle>
          <a:p>
            <a:endParaRPr lang="hr-HR" altLang="sr-Latn-RS"/>
          </a:p>
        </p:txBody>
      </p:sp>
      <p:sp>
        <p:nvSpPr>
          <p:cNvPr id="7" name="Rezervirano mjesto broja slajda 6">
            <a:extLst>
              <a:ext uri="{FF2B5EF4-FFF2-40B4-BE49-F238E27FC236}">
                <a16:creationId xmlns:a16="http://schemas.microsoft.com/office/drawing/2014/main" id="{91AC8AAC-BE37-4F92-BAEB-227EC60B9C7A}"/>
              </a:ext>
            </a:extLst>
          </p:cNvPr>
          <p:cNvSpPr>
            <a:spLocks noGrp="1"/>
          </p:cNvSpPr>
          <p:nvPr>
            <p:ph type="sldNum" sz="quarter" idx="12"/>
          </p:nvPr>
        </p:nvSpPr>
        <p:spPr/>
        <p:txBody>
          <a:bodyPr/>
          <a:lstStyle>
            <a:lvl1pPr>
              <a:defRPr/>
            </a:lvl1pPr>
          </a:lstStyle>
          <a:p>
            <a:fld id="{DC82F1D8-4AE9-4AD5-BDA5-B67D2B6DAE42}" type="slidenum">
              <a:rPr lang="hr-HR" altLang="sr-Latn-RS"/>
              <a:pPr/>
              <a:t>‹#›</a:t>
            </a:fld>
            <a:endParaRPr lang="hr-HR" altLang="sr-Latn-RS"/>
          </a:p>
        </p:txBody>
      </p:sp>
    </p:spTree>
    <p:extLst>
      <p:ext uri="{BB962C8B-B14F-4D97-AF65-F5344CB8AC3E}">
        <p14:creationId xmlns:p14="http://schemas.microsoft.com/office/powerpoint/2010/main" val="1497024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80226" name="Rectangle 2">
            <a:extLst>
              <a:ext uri="{FF2B5EF4-FFF2-40B4-BE49-F238E27FC236}">
                <a16:creationId xmlns:a16="http://schemas.microsoft.com/office/drawing/2014/main" id="{C1D18613-404D-4F6E-A1BE-765FF73A1855}"/>
              </a:ext>
            </a:extLst>
          </p:cNvPr>
          <p:cNvSpPr>
            <a:spLocks noGrp="1" noChangeArrowheads="1"/>
          </p:cNvSpPr>
          <p:nvPr>
            <p:ph type="title"/>
          </p:nvPr>
        </p:nvSpPr>
        <p:spPr bwMode="auto">
          <a:xfrm>
            <a:off x="457200" y="292100"/>
            <a:ext cx="82296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hr-HR" altLang="sr-Latn-RS"/>
              <a:t>Kliknite da biste uredili stil naslova matrice</a:t>
            </a:r>
          </a:p>
        </p:txBody>
      </p:sp>
      <p:sp>
        <p:nvSpPr>
          <p:cNvPr id="180227" name="Rectangle 3">
            <a:extLst>
              <a:ext uri="{FF2B5EF4-FFF2-40B4-BE49-F238E27FC236}">
                <a16:creationId xmlns:a16="http://schemas.microsoft.com/office/drawing/2014/main" id="{3323100B-1437-484F-A881-5EE77F4AD1A6}"/>
              </a:ext>
            </a:extLst>
          </p:cNvPr>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r-HR" altLang="sr-Latn-RS"/>
              <a:t>Kliknite da biste uredili stilove teksta matrice</a:t>
            </a:r>
          </a:p>
          <a:p>
            <a:pPr lvl="1"/>
            <a:r>
              <a:rPr lang="hr-HR" altLang="sr-Latn-RS"/>
              <a:t>Druga razina</a:t>
            </a:r>
          </a:p>
          <a:p>
            <a:pPr lvl="2"/>
            <a:r>
              <a:rPr lang="hr-HR" altLang="sr-Latn-RS"/>
              <a:t>Treća razina</a:t>
            </a:r>
          </a:p>
          <a:p>
            <a:pPr lvl="3"/>
            <a:r>
              <a:rPr lang="hr-HR" altLang="sr-Latn-RS"/>
              <a:t>Četvrta razina</a:t>
            </a:r>
          </a:p>
          <a:p>
            <a:pPr lvl="4"/>
            <a:r>
              <a:rPr lang="hr-HR" altLang="sr-Latn-RS"/>
              <a:t>Peta razina</a:t>
            </a:r>
          </a:p>
        </p:txBody>
      </p:sp>
      <p:sp>
        <p:nvSpPr>
          <p:cNvPr id="180228" name="Rectangle 4">
            <a:extLst>
              <a:ext uri="{FF2B5EF4-FFF2-40B4-BE49-F238E27FC236}">
                <a16:creationId xmlns:a16="http://schemas.microsoft.com/office/drawing/2014/main" id="{722B9E48-0BF3-424E-A328-BB91D651AEFF}"/>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panose="020B0604020202020204" pitchFamily="34" charset="0"/>
              </a:defRPr>
            </a:lvl1pPr>
          </a:lstStyle>
          <a:p>
            <a:endParaRPr lang="hr-HR" altLang="sr-Latn-RS"/>
          </a:p>
        </p:txBody>
      </p:sp>
      <p:sp>
        <p:nvSpPr>
          <p:cNvPr id="180229" name="Rectangle 5">
            <a:extLst>
              <a:ext uri="{FF2B5EF4-FFF2-40B4-BE49-F238E27FC236}">
                <a16:creationId xmlns:a16="http://schemas.microsoft.com/office/drawing/2014/main" id="{C1FF61EE-9E2F-40EE-B2D5-49AABBDEA9EE}"/>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panose="020B0604020202020204" pitchFamily="34" charset="0"/>
              </a:defRPr>
            </a:lvl1pPr>
          </a:lstStyle>
          <a:p>
            <a:endParaRPr lang="hr-HR" altLang="sr-Latn-RS"/>
          </a:p>
        </p:txBody>
      </p:sp>
      <p:sp>
        <p:nvSpPr>
          <p:cNvPr id="180230" name="Rectangle 6">
            <a:extLst>
              <a:ext uri="{FF2B5EF4-FFF2-40B4-BE49-F238E27FC236}">
                <a16:creationId xmlns:a16="http://schemas.microsoft.com/office/drawing/2014/main" id="{D1839CF0-8ECD-4549-8D8B-9713A6256E11}"/>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panose="020B0604020202020204" pitchFamily="34" charset="0"/>
              </a:defRPr>
            </a:lvl1pPr>
          </a:lstStyle>
          <a:p>
            <a:fld id="{5FB40DEF-1294-484A-9A7B-0F994E7F0B49}" type="slidenum">
              <a:rPr lang="hr-HR" altLang="sr-Latn-RS"/>
              <a:pPr/>
              <a:t>‹#›</a:t>
            </a:fld>
            <a:endParaRPr lang="hr-HR" altLang="sr-Latn-RS"/>
          </a:p>
        </p:txBody>
      </p:sp>
    </p:spTree>
  </p:cSld>
  <p:clrMap bg1="dk2" tx1="lt1" bg2="dk1" tx2="lt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p:hf hdr="0" ftr="0" dt="0"/>
  <p:txStyles>
    <p:titleStyle>
      <a:lvl1pPr algn="l"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p:titleStyle>
    <p:bodyStyle>
      <a:lvl1pPr marL="342900" indent="-342900" algn="l" rtl="0" fontAlgn="base">
        <a:spcBef>
          <a:spcPct val="20000"/>
        </a:spcBef>
        <a:spcAft>
          <a:spcPct val="0"/>
        </a:spcAft>
        <a:buClr>
          <a:schemeClr val="hlink"/>
        </a:buClr>
        <a:buSzPct val="120000"/>
        <a:buChar char="•"/>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panose="020B0604030504040204" pitchFamily="34" charset="0"/>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SzPct val="120000"/>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Font typeface="Tahoma" panose="020B0604030504040204" pitchFamily="34" charset="0"/>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80000"/>
        <a:buFont typeface="Wingdings" panose="05000000000000000000" pitchFamily="2" charset="2"/>
        <a:buChar char="v"/>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1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notesSlide" Target="../notesSlides/notesSlide8.xml"/><Relationship Id="rId7" Type="http://schemas.openxmlformats.org/officeDocument/2006/relationships/hyperlink" Target="http://www.asba.org/main.html" TargetMode="External"/><Relationship Id="rId2" Type="http://schemas.openxmlformats.org/officeDocument/2006/relationships/slideLayout" Target="../slideLayouts/slideLayout7.xml"/><Relationship Id="rId1" Type="http://schemas.openxmlformats.org/officeDocument/2006/relationships/tags" Target="../tags/tag7.xml"/><Relationship Id="rId6" Type="http://schemas.openxmlformats.org/officeDocument/2006/relationships/image" Target="../media/image6.png"/><Relationship Id="rId5" Type="http://schemas.openxmlformats.org/officeDocument/2006/relationships/hyperlink" Target="http://www.british-shipping.org/home/" TargetMode="Externa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tags" Target="../tags/tag8.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tags" Target="../tags/tag9.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tags" Target="../tags/tag10.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tags" Target="../tags/tag11.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hyperlink" Target="http://en.wikipedia.org/wiki/Image:Berge_stahl_1024.JPG"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14A75A60-6176-49A3-A8AC-DAACFDC9FBA1}"/>
              </a:ext>
            </a:extLst>
          </p:cNvPr>
          <p:cNvSpPr>
            <a:spLocks noGrp="1" noChangeArrowheads="1"/>
          </p:cNvSpPr>
          <p:nvPr>
            <p:ph type="sldNum" sz="quarter" idx="4"/>
          </p:nvPr>
        </p:nvSpPr>
        <p:spPr/>
        <p:txBody>
          <a:bodyPr/>
          <a:lstStyle/>
          <a:p>
            <a:fld id="{D63EE4E6-68A2-4E10-B857-8A5921E5E925}" type="slidenum">
              <a:rPr lang="hr-HR" altLang="sr-Latn-RS"/>
              <a:pPr/>
              <a:t>1</a:t>
            </a:fld>
            <a:endParaRPr lang="hr-HR" altLang="sr-Latn-RS"/>
          </a:p>
        </p:txBody>
      </p:sp>
      <p:sp>
        <p:nvSpPr>
          <p:cNvPr id="4098" name="Rectangle 2">
            <a:extLst>
              <a:ext uri="{FF2B5EF4-FFF2-40B4-BE49-F238E27FC236}">
                <a16:creationId xmlns:a16="http://schemas.microsoft.com/office/drawing/2014/main" id="{4E2B3DA9-565E-4C1C-A94F-548D285F8E6D}"/>
              </a:ext>
            </a:extLst>
          </p:cNvPr>
          <p:cNvSpPr>
            <a:spLocks noGrp="1" noChangeArrowheads="1"/>
          </p:cNvSpPr>
          <p:nvPr>
            <p:ph type="ctrTitle"/>
          </p:nvPr>
        </p:nvSpPr>
        <p:spPr/>
        <p:txBody>
          <a:bodyPr/>
          <a:lstStyle/>
          <a:p>
            <a:r>
              <a:rPr lang="hr-HR" altLang="sr-Latn-RS"/>
              <a:t>Brodarski ugovori</a:t>
            </a:r>
            <a:endParaRPr lang="en-US" altLang="sr-Latn-RS"/>
          </a:p>
        </p:txBody>
      </p:sp>
      <p:sp>
        <p:nvSpPr>
          <p:cNvPr id="4099" name="Rectangle 3">
            <a:extLst>
              <a:ext uri="{FF2B5EF4-FFF2-40B4-BE49-F238E27FC236}">
                <a16:creationId xmlns:a16="http://schemas.microsoft.com/office/drawing/2014/main" id="{3D9524FA-828A-4BA1-B810-5F218AD73BD6}"/>
              </a:ext>
            </a:extLst>
          </p:cNvPr>
          <p:cNvSpPr>
            <a:spLocks noGrp="1" noChangeArrowheads="1"/>
          </p:cNvSpPr>
          <p:nvPr>
            <p:ph type="subTitle" idx="1"/>
          </p:nvPr>
        </p:nvSpPr>
        <p:spPr/>
        <p:txBody>
          <a:bodyPr/>
          <a:lstStyle/>
          <a:p>
            <a:r>
              <a:rPr lang="hr-HR" altLang="sr-Latn-RS"/>
              <a:t>Pomorsko pravo 3.N.</a:t>
            </a:r>
            <a:endParaRPr lang="en-US" altLang="sr-Latn-R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zervirano mjesto broja slajda 3">
            <a:extLst>
              <a:ext uri="{FF2B5EF4-FFF2-40B4-BE49-F238E27FC236}">
                <a16:creationId xmlns:a16="http://schemas.microsoft.com/office/drawing/2014/main" id="{5CE9D2C6-268A-49B8-A44B-40B3B1DF9A6E}"/>
              </a:ext>
            </a:extLst>
          </p:cNvPr>
          <p:cNvSpPr>
            <a:spLocks noGrp="1"/>
          </p:cNvSpPr>
          <p:nvPr>
            <p:ph type="sldNum" sz="quarter" idx="12"/>
          </p:nvPr>
        </p:nvSpPr>
        <p:spPr/>
        <p:txBody>
          <a:bodyPr/>
          <a:lstStyle/>
          <a:p>
            <a:fld id="{CF180AFE-968F-4C97-B0CB-EFF03971CAFE}" type="slidenum">
              <a:rPr lang="hr-HR" altLang="sr-Latn-RS"/>
              <a:pPr/>
              <a:t>10</a:t>
            </a:fld>
            <a:endParaRPr lang="hr-HR" altLang="sr-Latn-RS"/>
          </a:p>
        </p:txBody>
      </p:sp>
      <p:sp>
        <p:nvSpPr>
          <p:cNvPr id="114692" name="AutoShape 4">
            <a:extLst>
              <a:ext uri="{FF2B5EF4-FFF2-40B4-BE49-F238E27FC236}">
                <a16:creationId xmlns:a16="http://schemas.microsoft.com/office/drawing/2014/main" id="{CD5B4162-9EC3-4FE6-85B3-859400AF7A18}"/>
              </a:ext>
            </a:extLst>
          </p:cNvPr>
          <p:cNvSpPr>
            <a:spLocks noChangeArrowheads="1"/>
          </p:cNvSpPr>
          <p:nvPr/>
        </p:nvSpPr>
        <p:spPr bwMode="auto">
          <a:xfrm>
            <a:off x="1981200" y="533400"/>
            <a:ext cx="3886200" cy="762000"/>
          </a:xfrm>
          <a:prstGeom prst="bevel">
            <a:avLst>
              <a:gd name="adj" fmla="val 12500"/>
            </a:avLst>
          </a:prstGeom>
          <a:solidFill>
            <a:schemeClr val="bg1">
              <a:alpha val="48000"/>
            </a:schemeClr>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hr-HR" altLang="sr-Latn-RS" sz="3200" b="1">
                <a:effectLst>
                  <a:outerShdw blurRad="38100" dist="38100" dir="2700000" algn="tl">
                    <a:srgbClr val="000000"/>
                  </a:outerShdw>
                </a:effectLst>
              </a:rPr>
              <a:t>Brodarski ugovor</a:t>
            </a:r>
            <a:endParaRPr lang="en-US" altLang="sr-Latn-RS" sz="3200" b="1">
              <a:effectLst>
                <a:outerShdw blurRad="38100" dist="38100" dir="2700000" algn="tl">
                  <a:srgbClr val="000000"/>
                </a:outerShdw>
              </a:effectLst>
            </a:endParaRPr>
          </a:p>
        </p:txBody>
      </p:sp>
      <p:sp>
        <p:nvSpPr>
          <p:cNvPr id="114693" name="AutoShape 5">
            <a:extLst>
              <a:ext uri="{FF2B5EF4-FFF2-40B4-BE49-F238E27FC236}">
                <a16:creationId xmlns:a16="http://schemas.microsoft.com/office/drawing/2014/main" id="{78C088D0-1BC9-4CD8-A0A6-220FB0BA70AF}"/>
              </a:ext>
            </a:extLst>
          </p:cNvPr>
          <p:cNvSpPr>
            <a:spLocks noChangeArrowheads="1"/>
          </p:cNvSpPr>
          <p:nvPr/>
        </p:nvSpPr>
        <p:spPr bwMode="auto">
          <a:xfrm>
            <a:off x="6705600" y="609600"/>
            <a:ext cx="1600200" cy="609600"/>
          </a:xfrm>
          <a:prstGeom prst="bevel">
            <a:avLst>
              <a:gd name="adj" fmla="val 12500"/>
            </a:avLst>
          </a:prstGeom>
          <a:solidFill>
            <a:schemeClr val="bg1">
              <a:alpha val="48000"/>
            </a:schemeClr>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hr-HR" altLang="sr-Latn-RS" b="1" i="1">
                <a:effectLst>
                  <a:outerShdw blurRad="38100" dist="38100" dir="2700000" algn="tl">
                    <a:srgbClr val="000000"/>
                  </a:outerShdw>
                </a:effectLst>
              </a:rPr>
              <a:t>Pisani oblik</a:t>
            </a:r>
            <a:endParaRPr lang="en-US" altLang="sr-Latn-RS" b="1" i="1">
              <a:effectLst>
                <a:outerShdw blurRad="38100" dist="38100" dir="2700000" algn="tl">
                  <a:srgbClr val="000000"/>
                </a:outerShdw>
              </a:effectLst>
            </a:endParaRPr>
          </a:p>
        </p:txBody>
      </p:sp>
      <p:cxnSp>
        <p:nvCxnSpPr>
          <p:cNvPr id="114694" name="AutoShape 6">
            <a:extLst>
              <a:ext uri="{FF2B5EF4-FFF2-40B4-BE49-F238E27FC236}">
                <a16:creationId xmlns:a16="http://schemas.microsoft.com/office/drawing/2014/main" id="{A225969C-CB5D-40DA-96F0-F9E9D700C094}"/>
              </a:ext>
            </a:extLst>
          </p:cNvPr>
          <p:cNvCxnSpPr>
            <a:cxnSpLocks noChangeShapeType="1"/>
            <a:stCxn id="114692" idx="0"/>
            <a:endCxn id="114693" idx="4"/>
          </p:cNvCxnSpPr>
          <p:nvPr/>
        </p:nvCxnSpPr>
        <p:spPr bwMode="auto">
          <a:xfrm>
            <a:off x="5867400" y="914400"/>
            <a:ext cx="838200"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4695" name="AutoShape 7">
            <a:extLst>
              <a:ext uri="{FF2B5EF4-FFF2-40B4-BE49-F238E27FC236}">
                <a16:creationId xmlns:a16="http://schemas.microsoft.com/office/drawing/2014/main" id="{D4A15774-24EB-4182-A305-48B499D7C759}"/>
              </a:ext>
            </a:extLst>
          </p:cNvPr>
          <p:cNvSpPr>
            <a:spLocks noChangeArrowheads="1"/>
          </p:cNvSpPr>
          <p:nvPr/>
        </p:nvSpPr>
        <p:spPr bwMode="auto">
          <a:xfrm>
            <a:off x="4343400" y="1524000"/>
            <a:ext cx="2971800" cy="533400"/>
          </a:xfrm>
          <a:prstGeom prst="bevel">
            <a:avLst>
              <a:gd name="adj" fmla="val 12500"/>
            </a:avLst>
          </a:prstGeom>
          <a:solidFill>
            <a:schemeClr val="bg1">
              <a:alpha val="48000"/>
            </a:schemeClr>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hr-HR" altLang="sr-Latn-RS" sz="2000" b="1" i="1">
                <a:effectLst>
                  <a:outerShdw blurRad="38100" dist="38100" dir="2700000" algn="tl">
                    <a:srgbClr val="000000"/>
                  </a:outerShdw>
                </a:effectLst>
              </a:rPr>
              <a:t>Charter party</a:t>
            </a:r>
            <a:endParaRPr lang="en-US" altLang="sr-Latn-RS" sz="2000" b="1" i="1">
              <a:effectLst>
                <a:outerShdw blurRad="38100" dist="38100" dir="2700000" algn="tl">
                  <a:srgbClr val="000000"/>
                </a:outerShdw>
              </a:effectLst>
            </a:endParaRPr>
          </a:p>
        </p:txBody>
      </p:sp>
      <p:cxnSp>
        <p:nvCxnSpPr>
          <p:cNvPr id="114696" name="AutoShape 8">
            <a:extLst>
              <a:ext uri="{FF2B5EF4-FFF2-40B4-BE49-F238E27FC236}">
                <a16:creationId xmlns:a16="http://schemas.microsoft.com/office/drawing/2014/main" id="{D4BF253A-2BFB-44A5-8B08-B53507F061BD}"/>
              </a:ext>
            </a:extLst>
          </p:cNvPr>
          <p:cNvCxnSpPr>
            <a:cxnSpLocks noChangeShapeType="1"/>
            <a:stCxn id="114692" idx="2"/>
            <a:endCxn id="114695" idx="4"/>
          </p:cNvCxnSpPr>
          <p:nvPr/>
        </p:nvCxnSpPr>
        <p:spPr bwMode="auto">
          <a:xfrm rot="16200000" flipH="1">
            <a:off x="3886200" y="1333500"/>
            <a:ext cx="495300" cy="419100"/>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4697" name="AutoShape 9">
            <a:extLst>
              <a:ext uri="{FF2B5EF4-FFF2-40B4-BE49-F238E27FC236}">
                <a16:creationId xmlns:a16="http://schemas.microsoft.com/office/drawing/2014/main" id="{B28CB437-B8A3-4219-B593-64EF33867090}"/>
              </a:ext>
            </a:extLst>
          </p:cNvPr>
          <p:cNvSpPr>
            <a:spLocks noChangeArrowheads="1"/>
          </p:cNvSpPr>
          <p:nvPr/>
        </p:nvSpPr>
        <p:spPr bwMode="auto">
          <a:xfrm>
            <a:off x="1676400" y="2438400"/>
            <a:ext cx="5867400" cy="457200"/>
          </a:xfrm>
          <a:prstGeom prst="bevel">
            <a:avLst>
              <a:gd name="adj" fmla="val 12500"/>
            </a:avLst>
          </a:prstGeom>
          <a:solidFill>
            <a:schemeClr val="bg1">
              <a:alpha val="48000"/>
            </a:schemeClr>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hr-HR" altLang="sr-Latn-RS" i="1">
                <a:effectLst>
                  <a:outerShdw blurRad="38100" dist="38100" dir="2700000" algn="tl">
                    <a:srgbClr val="000000"/>
                  </a:outerShdw>
                </a:effectLst>
              </a:rPr>
              <a:t>Standardni formulari</a:t>
            </a:r>
            <a:endParaRPr lang="en-US" altLang="sr-Latn-RS" i="1">
              <a:effectLst>
                <a:outerShdw blurRad="38100" dist="38100" dir="2700000" algn="tl">
                  <a:srgbClr val="000000"/>
                </a:outerShdw>
              </a:effectLst>
            </a:endParaRPr>
          </a:p>
        </p:txBody>
      </p:sp>
      <p:cxnSp>
        <p:nvCxnSpPr>
          <p:cNvPr id="114698" name="AutoShape 10">
            <a:extLst>
              <a:ext uri="{FF2B5EF4-FFF2-40B4-BE49-F238E27FC236}">
                <a16:creationId xmlns:a16="http://schemas.microsoft.com/office/drawing/2014/main" id="{5FBBD8E8-CAA2-4144-BCAF-FC9854494458}"/>
              </a:ext>
            </a:extLst>
          </p:cNvPr>
          <p:cNvCxnSpPr>
            <a:cxnSpLocks noChangeShapeType="1"/>
            <a:stCxn id="114695" idx="2"/>
            <a:endCxn id="114697" idx="6"/>
          </p:cNvCxnSpPr>
          <p:nvPr/>
        </p:nvCxnSpPr>
        <p:spPr bwMode="auto">
          <a:xfrm rot="5400000">
            <a:off x="5029200" y="1638300"/>
            <a:ext cx="381000" cy="1219200"/>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4699" name="AutoShape 11">
            <a:extLst>
              <a:ext uri="{FF2B5EF4-FFF2-40B4-BE49-F238E27FC236}">
                <a16:creationId xmlns:a16="http://schemas.microsoft.com/office/drawing/2014/main" id="{8250FFBF-C7D8-45DA-9390-3EC1388B834A}"/>
              </a:ext>
            </a:extLst>
          </p:cNvPr>
          <p:cNvSpPr>
            <a:spLocks noChangeArrowheads="1"/>
          </p:cNvSpPr>
          <p:nvPr/>
        </p:nvSpPr>
        <p:spPr bwMode="auto">
          <a:xfrm>
            <a:off x="3124200" y="3276600"/>
            <a:ext cx="2971800" cy="381000"/>
          </a:xfrm>
          <a:prstGeom prst="bevel">
            <a:avLst>
              <a:gd name="adj" fmla="val 18333"/>
            </a:avLst>
          </a:prstGeom>
          <a:solidFill>
            <a:schemeClr val="bg1">
              <a:alpha val="48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400" i="1">
                <a:effectLst>
                  <a:outerShdw blurRad="38100" dist="38100" dir="2700000" algn="tl">
                    <a:srgbClr val="000000"/>
                  </a:outerShdw>
                </a:effectLst>
              </a:rPr>
              <a:t> vrsta tereta,  područje plovidbe </a:t>
            </a:r>
            <a:endParaRPr lang="en-US" altLang="sr-Latn-RS" sz="1400" i="1">
              <a:effectLst>
                <a:outerShdw blurRad="38100" dist="38100" dir="2700000" algn="tl">
                  <a:srgbClr val="000000"/>
                </a:outerShdw>
              </a:effectLst>
            </a:endParaRPr>
          </a:p>
        </p:txBody>
      </p:sp>
      <p:cxnSp>
        <p:nvCxnSpPr>
          <p:cNvPr id="114700" name="AutoShape 12">
            <a:extLst>
              <a:ext uri="{FF2B5EF4-FFF2-40B4-BE49-F238E27FC236}">
                <a16:creationId xmlns:a16="http://schemas.microsoft.com/office/drawing/2014/main" id="{6D0DB161-9D5E-4D21-B10F-6FA0BADCB3F7}"/>
              </a:ext>
            </a:extLst>
          </p:cNvPr>
          <p:cNvCxnSpPr>
            <a:cxnSpLocks noChangeShapeType="1"/>
            <a:stCxn id="114693" idx="2"/>
            <a:endCxn id="114695" idx="0"/>
          </p:cNvCxnSpPr>
          <p:nvPr/>
        </p:nvCxnSpPr>
        <p:spPr bwMode="auto">
          <a:xfrm rot="5400000">
            <a:off x="7124700" y="1409700"/>
            <a:ext cx="571500" cy="190500"/>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4703" name="AutoShape 15">
            <a:extLst>
              <a:ext uri="{FF2B5EF4-FFF2-40B4-BE49-F238E27FC236}">
                <a16:creationId xmlns:a16="http://schemas.microsoft.com/office/drawing/2014/main" id="{EFD94DFF-A78B-4421-A7A5-90F687FFB330}"/>
              </a:ext>
            </a:extLst>
          </p:cNvPr>
          <p:cNvCxnSpPr>
            <a:cxnSpLocks noChangeShapeType="1"/>
            <a:stCxn id="114697" idx="2"/>
            <a:endCxn id="114699" idx="6"/>
          </p:cNvCxnSpPr>
          <p:nvPr/>
        </p:nvCxnSpPr>
        <p:spPr bwMode="auto">
          <a:xfrm rot="5400000">
            <a:off x="4419600" y="3086100"/>
            <a:ext cx="381000"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4704" name="AutoShape 16">
            <a:extLst>
              <a:ext uri="{FF2B5EF4-FFF2-40B4-BE49-F238E27FC236}">
                <a16:creationId xmlns:a16="http://schemas.microsoft.com/office/drawing/2014/main" id="{B82F3F3F-65FD-461C-A76E-A53CA01A7167}"/>
              </a:ext>
            </a:extLst>
          </p:cNvPr>
          <p:cNvSpPr>
            <a:spLocks noChangeArrowheads="1"/>
          </p:cNvSpPr>
          <p:nvPr/>
        </p:nvSpPr>
        <p:spPr bwMode="auto">
          <a:xfrm>
            <a:off x="6324600" y="3810000"/>
            <a:ext cx="2362200" cy="381000"/>
          </a:xfrm>
          <a:prstGeom prst="bevel">
            <a:avLst>
              <a:gd name="adj" fmla="val 18333"/>
            </a:avLst>
          </a:prstGeom>
          <a:solidFill>
            <a:schemeClr val="bg1">
              <a:alpha val="48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400" i="1">
                <a:effectLst>
                  <a:outerShdw blurRad="38100" dist="38100" dir="2700000" algn="tl">
                    <a:srgbClr val="000000"/>
                  </a:outerShdw>
                </a:effectLst>
              </a:rPr>
              <a:t>za vlastite potrebe</a:t>
            </a:r>
            <a:endParaRPr lang="en-US" altLang="sr-Latn-RS" sz="1400" i="1">
              <a:effectLst>
                <a:outerShdw blurRad="38100" dist="38100" dir="2700000" algn="tl">
                  <a:srgbClr val="000000"/>
                </a:outerShdw>
              </a:effectLst>
            </a:endParaRPr>
          </a:p>
        </p:txBody>
      </p:sp>
      <p:sp>
        <p:nvSpPr>
          <p:cNvPr id="114705" name="AutoShape 17">
            <a:extLst>
              <a:ext uri="{FF2B5EF4-FFF2-40B4-BE49-F238E27FC236}">
                <a16:creationId xmlns:a16="http://schemas.microsoft.com/office/drawing/2014/main" id="{3186CC67-A4F4-4FB3-944E-CA6DA8F4BCDF}"/>
              </a:ext>
            </a:extLst>
          </p:cNvPr>
          <p:cNvSpPr>
            <a:spLocks noChangeArrowheads="1"/>
          </p:cNvSpPr>
          <p:nvPr/>
        </p:nvSpPr>
        <p:spPr bwMode="auto">
          <a:xfrm>
            <a:off x="533400" y="3810000"/>
            <a:ext cx="2362200" cy="381000"/>
          </a:xfrm>
          <a:prstGeom prst="bevel">
            <a:avLst>
              <a:gd name="adj" fmla="val 18333"/>
            </a:avLst>
          </a:prstGeom>
          <a:solidFill>
            <a:schemeClr val="bg1">
              <a:alpha val="48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400" i="1">
                <a:effectLst>
                  <a:outerShdw blurRad="38100" dist="38100" dir="2700000" algn="tl">
                    <a:srgbClr val="000000"/>
                  </a:outerShdw>
                </a:effectLst>
              </a:rPr>
              <a:t> tipski </a:t>
            </a:r>
            <a:endParaRPr lang="en-US" altLang="sr-Latn-RS" sz="1400" i="1">
              <a:effectLst>
                <a:outerShdw blurRad="38100" dist="38100" dir="2700000" algn="tl">
                  <a:srgbClr val="000000"/>
                </a:outerShdw>
              </a:effectLst>
            </a:endParaRPr>
          </a:p>
        </p:txBody>
      </p:sp>
      <p:cxnSp>
        <p:nvCxnSpPr>
          <p:cNvPr id="114706" name="AutoShape 18">
            <a:extLst>
              <a:ext uri="{FF2B5EF4-FFF2-40B4-BE49-F238E27FC236}">
                <a16:creationId xmlns:a16="http://schemas.microsoft.com/office/drawing/2014/main" id="{7C43E349-EDB3-432E-8CAE-EE1F0FA8318F}"/>
              </a:ext>
            </a:extLst>
          </p:cNvPr>
          <p:cNvCxnSpPr>
            <a:cxnSpLocks noChangeShapeType="1"/>
            <a:stCxn id="114697" idx="0"/>
            <a:endCxn id="114704" idx="6"/>
          </p:cNvCxnSpPr>
          <p:nvPr/>
        </p:nvCxnSpPr>
        <p:spPr bwMode="auto">
          <a:xfrm flipH="1">
            <a:off x="7505700" y="2667000"/>
            <a:ext cx="38100" cy="1143000"/>
          </a:xfrm>
          <a:prstGeom prst="bentConnector4">
            <a:avLst>
              <a:gd name="adj1" fmla="val -600000"/>
              <a:gd name="adj2" fmla="val 6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4707" name="AutoShape 19">
            <a:extLst>
              <a:ext uri="{FF2B5EF4-FFF2-40B4-BE49-F238E27FC236}">
                <a16:creationId xmlns:a16="http://schemas.microsoft.com/office/drawing/2014/main" id="{52C5A138-F68D-4A8E-8D8A-53E842E6631A}"/>
              </a:ext>
            </a:extLst>
          </p:cNvPr>
          <p:cNvCxnSpPr>
            <a:cxnSpLocks noChangeShapeType="1"/>
            <a:stCxn id="114697" idx="4"/>
            <a:endCxn id="114705" idx="6"/>
          </p:cNvCxnSpPr>
          <p:nvPr/>
        </p:nvCxnSpPr>
        <p:spPr bwMode="auto">
          <a:xfrm rot="10800000" flipH="1" flipV="1">
            <a:off x="1676400" y="2667000"/>
            <a:ext cx="38100" cy="1143000"/>
          </a:xfrm>
          <a:prstGeom prst="bentConnector4">
            <a:avLst>
              <a:gd name="adj1" fmla="val -600000"/>
              <a:gd name="adj2" fmla="val 6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4708" name="AutoShape 20">
            <a:extLst>
              <a:ext uri="{FF2B5EF4-FFF2-40B4-BE49-F238E27FC236}">
                <a16:creationId xmlns:a16="http://schemas.microsoft.com/office/drawing/2014/main" id="{C94C9FA3-CD95-45B8-9C1D-C17B3A970A62}"/>
              </a:ext>
            </a:extLst>
          </p:cNvPr>
          <p:cNvSpPr>
            <a:spLocks noChangeArrowheads="1"/>
          </p:cNvSpPr>
          <p:nvPr/>
        </p:nvSpPr>
        <p:spPr bwMode="auto">
          <a:xfrm>
            <a:off x="6324600" y="4572000"/>
            <a:ext cx="2362200" cy="685800"/>
          </a:xfrm>
          <a:prstGeom prst="bevel">
            <a:avLst>
              <a:gd name="adj" fmla="val 18333"/>
            </a:avLst>
          </a:prstGeom>
          <a:solidFill>
            <a:schemeClr val="bg1">
              <a:alpha val="48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400" i="1">
                <a:effectLst>
                  <a:outerShdw blurRad="38100" dist="38100" dir="2700000" algn="tl">
                    <a:srgbClr val="000000"/>
                  </a:outerShdw>
                </a:effectLst>
              </a:rPr>
              <a:t>brodari za </a:t>
            </a:r>
          </a:p>
          <a:p>
            <a:pPr algn="ctr"/>
            <a:r>
              <a:rPr lang="hr-HR" altLang="sr-Latn-RS" sz="1400" i="1">
                <a:effectLst>
                  <a:outerShdw blurRad="38100" dist="38100" dir="2700000" algn="tl">
                    <a:srgbClr val="000000"/>
                  </a:outerShdw>
                </a:effectLst>
              </a:rPr>
              <a:t>vlastite brodove</a:t>
            </a:r>
            <a:endParaRPr lang="en-US" altLang="sr-Latn-RS" sz="1400" i="1">
              <a:effectLst>
                <a:outerShdw blurRad="38100" dist="38100" dir="2700000" algn="tl">
                  <a:srgbClr val="000000"/>
                </a:outerShdw>
              </a:effectLst>
            </a:endParaRPr>
          </a:p>
        </p:txBody>
      </p:sp>
      <p:cxnSp>
        <p:nvCxnSpPr>
          <p:cNvPr id="114709" name="AutoShape 21">
            <a:extLst>
              <a:ext uri="{FF2B5EF4-FFF2-40B4-BE49-F238E27FC236}">
                <a16:creationId xmlns:a16="http://schemas.microsoft.com/office/drawing/2014/main" id="{E54D3182-B8B5-4EB2-9004-C9E8EFA9E9DF}"/>
              </a:ext>
            </a:extLst>
          </p:cNvPr>
          <p:cNvCxnSpPr>
            <a:cxnSpLocks noChangeShapeType="1"/>
            <a:stCxn id="114704" idx="2"/>
            <a:endCxn id="114708" idx="6"/>
          </p:cNvCxnSpPr>
          <p:nvPr/>
        </p:nvCxnSpPr>
        <p:spPr bwMode="auto">
          <a:xfrm rot="5400000">
            <a:off x="7315200" y="4381500"/>
            <a:ext cx="381000"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4710" name="AutoShape 22">
            <a:extLst>
              <a:ext uri="{FF2B5EF4-FFF2-40B4-BE49-F238E27FC236}">
                <a16:creationId xmlns:a16="http://schemas.microsoft.com/office/drawing/2014/main" id="{6753C986-929C-4D36-AD99-4FB375C4D7EC}"/>
              </a:ext>
            </a:extLst>
          </p:cNvPr>
          <p:cNvSpPr>
            <a:spLocks noChangeArrowheads="1"/>
          </p:cNvSpPr>
          <p:nvPr/>
        </p:nvSpPr>
        <p:spPr bwMode="auto">
          <a:xfrm>
            <a:off x="6324600" y="5562600"/>
            <a:ext cx="2362200" cy="381000"/>
          </a:xfrm>
          <a:prstGeom prst="bevel">
            <a:avLst>
              <a:gd name="adj" fmla="val 18333"/>
            </a:avLst>
          </a:prstGeom>
          <a:solidFill>
            <a:schemeClr val="bg1">
              <a:alpha val="48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400" i="1">
                <a:effectLst>
                  <a:outerShdw blurRad="38100" dist="38100" dir="2700000" algn="tl">
                    <a:srgbClr val="000000"/>
                  </a:outerShdw>
                </a:effectLst>
              </a:rPr>
              <a:t>standardni, ali ne tipski</a:t>
            </a:r>
            <a:endParaRPr lang="en-US" altLang="sr-Latn-RS" sz="1400" i="1">
              <a:effectLst>
                <a:outerShdw blurRad="38100" dist="38100" dir="2700000" algn="tl">
                  <a:srgbClr val="000000"/>
                </a:outerShdw>
              </a:effectLst>
            </a:endParaRPr>
          </a:p>
        </p:txBody>
      </p:sp>
      <p:cxnSp>
        <p:nvCxnSpPr>
          <p:cNvPr id="114711" name="AutoShape 23">
            <a:extLst>
              <a:ext uri="{FF2B5EF4-FFF2-40B4-BE49-F238E27FC236}">
                <a16:creationId xmlns:a16="http://schemas.microsoft.com/office/drawing/2014/main" id="{E878990F-F556-4F18-BE29-8598A772622A}"/>
              </a:ext>
            </a:extLst>
          </p:cNvPr>
          <p:cNvCxnSpPr>
            <a:cxnSpLocks noChangeShapeType="1"/>
            <a:stCxn id="114708" idx="2"/>
            <a:endCxn id="114710" idx="6"/>
          </p:cNvCxnSpPr>
          <p:nvPr/>
        </p:nvCxnSpPr>
        <p:spPr bwMode="auto">
          <a:xfrm rot="5400000">
            <a:off x="7353300" y="5410200"/>
            <a:ext cx="304800"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4713" name="AutoShape 25">
            <a:extLst>
              <a:ext uri="{FF2B5EF4-FFF2-40B4-BE49-F238E27FC236}">
                <a16:creationId xmlns:a16="http://schemas.microsoft.com/office/drawing/2014/main" id="{ADFCC1CD-DB85-4515-B9FF-1BEA77187011}"/>
              </a:ext>
            </a:extLst>
          </p:cNvPr>
          <p:cNvSpPr>
            <a:spLocks noChangeArrowheads="1"/>
          </p:cNvSpPr>
          <p:nvPr/>
        </p:nvSpPr>
        <p:spPr bwMode="auto">
          <a:xfrm>
            <a:off x="533400" y="4495800"/>
            <a:ext cx="2362200" cy="685800"/>
          </a:xfrm>
          <a:prstGeom prst="bevel">
            <a:avLst>
              <a:gd name="adj" fmla="val 18333"/>
            </a:avLst>
          </a:prstGeom>
          <a:solidFill>
            <a:schemeClr val="bg1">
              <a:alpha val="48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400" i="1">
                <a:effectLst>
                  <a:outerShdw blurRad="38100" dist="38100" dir="2700000" algn="tl">
                    <a:srgbClr val="000000"/>
                  </a:outerShdw>
                </a:effectLst>
              </a:rPr>
              <a:t>međunarodne udruge brodara</a:t>
            </a:r>
            <a:endParaRPr lang="en-US" altLang="sr-Latn-RS" sz="1400" i="1">
              <a:effectLst>
                <a:outerShdw blurRad="38100" dist="38100" dir="2700000" algn="tl">
                  <a:srgbClr val="000000"/>
                </a:outerShdw>
              </a:effectLst>
            </a:endParaRPr>
          </a:p>
        </p:txBody>
      </p:sp>
      <p:cxnSp>
        <p:nvCxnSpPr>
          <p:cNvPr id="114714" name="AutoShape 26">
            <a:extLst>
              <a:ext uri="{FF2B5EF4-FFF2-40B4-BE49-F238E27FC236}">
                <a16:creationId xmlns:a16="http://schemas.microsoft.com/office/drawing/2014/main" id="{5AD8DB27-319F-4DEB-929A-37E01FC17752}"/>
              </a:ext>
            </a:extLst>
          </p:cNvPr>
          <p:cNvCxnSpPr>
            <a:cxnSpLocks noChangeShapeType="1"/>
            <a:stCxn id="114705" idx="2"/>
            <a:endCxn id="114713" idx="6"/>
          </p:cNvCxnSpPr>
          <p:nvPr/>
        </p:nvCxnSpPr>
        <p:spPr bwMode="auto">
          <a:xfrm rot="5400000">
            <a:off x="1562100" y="4343400"/>
            <a:ext cx="304800"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4715" name="AutoShape 27">
            <a:extLst>
              <a:ext uri="{FF2B5EF4-FFF2-40B4-BE49-F238E27FC236}">
                <a16:creationId xmlns:a16="http://schemas.microsoft.com/office/drawing/2014/main" id="{C18AB18F-F38B-4753-9040-9B536159B841}"/>
              </a:ext>
            </a:extLst>
          </p:cNvPr>
          <p:cNvSpPr>
            <a:spLocks noChangeArrowheads="1"/>
          </p:cNvSpPr>
          <p:nvPr/>
        </p:nvSpPr>
        <p:spPr bwMode="auto">
          <a:xfrm>
            <a:off x="533400" y="5486400"/>
            <a:ext cx="2362200" cy="381000"/>
          </a:xfrm>
          <a:prstGeom prst="bevel">
            <a:avLst>
              <a:gd name="adj" fmla="val 18333"/>
            </a:avLst>
          </a:prstGeom>
          <a:solidFill>
            <a:schemeClr val="bg1">
              <a:alpha val="48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400" i="1">
                <a:effectLst>
                  <a:outerShdw blurRad="38100" dist="38100" dir="2700000" algn="tl">
                    <a:srgbClr val="000000"/>
                  </a:outerShdw>
                </a:effectLst>
              </a:rPr>
              <a:t>standardni, tipski</a:t>
            </a:r>
            <a:endParaRPr lang="en-US" altLang="sr-Latn-RS" sz="1400" i="1">
              <a:effectLst>
                <a:outerShdw blurRad="38100" dist="38100" dir="2700000" algn="tl">
                  <a:srgbClr val="000000"/>
                </a:outerShdw>
              </a:effectLst>
            </a:endParaRPr>
          </a:p>
        </p:txBody>
      </p:sp>
      <p:cxnSp>
        <p:nvCxnSpPr>
          <p:cNvPr id="114716" name="AutoShape 28">
            <a:extLst>
              <a:ext uri="{FF2B5EF4-FFF2-40B4-BE49-F238E27FC236}">
                <a16:creationId xmlns:a16="http://schemas.microsoft.com/office/drawing/2014/main" id="{3077B471-BE06-4726-B7F1-C1F80DDE80F5}"/>
              </a:ext>
            </a:extLst>
          </p:cNvPr>
          <p:cNvCxnSpPr>
            <a:cxnSpLocks noChangeShapeType="1"/>
            <a:stCxn id="114713" idx="2"/>
            <a:endCxn id="114715" idx="6"/>
          </p:cNvCxnSpPr>
          <p:nvPr/>
        </p:nvCxnSpPr>
        <p:spPr bwMode="auto">
          <a:xfrm rot="5400000">
            <a:off x="1562100" y="5334000"/>
            <a:ext cx="304800"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4717" name="AutoShape 29">
            <a:extLst>
              <a:ext uri="{FF2B5EF4-FFF2-40B4-BE49-F238E27FC236}">
                <a16:creationId xmlns:a16="http://schemas.microsoft.com/office/drawing/2014/main" id="{B16D2593-03F2-4DA2-8AF9-F30DB49861E5}"/>
              </a:ext>
            </a:extLst>
          </p:cNvPr>
          <p:cNvSpPr>
            <a:spLocks noChangeArrowheads="1"/>
          </p:cNvSpPr>
          <p:nvPr/>
        </p:nvSpPr>
        <p:spPr bwMode="auto">
          <a:xfrm>
            <a:off x="4038600" y="4038600"/>
            <a:ext cx="1143000" cy="381000"/>
          </a:xfrm>
          <a:prstGeom prst="bevel">
            <a:avLst>
              <a:gd name="adj" fmla="val 18333"/>
            </a:avLst>
          </a:prstGeom>
          <a:solidFill>
            <a:schemeClr val="bg1">
              <a:alpha val="48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400" i="1">
                <a:effectLst>
                  <a:outerShdw blurRad="38100" dist="38100" dir="2700000" algn="tl">
                    <a:srgbClr val="000000"/>
                  </a:outerShdw>
                </a:effectLst>
              </a:rPr>
              <a:t>izmjena </a:t>
            </a:r>
            <a:endParaRPr lang="en-US" altLang="sr-Latn-RS" sz="1400" i="1">
              <a:effectLst>
                <a:outerShdw blurRad="38100" dist="38100" dir="2700000" algn="tl">
                  <a:srgbClr val="000000"/>
                </a:outerShdw>
              </a:effectLst>
            </a:endParaRPr>
          </a:p>
        </p:txBody>
      </p:sp>
      <p:cxnSp>
        <p:nvCxnSpPr>
          <p:cNvPr id="114718" name="AutoShape 30">
            <a:extLst>
              <a:ext uri="{FF2B5EF4-FFF2-40B4-BE49-F238E27FC236}">
                <a16:creationId xmlns:a16="http://schemas.microsoft.com/office/drawing/2014/main" id="{03464F91-D8C7-4C09-84CC-839F3A4F4AF5}"/>
              </a:ext>
            </a:extLst>
          </p:cNvPr>
          <p:cNvCxnSpPr>
            <a:cxnSpLocks noChangeShapeType="1"/>
            <a:stCxn id="114699" idx="2"/>
            <a:endCxn id="114717" idx="6"/>
          </p:cNvCxnSpPr>
          <p:nvPr/>
        </p:nvCxnSpPr>
        <p:spPr bwMode="auto">
          <a:xfrm rot="5400000">
            <a:off x="4419600" y="3848100"/>
            <a:ext cx="381000"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4719" name="AutoShape 31">
            <a:extLst>
              <a:ext uri="{FF2B5EF4-FFF2-40B4-BE49-F238E27FC236}">
                <a16:creationId xmlns:a16="http://schemas.microsoft.com/office/drawing/2014/main" id="{6E6634C8-0A9D-4447-821D-8013EFC12D6E}"/>
              </a:ext>
            </a:extLst>
          </p:cNvPr>
          <p:cNvSpPr>
            <a:spLocks noChangeArrowheads="1"/>
          </p:cNvSpPr>
          <p:nvPr/>
        </p:nvSpPr>
        <p:spPr bwMode="auto">
          <a:xfrm>
            <a:off x="4038600" y="4800600"/>
            <a:ext cx="1143000" cy="990600"/>
          </a:xfrm>
          <a:prstGeom prst="bevel">
            <a:avLst>
              <a:gd name="adj" fmla="val 7292"/>
            </a:avLst>
          </a:prstGeom>
          <a:solidFill>
            <a:schemeClr val="bg1">
              <a:alpha val="48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400" i="1">
                <a:effectLst>
                  <a:outerShdw blurRad="38100" dist="38100" dir="2700000" algn="tl">
                    <a:srgbClr val="000000"/>
                  </a:outerShdw>
                </a:effectLst>
              </a:rPr>
              <a:t>addendum</a:t>
            </a:r>
          </a:p>
          <a:p>
            <a:pPr algn="ctr"/>
            <a:r>
              <a:rPr lang="hr-HR" altLang="sr-Latn-RS" sz="1400" i="1">
                <a:effectLst>
                  <a:outerShdw blurRad="38100" dist="38100" dir="2700000" algn="tl">
                    <a:srgbClr val="000000"/>
                  </a:outerShdw>
                </a:effectLst>
              </a:rPr>
              <a:t>-</a:t>
            </a:r>
          </a:p>
          <a:p>
            <a:pPr algn="ctr"/>
            <a:r>
              <a:rPr lang="hr-HR" altLang="sr-Latn-RS" sz="1400" i="1">
                <a:effectLst>
                  <a:outerShdw blurRad="38100" dist="38100" dir="2700000" algn="tl">
                    <a:srgbClr val="000000"/>
                  </a:outerShdw>
                </a:effectLst>
              </a:rPr>
              <a:t>brisanje klauzula</a:t>
            </a:r>
            <a:endParaRPr lang="en-US" altLang="sr-Latn-RS" sz="1400" i="1">
              <a:effectLst>
                <a:outerShdw blurRad="38100" dist="38100" dir="2700000" algn="tl">
                  <a:srgbClr val="000000"/>
                </a:outerShdw>
              </a:effectLst>
            </a:endParaRPr>
          </a:p>
        </p:txBody>
      </p:sp>
      <p:cxnSp>
        <p:nvCxnSpPr>
          <p:cNvPr id="114720" name="AutoShape 32">
            <a:extLst>
              <a:ext uri="{FF2B5EF4-FFF2-40B4-BE49-F238E27FC236}">
                <a16:creationId xmlns:a16="http://schemas.microsoft.com/office/drawing/2014/main" id="{B0EDD9EC-D0A2-40E4-BE14-0B3B449BB106}"/>
              </a:ext>
            </a:extLst>
          </p:cNvPr>
          <p:cNvCxnSpPr>
            <a:cxnSpLocks noChangeShapeType="1"/>
            <a:stCxn id="114717" idx="2"/>
            <a:endCxn id="114719" idx="6"/>
          </p:cNvCxnSpPr>
          <p:nvPr/>
        </p:nvCxnSpPr>
        <p:spPr bwMode="auto">
          <a:xfrm rot="5400000">
            <a:off x="4419600" y="4610100"/>
            <a:ext cx="381000"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114692"/>
                                        </p:tgtEl>
                                        <p:attrNameLst>
                                          <p:attrName>style.visibility</p:attrName>
                                        </p:attrNameLst>
                                      </p:cBhvr>
                                      <p:to>
                                        <p:strVal val="visible"/>
                                      </p:to>
                                    </p:set>
                                    <p:anim calcmode="lin" valueType="num">
                                      <p:cBhvr>
                                        <p:cTn id="7" dur="1000" fill="hold"/>
                                        <p:tgtEl>
                                          <p:spTgt spid="114692"/>
                                        </p:tgtEl>
                                        <p:attrNameLst>
                                          <p:attrName>ppt_w</p:attrName>
                                        </p:attrNameLst>
                                      </p:cBhvr>
                                      <p:tavLst>
                                        <p:tav tm="0">
                                          <p:val>
                                            <p:strVal val="#ppt_w*0.70"/>
                                          </p:val>
                                        </p:tav>
                                        <p:tav tm="100000">
                                          <p:val>
                                            <p:strVal val="#ppt_w"/>
                                          </p:val>
                                        </p:tav>
                                      </p:tavLst>
                                    </p:anim>
                                    <p:anim calcmode="lin" valueType="num">
                                      <p:cBhvr>
                                        <p:cTn id="8" dur="1000" fill="hold"/>
                                        <p:tgtEl>
                                          <p:spTgt spid="114692"/>
                                        </p:tgtEl>
                                        <p:attrNameLst>
                                          <p:attrName>ppt_h</p:attrName>
                                        </p:attrNameLst>
                                      </p:cBhvr>
                                      <p:tavLst>
                                        <p:tav tm="0">
                                          <p:val>
                                            <p:strVal val="#ppt_h"/>
                                          </p:val>
                                        </p:tav>
                                        <p:tav tm="100000">
                                          <p:val>
                                            <p:strVal val="#ppt_h"/>
                                          </p:val>
                                        </p:tav>
                                      </p:tavLst>
                                    </p:anim>
                                    <p:animEffect transition="in" filter="fade">
                                      <p:cBhvr>
                                        <p:cTn id="9" dur="1000"/>
                                        <p:tgtEl>
                                          <p:spTgt spid="114692"/>
                                        </p:tgtEl>
                                      </p:cBhvr>
                                    </p:animEffect>
                                  </p:childTnLst>
                                </p:cTn>
                              </p:par>
                            </p:childTnLst>
                          </p:cTn>
                        </p:par>
                        <p:par>
                          <p:cTn id="10" fill="hold" nodeType="afterGroup">
                            <p:stCondLst>
                              <p:cond delay="1000"/>
                            </p:stCondLst>
                            <p:childTnLst>
                              <p:par>
                                <p:cTn id="11" presetID="18" presetClass="entr" presetSubtype="6" fill="hold" nodeType="afterEffect">
                                  <p:stCondLst>
                                    <p:cond delay="0"/>
                                  </p:stCondLst>
                                  <p:childTnLst>
                                    <p:set>
                                      <p:cBhvr>
                                        <p:cTn id="12" dur="1" fill="hold">
                                          <p:stCondLst>
                                            <p:cond delay="0"/>
                                          </p:stCondLst>
                                        </p:cTn>
                                        <p:tgtEl>
                                          <p:spTgt spid="114694"/>
                                        </p:tgtEl>
                                        <p:attrNameLst>
                                          <p:attrName>style.visibility</p:attrName>
                                        </p:attrNameLst>
                                      </p:cBhvr>
                                      <p:to>
                                        <p:strVal val="visible"/>
                                      </p:to>
                                    </p:set>
                                    <p:animEffect transition="in" filter="strips(downRight)">
                                      <p:cBhvr>
                                        <p:cTn id="13" dur="500"/>
                                        <p:tgtEl>
                                          <p:spTgt spid="114694"/>
                                        </p:tgtEl>
                                      </p:cBhvr>
                                    </p:animEffect>
                                  </p:childTnLst>
                                </p:cTn>
                              </p:par>
                            </p:childTnLst>
                          </p:cTn>
                        </p:par>
                        <p:par>
                          <p:cTn id="14" fill="hold" nodeType="afterGroup">
                            <p:stCondLst>
                              <p:cond delay="1500"/>
                            </p:stCondLst>
                            <p:childTnLst>
                              <p:par>
                                <p:cTn id="15" presetID="55" presetClass="entr" presetSubtype="0" fill="hold" grpId="0" nodeType="afterEffect">
                                  <p:stCondLst>
                                    <p:cond delay="0"/>
                                  </p:stCondLst>
                                  <p:childTnLst>
                                    <p:set>
                                      <p:cBhvr>
                                        <p:cTn id="16" dur="1" fill="hold">
                                          <p:stCondLst>
                                            <p:cond delay="0"/>
                                          </p:stCondLst>
                                        </p:cTn>
                                        <p:tgtEl>
                                          <p:spTgt spid="114693"/>
                                        </p:tgtEl>
                                        <p:attrNameLst>
                                          <p:attrName>style.visibility</p:attrName>
                                        </p:attrNameLst>
                                      </p:cBhvr>
                                      <p:to>
                                        <p:strVal val="visible"/>
                                      </p:to>
                                    </p:set>
                                    <p:anim calcmode="lin" valueType="num">
                                      <p:cBhvr>
                                        <p:cTn id="17" dur="1000" fill="hold"/>
                                        <p:tgtEl>
                                          <p:spTgt spid="114693"/>
                                        </p:tgtEl>
                                        <p:attrNameLst>
                                          <p:attrName>ppt_w</p:attrName>
                                        </p:attrNameLst>
                                      </p:cBhvr>
                                      <p:tavLst>
                                        <p:tav tm="0">
                                          <p:val>
                                            <p:strVal val="#ppt_w*0.70"/>
                                          </p:val>
                                        </p:tav>
                                        <p:tav tm="100000">
                                          <p:val>
                                            <p:strVal val="#ppt_w"/>
                                          </p:val>
                                        </p:tav>
                                      </p:tavLst>
                                    </p:anim>
                                    <p:anim calcmode="lin" valueType="num">
                                      <p:cBhvr>
                                        <p:cTn id="18" dur="1000" fill="hold"/>
                                        <p:tgtEl>
                                          <p:spTgt spid="114693"/>
                                        </p:tgtEl>
                                        <p:attrNameLst>
                                          <p:attrName>ppt_h</p:attrName>
                                        </p:attrNameLst>
                                      </p:cBhvr>
                                      <p:tavLst>
                                        <p:tav tm="0">
                                          <p:val>
                                            <p:strVal val="#ppt_h"/>
                                          </p:val>
                                        </p:tav>
                                        <p:tav tm="100000">
                                          <p:val>
                                            <p:strVal val="#ppt_h"/>
                                          </p:val>
                                        </p:tav>
                                      </p:tavLst>
                                    </p:anim>
                                    <p:animEffect transition="in" filter="fade">
                                      <p:cBhvr>
                                        <p:cTn id="19" dur="1000"/>
                                        <p:tgtEl>
                                          <p:spTgt spid="11469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8" presetClass="entr" presetSubtype="6" fill="hold" nodeType="clickEffect">
                                  <p:stCondLst>
                                    <p:cond delay="0"/>
                                  </p:stCondLst>
                                  <p:childTnLst>
                                    <p:set>
                                      <p:cBhvr>
                                        <p:cTn id="23" dur="1" fill="hold">
                                          <p:stCondLst>
                                            <p:cond delay="0"/>
                                          </p:stCondLst>
                                        </p:cTn>
                                        <p:tgtEl>
                                          <p:spTgt spid="114696"/>
                                        </p:tgtEl>
                                        <p:attrNameLst>
                                          <p:attrName>style.visibility</p:attrName>
                                        </p:attrNameLst>
                                      </p:cBhvr>
                                      <p:to>
                                        <p:strVal val="visible"/>
                                      </p:to>
                                    </p:set>
                                    <p:animEffect transition="in" filter="strips(downRight)">
                                      <p:cBhvr>
                                        <p:cTn id="24" dur="500"/>
                                        <p:tgtEl>
                                          <p:spTgt spid="114696"/>
                                        </p:tgtEl>
                                      </p:cBhvr>
                                    </p:animEffect>
                                  </p:childTnLst>
                                </p:cTn>
                              </p:par>
                              <p:par>
                                <p:cTn id="25" presetID="18" presetClass="entr" presetSubtype="12" fill="hold" nodeType="withEffect">
                                  <p:stCondLst>
                                    <p:cond delay="0"/>
                                  </p:stCondLst>
                                  <p:childTnLst>
                                    <p:set>
                                      <p:cBhvr>
                                        <p:cTn id="26" dur="1" fill="hold">
                                          <p:stCondLst>
                                            <p:cond delay="0"/>
                                          </p:stCondLst>
                                        </p:cTn>
                                        <p:tgtEl>
                                          <p:spTgt spid="114700"/>
                                        </p:tgtEl>
                                        <p:attrNameLst>
                                          <p:attrName>style.visibility</p:attrName>
                                        </p:attrNameLst>
                                      </p:cBhvr>
                                      <p:to>
                                        <p:strVal val="visible"/>
                                      </p:to>
                                    </p:set>
                                    <p:animEffect transition="in" filter="strips(downLeft)">
                                      <p:cBhvr>
                                        <p:cTn id="27" dur="500"/>
                                        <p:tgtEl>
                                          <p:spTgt spid="114700"/>
                                        </p:tgtEl>
                                      </p:cBhvr>
                                    </p:animEffect>
                                  </p:childTnLst>
                                </p:cTn>
                              </p:par>
                            </p:childTnLst>
                          </p:cTn>
                        </p:par>
                        <p:par>
                          <p:cTn id="28" fill="hold" nodeType="afterGroup">
                            <p:stCondLst>
                              <p:cond delay="500"/>
                            </p:stCondLst>
                            <p:childTnLst>
                              <p:par>
                                <p:cTn id="29" presetID="55" presetClass="entr" presetSubtype="0" fill="hold" grpId="0" nodeType="afterEffect">
                                  <p:stCondLst>
                                    <p:cond delay="0"/>
                                  </p:stCondLst>
                                  <p:childTnLst>
                                    <p:set>
                                      <p:cBhvr>
                                        <p:cTn id="30" dur="1" fill="hold">
                                          <p:stCondLst>
                                            <p:cond delay="0"/>
                                          </p:stCondLst>
                                        </p:cTn>
                                        <p:tgtEl>
                                          <p:spTgt spid="114695"/>
                                        </p:tgtEl>
                                        <p:attrNameLst>
                                          <p:attrName>style.visibility</p:attrName>
                                        </p:attrNameLst>
                                      </p:cBhvr>
                                      <p:to>
                                        <p:strVal val="visible"/>
                                      </p:to>
                                    </p:set>
                                    <p:anim calcmode="lin" valueType="num">
                                      <p:cBhvr>
                                        <p:cTn id="31" dur="1000" fill="hold"/>
                                        <p:tgtEl>
                                          <p:spTgt spid="114695"/>
                                        </p:tgtEl>
                                        <p:attrNameLst>
                                          <p:attrName>ppt_w</p:attrName>
                                        </p:attrNameLst>
                                      </p:cBhvr>
                                      <p:tavLst>
                                        <p:tav tm="0">
                                          <p:val>
                                            <p:strVal val="#ppt_w*0.70"/>
                                          </p:val>
                                        </p:tav>
                                        <p:tav tm="100000">
                                          <p:val>
                                            <p:strVal val="#ppt_w"/>
                                          </p:val>
                                        </p:tav>
                                      </p:tavLst>
                                    </p:anim>
                                    <p:anim calcmode="lin" valueType="num">
                                      <p:cBhvr>
                                        <p:cTn id="32" dur="1000" fill="hold"/>
                                        <p:tgtEl>
                                          <p:spTgt spid="114695"/>
                                        </p:tgtEl>
                                        <p:attrNameLst>
                                          <p:attrName>ppt_h</p:attrName>
                                        </p:attrNameLst>
                                      </p:cBhvr>
                                      <p:tavLst>
                                        <p:tav tm="0">
                                          <p:val>
                                            <p:strVal val="#ppt_h"/>
                                          </p:val>
                                        </p:tav>
                                        <p:tav tm="100000">
                                          <p:val>
                                            <p:strVal val="#ppt_h"/>
                                          </p:val>
                                        </p:tav>
                                      </p:tavLst>
                                    </p:anim>
                                    <p:animEffect transition="in" filter="fade">
                                      <p:cBhvr>
                                        <p:cTn id="33" dur="1000"/>
                                        <p:tgtEl>
                                          <p:spTgt spid="114695"/>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8" presetClass="entr" presetSubtype="12" fill="hold" nodeType="clickEffect">
                                  <p:stCondLst>
                                    <p:cond delay="0"/>
                                  </p:stCondLst>
                                  <p:childTnLst>
                                    <p:set>
                                      <p:cBhvr>
                                        <p:cTn id="37" dur="1" fill="hold">
                                          <p:stCondLst>
                                            <p:cond delay="0"/>
                                          </p:stCondLst>
                                        </p:cTn>
                                        <p:tgtEl>
                                          <p:spTgt spid="114698"/>
                                        </p:tgtEl>
                                        <p:attrNameLst>
                                          <p:attrName>style.visibility</p:attrName>
                                        </p:attrNameLst>
                                      </p:cBhvr>
                                      <p:to>
                                        <p:strVal val="visible"/>
                                      </p:to>
                                    </p:set>
                                    <p:animEffect transition="in" filter="strips(downLeft)">
                                      <p:cBhvr>
                                        <p:cTn id="38" dur="500"/>
                                        <p:tgtEl>
                                          <p:spTgt spid="114698"/>
                                        </p:tgtEl>
                                      </p:cBhvr>
                                    </p:animEffect>
                                  </p:childTnLst>
                                </p:cTn>
                              </p:par>
                            </p:childTnLst>
                          </p:cTn>
                        </p:par>
                        <p:par>
                          <p:cTn id="39" fill="hold" nodeType="afterGroup">
                            <p:stCondLst>
                              <p:cond delay="500"/>
                            </p:stCondLst>
                            <p:childTnLst>
                              <p:par>
                                <p:cTn id="40" presetID="55" presetClass="entr" presetSubtype="0" fill="hold" grpId="0" nodeType="afterEffect">
                                  <p:stCondLst>
                                    <p:cond delay="0"/>
                                  </p:stCondLst>
                                  <p:childTnLst>
                                    <p:set>
                                      <p:cBhvr>
                                        <p:cTn id="41" dur="1" fill="hold">
                                          <p:stCondLst>
                                            <p:cond delay="0"/>
                                          </p:stCondLst>
                                        </p:cTn>
                                        <p:tgtEl>
                                          <p:spTgt spid="114697"/>
                                        </p:tgtEl>
                                        <p:attrNameLst>
                                          <p:attrName>style.visibility</p:attrName>
                                        </p:attrNameLst>
                                      </p:cBhvr>
                                      <p:to>
                                        <p:strVal val="visible"/>
                                      </p:to>
                                    </p:set>
                                    <p:anim calcmode="lin" valueType="num">
                                      <p:cBhvr>
                                        <p:cTn id="42" dur="1000" fill="hold"/>
                                        <p:tgtEl>
                                          <p:spTgt spid="114697"/>
                                        </p:tgtEl>
                                        <p:attrNameLst>
                                          <p:attrName>ppt_w</p:attrName>
                                        </p:attrNameLst>
                                      </p:cBhvr>
                                      <p:tavLst>
                                        <p:tav tm="0">
                                          <p:val>
                                            <p:strVal val="#ppt_w*0.70"/>
                                          </p:val>
                                        </p:tav>
                                        <p:tav tm="100000">
                                          <p:val>
                                            <p:strVal val="#ppt_w"/>
                                          </p:val>
                                        </p:tav>
                                      </p:tavLst>
                                    </p:anim>
                                    <p:anim calcmode="lin" valueType="num">
                                      <p:cBhvr>
                                        <p:cTn id="43" dur="1000" fill="hold"/>
                                        <p:tgtEl>
                                          <p:spTgt spid="114697"/>
                                        </p:tgtEl>
                                        <p:attrNameLst>
                                          <p:attrName>ppt_h</p:attrName>
                                        </p:attrNameLst>
                                      </p:cBhvr>
                                      <p:tavLst>
                                        <p:tav tm="0">
                                          <p:val>
                                            <p:strVal val="#ppt_h"/>
                                          </p:val>
                                        </p:tav>
                                        <p:tav tm="100000">
                                          <p:val>
                                            <p:strVal val="#ppt_h"/>
                                          </p:val>
                                        </p:tav>
                                      </p:tavLst>
                                    </p:anim>
                                    <p:animEffect transition="in" filter="fade">
                                      <p:cBhvr>
                                        <p:cTn id="44" dur="1000"/>
                                        <p:tgtEl>
                                          <p:spTgt spid="114697"/>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8" presetClass="entr" presetSubtype="12" fill="hold" nodeType="clickEffect">
                                  <p:stCondLst>
                                    <p:cond delay="0"/>
                                  </p:stCondLst>
                                  <p:childTnLst>
                                    <p:set>
                                      <p:cBhvr>
                                        <p:cTn id="48" dur="1" fill="hold">
                                          <p:stCondLst>
                                            <p:cond delay="0"/>
                                          </p:stCondLst>
                                        </p:cTn>
                                        <p:tgtEl>
                                          <p:spTgt spid="114703"/>
                                        </p:tgtEl>
                                        <p:attrNameLst>
                                          <p:attrName>style.visibility</p:attrName>
                                        </p:attrNameLst>
                                      </p:cBhvr>
                                      <p:to>
                                        <p:strVal val="visible"/>
                                      </p:to>
                                    </p:set>
                                    <p:animEffect transition="in" filter="strips(downLeft)">
                                      <p:cBhvr>
                                        <p:cTn id="49" dur="500"/>
                                        <p:tgtEl>
                                          <p:spTgt spid="114703"/>
                                        </p:tgtEl>
                                      </p:cBhvr>
                                    </p:animEffect>
                                  </p:childTnLst>
                                </p:cTn>
                              </p:par>
                            </p:childTnLst>
                          </p:cTn>
                        </p:par>
                        <p:par>
                          <p:cTn id="50" fill="hold" nodeType="afterGroup">
                            <p:stCondLst>
                              <p:cond delay="500"/>
                            </p:stCondLst>
                            <p:childTnLst>
                              <p:par>
                                <p:cTn id="51" presetID="55" presetClass="entr" presetSubtype="0" fill="hold" grpId="0" nodeType="afterEffect">
                                  <p:stCondLst>
                                    <p:cond delay="0"/>
                                  </p:stCondLst>
                                  <p:childTnLst>
                                    <p:set>
                                      <p:cBhvr>
                                        <p:cTn id="52" dur="1" fill="hold">
                                          <p:stCondLst>
                                            <p:cond delay="0"/>
                                          </p:stCondLst>
                                        </p:cTn>
                                        <p:tgtEl>
                                          <p:spTgt spid="114699"/>
                                        </p:tgtEl>
                                        <p:attrNameLst>
                                          <p:attrName>style.visibility</p:attrName>
                                        </p:attrNameLst>
                                      </p:cBhvr>
                                      <p:to>
                                        <p:strVal val="visible"/>
                                      </p:to>
                                    </p:set>
                                    <p:anim calcmode="lin" valueType="num">
                                      <p:cBhvr>
                                        <p:cTn id="53" dur="1000" fill="hold"/>
                                        <p:tgtEl>
                                          <p:spTgt spid="114699"/>
                                        </p:tgtEl>
                                        <p:attrNameLst>
                                          <p:attrName>ppt_w</p:attrName>
                                        </p:attrNameLst>
                                      </p:cBhvr>
                                      <p:tavLst>
                                        <p:tav tm="0">
                                          <p:val>
                                            <p:strVal val="#ppt_w*0.70"/>
                                          </p:val>
                                        </p:tav>
                                        <p:tav tm="100000">
                                          <p:val>
                                            <p:strVal val="#ppt_w"/>
                                          </p:val>
                                        </p:tav>
                                      </p:tavLst>
                                    </p:anim>
                                    <p:anim calcmode="lin" valueType="num">
                                      <p:cBhvr>
                                        <p:cTn id="54" dur="1000" fill="hold"/>
                                        <p:tgtEl>
                                          <p:spTgt spid="114699"/>
                                        </p:tgtEl>
                                        <p:attrNameLst>
                                          <p:attrName>ppt_h</p:attrName>
                                        </p:attrNameLst>
                                      </p:cBhvr>
                                      <p:tavLst>
                                        <p:tav tm="0">
                                          <p:val>
                                            <p:strVal val="#ppt_h"/>
                                          </p:val>
                                        </p:tav>
                                        <p:tav tm="100000">
                                          <p:val>
                                            <p:strVal val="#ppt_h"/>
                                          </p:val>
                                        </p:tav>
                                      </p:tavLst>
                                    </p:anim>
                                    <p:animEffect transition="in" filter="fade">
                                      <p:cBhvr>
                                        <p:cTn id="55" dur="1000"/>
                                        <p:tgtEl>
                                          <p:spTgt spid="114699"/>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18" presetClass="entr" presetSubtype="6" fill="hold" nodeType="clickEffect">
                                  <p:stCondLst>
                                    <p:cond delay="0"/>
                                  </p:stCondLst>
                                  <p:childTnLst>
                                    <p:set>
                                      <p:cBhvr>
                                        <p:cTn id="59" dur="1" fill="hold">
                                          <p:stCondLst>
                                            <p:cond delay="0"/>
                                          </p:stCondLst>
                                        </p:cTn>
                                        <p:tgtEl>
                                          <p:spTgt spid="114707"/>
                                        </p:tgtEl>
                                        <p:attrNameLst>
                                          <p:attrName>style.visibility</p:attrName>
                                        </p:attrNameLst>
                                      </p:cBhvr>
                                      <p:to>
                                        <p:strVal val="visible"/>
                                      </p:to>
                                    </p:set>
                                    <p:animEffect transition="in" filter="strips(downRight)">
                                      <p:cBhvr>
                                        <p:cTn id="60" dur="500"/>
                                        <p:tgtEl>
                                          <p:spTgt spid="114707"/>
                                        </p:tgtEl>
                                      </p:cBhvr>
                                    </p:animEffect>
                                  </p:childTnLst>
                                </p:cTn>
                              </p:par>
                            </p:childTnLst>
                          </p:cTn>
                        </p:par>
                        <p:par>
                          <p:cTn id="61" fill="hold" nodeType="afterGroup">
                            <p:stCondLst>
                              <p:cond delay="500"/>
                            </p:stCondLst>
                            <p:childTnLst>
                              <p:par>
                                <p:cTn id="62" presetID="55" presetClass="entr" presetSubtype="0" fill="hold" grpId="0" nodeType="afterEffect">
                                  <p:stCondLst>
                                    <p:cond delay="0"/>
                                  </p:stCondLst>
                                  <p:childTnLst>
                                    <p:set>
                                      <p:cBhvr>
                                        <p:cTn id="63" dur="1" fill="hold">
                                          <p:stCondLst>
                                            <p:cond delay="0"/>
                                          </p:stCondLst>
                                        </p:cTn>
                                        <p:tgtEl>
                                          <p:spTgt spid="114705"/>
                                        </p:tgtEl>
                                        <p:attrNameLst>
                                          <p:attrName>style.visibility</p:attrName>
                                        </p:attrNameLst>
                                      </p:cBhvr>
                                      <p:to>
                                        <p:strVal val="visible"/>
                                      </p:to>
                                    </p:set>
                                    <p:anim calcmode="lin" valueType="num">
                                      <p:cBhvr>
                                        <p:cTn id="64" dur="1000" fill="hold"/>
                                        <p:tgtEl>
                                          <p:spTgt spid="114705"/>
                                        </p:tgtEl>
                                        <p:attrNameLst>
                                          <p:attrName>ppt_w</p:attrName>
                                        </p:attrNameLst>
                                      </p:cBhvr>
                                      <p:tavLst>
                                        <p:tav tm="0">
                                          <p:val>
                                            <p:strVal val="#ppt_w*0.70"/>
                                          </p:val>
                                        </p:tav>
                                        <p:tav tm="100000">
                                          <p:val>
                                            <p:strVal val="#ppt_w"/>
                                          </p:val>
                                        </p:tav>
                                      </p:tavLst>
                                    </p:anim>
                                    <p:anim calcmode="lin" valueType="num">
                                      <p:cBhvr>
                                        <p:cTn id="65" dur="1000" fill="hold"/>
                                        <p:tgtEl>
                                          <p:spTgt spid="114705"/>
                                        </p:tgtEl>
                                        <p:attrNameLst>
                                          <p:attrName>ppt_h</p:attrName>
                                        </p:attrNameLst>
                                      </p:cBhvr>
                                      <p:tavLst>
                                        <p:tav tm="0">
                                          <p:val>
                                            <p:strVal val="#ppt_h"/>
                                          </p:val>
                                        </p:tav>
                                        <p:tav tm="100000">
                                          <p:val>
                                            <p:strVal val="#ppt_h"/>
                                          </p:val>
                                        </p:tav>
                                      </p:tavLst>
                                    </p:anim>
                                    <p:animEffect transition="in" filter="fade">
                                      <p:cBhvr>
                                        <p:cTn id="66" dur="1000"/>
                                        <p:tgtEl>
                                          <p:spTgt spid="114705"/>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18" presetClass="entr" presetSubtype="12" fill="hold" nodeType="clickEffect">
                                  <p:stCondLst>
                                    <p:cond delay="0"/>
                                  </p:stCondLst>
                                  <p:childTnLst>
                                    <p:set>
                                      <p:cBhvr>
                                        <p:cTn id="70" dur="1" fill="hold">
                                          <p:stCondLst>
                                            <p:cond delay="0"/>
                                          </p:stCondLst>
                                        </p:cTn>
                                        <p:tgtEl>
                                          <p:spTgt spid="114714"/>
                                        </p:tgtEl>
                                        <p:attrNameLst>
                                          <p:attrName>style.visibility</p:attrName>
                                        </p:attrNameLst>
                                      </p:cBhvr>
                                      <p:to>
                                        <p:strVal val="visible"/>
                                      </p:to>
                                    </p:set>
                                    <p:animEffect transition="in" filter="strips(downLeft)">
                                      <p:cBhvr>
                                        <p:cTn id="71" dur="500"/>
                                        <p:tgtEl>
                                          <p:spTgt spid="114714"/>
                                        </p:tgtEl>
                                      </p:cBhvr>
                                    </p:animEffect>
                                  </p:childTnLst>
                                </p:cTn>
                              </p:par>
                            </p:childTnLst>
                          </p:cTn>
                        </p:par>
                        <p:par>
                          <p:cTn id="72" fill="hold" nodeType="afterGroup">
                            <p:stCondLst>
                              <p:cond delay="500"/>
                            </p:stCondLst>
                            <p:childTnLst>
                              <p:par>
                                <p:cTn id="73" presetID="55" presetClass="entr" presetSubtype="0" fill="hold" grpId="0" nodeType="afterEffect">
                                  <p:stCondLst>
                                    <p:cond delay="0"/>
                                  </p:stCondLst>
                                  <p:childTnLst>
                                    <p:set>
                                      <p:cBhvr>
                                        <p:cTn id="74" dur="1" fill="hold">
                                          <p:stCondLst>
                                            <p:cond delay="0"/>
                                          </p:stCondLst>
                                        </p:cTn>
                                        <p:tgtEl>
                                          <p:spTgt spid="114713"/>
                                        </p:tgtEl>
                                        <p:attrNameLst>
                                          <p:attrName>style.visibility</p:attrName>
                                        </p:attrNameLst>
                                      </p:cBhvr>
                                      <p:to>
                                        <p:strVal val="visible"/>
                                      </p:to>
                                    </p:set>
                                    <p:anim calcmode="lin" valueType="num">
                                      <p:cBhvr>
                                        <p:cTn id="75" dur="1000" fill="hold"/>
                                        <p:tgtEl>
                                          <p:spTgt spid="114713"/>
                                        </p:tgtEl>
                                        <p:attrNameLst>
                                          <p:attrName>ppt_w</p:attrName>
                                        </p:attrNameLst>
                                      </p:cBhvr>
                                      <p:tavLst>
                                        <p:tav tm="0">
                                          <p:val>
                                            <p:strVal val="#ppt_w*0.70"/>
                                          </p:val>
                                        </p:tav>
                                        <p:tav tm="100000">
                                          <p:val>
                                            <p:strVal val="#ppt_w"/>
                                          </p:val>
                                        </p:tav>
                                      </p:tavLst>
                                    </p:anim>
                                    <p:anim calcmode="lin" valueType="num">
                                      <p:cBhvr>
                                        <p:cTn id="76" dur="1000" fill="hold"/>
                                        <p:tgtEl>
                                          <p:spTgt spid="114713"/>
                                        </p:tgtEl>
                                        <p:attrNameLst>
                                          <p:attrName>ppt_h</p:attrName>
                                        </p:attrNameLst>
                                      </p:cBhvr>
                                      <p:tavLst>
                                        <p:tav tm="0">
                                          <p:val>
                                            <p:strVal val="#ppt_h"/>
                                          </p:val>
                                        </p:tav>
                                        <p:tav tm="100000">
                                          <p:val>
                                            <p:strVal val="#ppt_h"/>
                                          </p:val>
                                        </p:tav>
                                      </p:tavLst>
                                    </p:anim>
                                    <p:animEffect transition="in" filter="fade">
                                      <p:cBhvr>
                                        <p:cTn id="77" dur="1000"/>
                                        <p:tgtEl>
                                          <p:spTgt spid="114713"/>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18" presetClass="entr" presetSubtype="12" fill="hold" nodeType="clickEffect">
                                  <p:stCondLst>
                                    <p:cond delay="0"/>
                                  </p:stCondLst>
                                  <p:childTnLst>
                                    <p:set>
                                      <p:cBhvr>
                                        <p:cTn id="81" dur="1" fill="hold">
                                          <p:stCondLst>
                                            <p:cond delay="0"/>
                                          </p:stCondLst>
                                        </p:cTn>
                                        <p:tgtEl>
                                          <p:spTgt spid="114706"/>
                                        </p:tgtEl>
                                        <p:attrNameLst>
                                          <p:attrName>style.visibility</p:attrName>
                                        </p:attrNameLst>
                                      </p:cBhvr>
                                      <p:to>
                                        <p:strVal val="visible"/>
                                      </p:to>
                                    </p:set>
                                    <p:animEffect transition="in" filter="strips(downLeft)">
                                      <p:cBhvr>
                                        <p:cTn id="82" dur="500"/>
                                        <p:tgtEl>
                                          <p:spTgt spid="114706"/>
                                        </p:tgtEl>
                                      </p:cBhvr>
                                    </p:animEffect>
                                  </p:childTnLst>
                                </p:cTn>
                              </p:par>
                            </p:childTnLst>
                          </p:cTn>
                        </p:par>
                        <p:par>
                          <p:cTn id="83" fill="hold" nodeType="afterGroup">
                            <p:stCondLst>
                              <p:cond delay="500"/>
                            </p:stCondLst>
                            <p:childTnLst>
                              <p:par>
                                <p:cTn id="84" presetID="55" presetClass="entr" presetSubtype="0" fill="hold" grpId="0" nodeType="afterEffect">
                                  <p:stCondLst>
                                    <p:cond delay="0"/>
                                  </p:stCondLst>
                                  <p:childTnLst>
                                    <p:set>
                                      <p:cBhvr>
                                        <p:cTn id="85" dur="1" fill="hold">
                                          <p:stCondLst>
                                            <p:cond delay="0"/>
                                          </p:stCondLst>
                                        </p:cTn>
                                        <p:tgtEl>
                                          <p:spTgt spid="114704"/>
                                        </p:tgtEl>
                                        <p:attrNameLst>
                                          <p:attrName>style.visibility</p:attrName>
                                        </p:attrNameLst>
                                      </p:cBhvr>
                                      <p:to>
                                        <p:strVal val="visible"/>
                                      </p:to>
                                    </p:set>
                                    <p:anim calcmode="lin" valueType="num">
                                      <p:cBhvr>
                                        <p:cTn id="86" dur="1000" fill="hold"/>
                                        <p:tgtEl>
                                          <p:spTgt spid="114704"/>
                                        </p:tgtEl>
                                        <p:attrNameLst>
                                          <p:attrName>ppt_w</p:attrName>
                                        </p:attrNameLst>
                                      </p:cBhvr>
                                      <p:tavLst>
                                        <p:tav tm="0">
                                          <p:val>
                                            <p:strVal val="#ppt_w*0.70"/>
                                          </p:val>
                                        </p:tav>
                                        <p:tav tm="100000">
                                          <p:val>
                                            <p:strVal val="#ppt_w"/>
                                          </p:val>
                                        </p:tav>
                                      </p:tavLst>
                                    </p:anim>
                                    <p:anim calcmode="lin" valueType="num">
                                      <p:cBhvr>
                                        <p:cTn id="87" dur="1000" fill="hold"/>
                                        <p:tgtEl>
                                          <p:spTgt spid="114704"/>
                                        </p:tgtEl>
                                        <p:attrNameLst>
                                          <p:attrName>ppt_h</p:attrName>
                                        </p:attrNameLst>
                                      </p:cBhvr>
                                      <p:tavLst>
                                        <p:tav tm="0">
                                          <p:val>
                                            <p:strVal val="#ppt_h"/>
                                          </p:val>
                                        </p:tav>
                                        <p:tav tm="100000">
                                          <p:val>
                                            <p:strVal val="#ppt_h"/>
                                          </p:val>
                                        </p:tav>
                                      </p:tavLst>
                                    </p:anim>
                                    <p:animEffect transition="in" filter="fade">
                                      <p:cBhvr>
                                        <p:cTn id="88" dur="1000"/>
                                        <p:tgtEl>
                                          <p:spTgt spid="114704"/>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18" presetClass="entr" presetSubtype="12" fill="hold" nodeType="clickEffect">
                                  <p:stCondLst>
                                    <p:cond delay="0"/>
                                  </p:stCondLst>
                                  <p:childTnLst>
                                    <p:set>
                                      <p:cBhvr>
                                        <p:cTn id="92" dur="1" fill="hold">
                                          <p:stCondLst>
                                            <p:cond delay="0"/>
                                          </p:stCondLst>
                                        </p:cTn>
                                        <p:tgtEl>
                                          <p:spTgt spid="114709"/>
                                        </p:tgtEl>
                                        <p:attrNameLst>
                                          <p:attrName>style.visibility</p:attrName>
                                        </p:attrNameLst>
                                      </p:cBhvr>
                                      <p:to>
                                        <p:strVal val="visible"/>
                                      </p:to>
                                    </p:set>
                                    <p:animEffect transition="in" filter="strips(downLeft)">
                                      <p:cBhvr>
                                        <p:cTn id="93" dur="500"/>
                                        <p:tgtEl>
                                          <p:spTgt spid="114709"/>
                                        </p:tgtEl>
                                      </p:cBhvr>
                                    </p:animEffect>
                                  </p:childTnLst>
                                </p:cTn>
                              </p:par>
                            </p:childTnLst>
                          </p:cTn>
                        </p:par>
                        <p:par>
                          <p:cTn id="94" fill="hold" nodeType="afterGroup">
                            <p:stCondLst>
                              <p:cond delay="500"/>
                            </p:stCondLst>
                            <p:childTnLst>
                              <p:par>
                                <p:cTn id="95" presetID="55" presetClass="entr" presetSubtype="0" fill="hold" grpId="0" nodeType="afterEffect">
                                  <p:stCondLst>
                                    <p:cond delay="0"/>
                                  </p:stCondLst>
                                  <p:childTnLst>
                                    <p:set>
                                      <p:cBhvr>
                                        <p:cTn id="96" dur="1" fill="hold">
                                          <p:stCondLst>
                                            <p:cond delay="0"/>
                                          </p:stCondLst>
                                        </p:cTn>
                                        <p:tgtEl>
                                          <p:spTgt spid="114708"/>
                                        </p:tgtEl>
                                        <p:attrNameLst>
                                          <p:attrName>style.visibility</p:attrName>
                                        </p:attrNameLst>
                                      </p:cBhvr>
                                      <p:to>
                                        <p:strVal val="visible"/>
                                      </p:to>
                                    </p:set>
                                    <p:anim calcmode="lin" valueType="num">
                                      <p:cBhvr>
                                        <p:cTn id="97" dur="1000" fill="hold"/>
                                        <p:tgtEl>
                                          <p:spTgt spid="114708"/>
                                        </p:tgtEl>
                                        <p:attrNameLst>
                                          <p:attrName>ppt_w</p:attrName>
                                        </p:attrNameLst>
                                      </p:cBhvr>
                                      <p:tavLst>
                                        <p:tav tm="0">
                                          <p:val>
                                            <p:strVal val="#ppt_w*0.70"/>
                                          </p:val>
                                        </p:tav>
                                        <p:tav tm="100000">
                                          <p:val>
                                            <p:strVal val="#ppt_w"/>
                                          </p:val>
                                        </p:tav>
                                      </p:tavLst>
                                    </p:anim>
                                    <p:anim calcmode="lin" valueType="num">
                                      <p:cBhvr>
                                        <p:cTn id="98" dur="1000" fill="hold"/>
                                        <p:tgtEl>
                                          <p:spTgt spid="114708"/>
                                        </p:tgtEl>
                                        <p:attrNameLst>
                                          <p:attrName>ppt_h</p:attrName>
                                        </p:attrNameLst>
                                      </p:cBhvr>
                                      <p:tavLst>
                                        <p:tav tm="0">
                                          <p:val>
                                            <p:strVal val="#ppt_h"/>
                                          </p:val>
                                        </p:tav>
                                        <p:tav tm="100000">
                                          <p:val>
                                            <p:strVal val="#ppt_h"/>
                                          </p:val>
                                        </p:tav>
                                      </p:tavLst>
                                    </p:anim>
                                    <p:animEffect transition="in" filter="fade">
                                      <p:cBhvr>
                                        <p:cTn id="99" dur="1000"/>
                                        <p:tgtEl>
                                          <p:spTgt spid="114708"/>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18" presetClass="entr" presetSubtype="12" fill="hold" nodeType="clickEffect">
                                  <p:stCondLst>
                                    <p:cond delay="0"/>
                                  </p:stCondLst>
                                  <p:childTnLst>
                                    <p:set>
                                      <p:cBhvr>
                                        <p:cTn id="103" dur="1" fill="hold">
                                          <p:stCondLst>
                                            <p:cond delay="0"/>
                                          </p:stCondLst>
                                        </p:cTn>
                                        <p:tgtEl>
                                          <p:spTgt spid="114711"/>
                                        </p:tgtEl>
                                        <p:attrNameLst>
                                          <p:attrName>style.visibility</p:attrName>
                                        </p:attrNameLst>
                                      </p:cBhvr>
                                      <p:to>
                                        <p:strVal val="visible"/>
                                      </p:to>
                                    </p:set>
                                    <p:animEffect transition="in" filter="strips(downLeft)">
                                      <p:cBhvr>
                                        <p:cTn id="104" dur="500"/>
                                        <p:tgtEl>
                                          <p:spTgt spid="114711"/>
                                        </p:tgtEl>
                                      </p:cBhvr>
                                    </p:animEffect>
                                  </p:childTnLst>
                                </p:cTn>
                              </p:par>
                            </p:childTnLst>
                          </p:cTn>
                        </p:par>
                        <p:par>
                          <p:cTn id="105" fill="hold" nodeType="afterGroup">
                            <p:stCondLst>
                              <p:cond delay="500"/>
                            </p:stCondLst>
                            <p:childTnLst>
                              <p:par>
                                <p:cTn id="106" presetID="55" presetClass="entr" presetSubtype="0" fill="hold" grpId="0" nodeType="afterEffect">
                                  <p:stCondLst>
                                    <p:cond delay="0"/>
                                  </p:stCondLst>
                                  <p:childTnLst>
                                    <p:set>
                                      <p:cBhvr>
                                        <p:cTn id="107" dur="1" fill="hold">
                                          <p:stCondLst>
                                            <p:cond delay="0"/>
                                          </p:stCondLst>
                                        </p:cTn>
                                        <p:tgtEl>
                                          <p:spTgt spid="114710"/>
                                        </p:tgtEl>
                                        <p:attrNameLst>
                                          <p:attrName>style.visibility</p:attrName>
                                        </p:attrNameLst>
                                      </p:cBhvr>
                                      <p:to>
                                        <p:strVal val="visible"/>
                                      </p:to>
                                    </p:set>
                                    <p:anim calcmode="lin" valueType="num">
                                      <p:cBhvr>
                                        <p:cTn id="108" dur="1000" fill="hold"/>
                                        <p:tgtEl>
                                          <p:spTgt spid="114710"/>
                                        </p:tgtEl>
                                        <p:attrNameLst>
                                          <p:attrName>ppt_w</p:attrName>
                                        </p:attrNameLst>
                                      </p:cBhvr>
                                      <p:tavLst>
                                        <p:tav tm="0">
                                          <p:val>
                                            <p:strVal val="#ppt_w*0.70"/>
                                          </p:val>
                                        </p:tav>
                                        <p:tav tm="100000">
                                          <p:val>
                                            <p:strVal val="#ppt_w"/>
                                          </p:val>
                                        </p:tav>
                                      </p:tavLst>
                                    </p:anim>
                                    <p:anim calcmode="lin" valueType="num">
                                      <p:cBhvr>
                                        <p:cTn id="109" dur="1000" fill="hold"/>
                                        <p:tgtEl>
                                          <p:spTgt spid="114710"/>
                                        </p:tgtEl>
                                        <p:attrNameLst>
                                          <p:attrName>ppt_h</p:attrName>
                                        </p:attrNameLst>
                                      </p:cBhvr>
                                      <p:tavLst>
                                        <p:tav tm="0">
                                          <p:val>
                                            <p:strVal val="#ppt_h"/>
                                          </p:val>
                                        </p:tav>
                                        <p:tav tm="100000">
                                          <p:val>
                                            <p:strVal val="#ppt_h"/>
                                          </p:val>
                                        </p:tav>
                                      </p:tavLst>
                                    </p:anim>
                                    <p:animEffect transition="in" filter="fade">
                                      <p:cBhvr>
                                        <p:cTn id="110" dur="1000"/>
                                        <p:tgtEl>
                                          <p:spTgt spid="114710"/>
                                        </p:tgtEl>
                                      </p:cBhvr>
                                    </p:animEffec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18" presetClass="entr" presetSubtype="12" fill="hold" nodeType="clickEffect">
                                  <p:stCondLst>
                                    <p:cond delay="0"/>
                                  </p:stCondLst>
                                  <p:childTnLst>
                                    <p:set>
                                      <p:cBhvr>
                                        <p:cTn id="114" dur="1" fill="hold">
                                          <p:stCondLst>
                                            <p:cond delay="0"/>
                                          </p:stCondLst>
                                        </p:cTn>
                                        <p:tgtEl>
                                          <p:spTgt spid="114716"/>
                                        </p:tgtEl>
                                        <p:attrNameLst>
                                          <p:attrName>style.visibility</p:attrName>
                                        </p:attrNameLst>
                                      </p:cBhvr>
                                      <p:to>
                                        <p:strVal val="visible"/>
                                      </p:to>
                                    </p:set>
                                    <p:animEffect transition="in" filter="strips(downLeft)">
                                      <p:cBhvr>
                                        <p:cTn id="115" dur="500"/>
                                        <p:tgtEl>
                                          <p:spTgt spid="114716"/>
                                        </p:tgtEl>
                                      </p:cBhvr>
                                    </p:animEffect>
                                  </p:childTnLst>
                                </p:cTn>
                              </p:par>
                            </p:childTnLst>
                          </p:cTn>
                        </p:par>
                        <p:par>
                          <p:cTn id="116" fill="hold" nodeType="afterGroup">
                            <p:stCondLst>
                              <p:cond delay="500"/>
                            </p:stCondLst>
                            <p:childTnLst>
                              <p:par>
                                <p:cTn id="117" presetID="55" presetClass="entr" presetSubtype="0" fill="hold" grpId="0" nodeType="afterEffect">
                                  <p:stCondLst>
                                    <p:cond delay="0"/>
                                  </p:stCondLst>
                                  <p:childTnLst>
                                    <p:set>
                                      <p:cBhvr>
                                        <p:cTn id="118" dur="1" fill="hold">
                                          <p:stCondLst>
                                            <p:cond delay="0"/>
                                          </p:stCondLst>
                                        </p:cTn>
                                        <p:tgtEl>
                                          <p:spTgt spid="114715"/>
                                        </p:tgtEl>
                                        <p:attrNameLst>
                                          <p:attrName>style.visibility</p:attrName>
                                        </p:attrNameLst>
                                      </p:cBhvr>
                                      <p:to>
                                        <p:strVal val="visible"/>
                                      </p:to>
                                    </p:set>
                                    <p:anim calcmode="lin" valueType="num">
                                      <p:cBhvr>
                                        <p:cTn id="119" dur="1000" fill="hold"/>
                                        <p:tgtEl>
                                          <p:spTgt spid="114715"/>
                                        </p:tgtEl>
                                        <p:attrNameLst>
                                          <p:attrName>ppt_w</p:attrName>
                                        </p:attrNameLst>
                                      </p:cBhvr>
                                      <p:tavLst>
                                        <p:tav tm="0">
                                          <p:val>
                                            <p:strVal val="#ppt_w*0.70"/>
                                          </p:val>
                                        </p:tav>
                                        <p:tav tm="100000">
                                          <p:val>
                                            <p:strVal val="#ppt_w"/>
                                          </p:val>
                                        </p:tav>
                                      </p:tavLst>
                                    </p:anim>
                                    <p:anim calcmode="lin" valueType="num">
                                      <p:cBhvr>
                                        <p:cTn id="120" dur="1000" fill="hold"/>
                                        <p:tgtEl>
                                          <p:spTgt spid="114715"/>
                                        </p:tgtEl>
                                        <p:attrNameLst>
                                          <p:attrName>ppt_h</p:attrName>
                                        </p:attrNameLst>
                                      </p:cBhvr>
                                      <p:tavLst>
                                        <p:tav tm="0">
                                          <p:val>
                                            <p:strVal val="#ppt_h"/>
                                          </p:val>
                                        </p:tav>
                                        <p:tav tm="100000">
                                          <p:val>
                                            <p:strVal val="#ppt_h"/>
                                          </p:val>
                                        </p:tav>
                                      </p:tavLst>
                                    </p:anim>
                                    <p:animEffect transition="in" filter="fade">
                                      <p:cBhvr>
                                        <p:cTn id="121" dur="1000"/>
                                        <p:tgtEl>
                                          <p:spTgt spid="114715"/>
                                        </p:tgtEl>
                                      </p:cBhvr>
                                    </p:animEffect>
                                  </p:childTnLst>
                                </p:cTn>
                              </p:par>
                            </p:childTnLst>
                          </p:cTn>
                        </p:par>
                      </p:childTnLst>
                    </p:cTn>
                  </p:par>
                  <p:par>
                    <p:cTn id="122" fill="hold" nodeType="clickPar">
                      <p:stCondLst>
                        <p:cond delay="indefinite"/>
                      </p:stCondLst>
                      <p:childTnLst>
                        <p:par>
                          <p:cTn id="123" fill="hold" nodeType="withGroup">
                            <p:stCondLst>
                              <p:cond delay="0"/>
                            </p:stCondLst>
                            <p:childTnLst>
                              <p:par>
                                <p:cTn id="124" presetID="18" presetClass="entr" presetSubtype="12" fill="hold" nodeType="clickEffect">
                                  <p:stCondLst>
                                    <p:cond delay="0"/>
                                  </p:stCondLst>
                                  <p:childTnLst>
                                    <p:set>
                                      <p:cBhvr>
                                        <p:cTn id="125" dur="1" fill="hold">
                                          <p:stCondLst>
                                            <p:cond delay="0"/>
                                          </p:stCondLst>
                                        </p:cTn>
                                        <p:tgtEl>
                                          <p:spTgt spid="114718"/>
                                        </p:tgtEl>
                                        <p:attrNameLst>
                                          <p:attrName>style.visibility</p:attrName>
                                        </p:attrNameLst>
                                      </p:cBhvr>
                                      <p:to>
                                        <p:strVal val="visible"/>
                                      </p:to>
                                    </p:set>
                                    <p:animEffect transition="in" filter="strips(downLeft)">
                                      <p:cBhvr>
                                        <p:cTn id="126" dur="500"/>
                                        <p:tgtEl>
                                          <p:spTgt spid="114718"/>
                                        </p:tgtEl>
                                      </p:cBhvr>
                                    </p:animEffect>
                                  </p:childTnLst>
                                </p:cTn>
                              </p:par>
                            </p:childTnLst>
                          </p:cTn>
                        </p:par>
                        <p:par>
                          <p:cTn id="127" fill="hold" nodeType="afterGroup">
                            <p:stCondLst>
                              <p:cond delay="500"/>
                            </p:stCondLst>
                            <p:childTnLst>
                              <p:par>
                                <p:cTn id="128" presetID="55" presetClass="entr" presetSubtype="0" fill="hold" grpId="0" nodeType="afterEffect">
                                  <p:stCondLst>
                                    <p:cond delay="0"/>
                                  </p:stCondLst>
                                  <p:childTnLst>
                                    <p:set>
                                      <p:cBhvr>
                                        <p:cTn id="129" dur="1" fill="hold">
                                          <p:stCondLst>
                                            <p:cond delay="0"/>
                                          </p:stCondLst>
                                        </p:cTn>
                                        <p:tgtEl>
                                          <p:spTgt spid="114717"/>
                                        </p:tgtEl>
                                        <p:attrNameLst>
                                          <p:attrName>style.visibility</p:attrName>
                                        </p:attrNameLst>
                                      </p:cBhvr>
                                      <p:to>
                                        <p:strVal val="visible"/>
                                      </p:to>
                                    </p:set>
                                    <p:anim calcmode="lin" valueType="num">
                                      <p:cBhvr>
                                        <p:cTn id="130" dur="1000" fill="hold"/>
                                        <p:tgtEl>
                                          <p:spTgt spid="114717"/>
                                        </p:tgtEl>
                                        <p:attrNameLst>
                                          <p:attrName>ppt_w</p:attrName>
                                        </p:attrNameLst>
                                      </p:cBhvr>
                                      <p:tavLst>
                                        <p:tav tm="0">
                                          <p:val>
                                            <p:strVal val="#ppt_w*0.70"/>
                                          </p:val>
                                        </p:tav>
                                        <p:tav tm="100000">
                                          <p:val>
                                            <p:strVal val="#ppt_w"/>
                                          </p:val>
                                        </p:tav>
                                      </p:tavLst>
                                    </p:anim>
                                    <p:anim calcmode="lin" valueType="num">
                                      <p:cBhvr>
                                        <p:cTn id="131" dur="1000" fill="hold"/>
                                        <p:tgtEl>
                                          <p:spTgt spid="114717"/>
                                        </p:tgtEl>
                                        <p:attrNameLst>
                                          <p:attrName>ppt_h</p:attrName>
                                        </p:attrNameLst>
                                      </p:cBhvr>
                                      <p:tavLst>
                                        <p:tav tm="0">
                                          <p:val>
                                            <p:strVal val="#ppt_h"/>
                                          </p:val>
                                        </p:tav>
                                        <p:tav tm="100000">
                                          <p:val>
                                            <p:strVal val="#ppt_h"/>
                                          </p:val>
                                        </p:tav>
                                      </p:tavLst>
                                    </p:anim>
                                    <p:animEffect transition="in" filter="fade">
                                      <p:cBhvr>
                                        <p:cTn id="132" dur="1000"/>
                                        <p:tgtEl>
                                          <p:spTgt spid="114717"/>
                                        </p:tgtEl>
                                      </p:cBhvr>
                                    </p:animEffect>
                                  </p:childTnLst>
                                </p:cTn>
                              </p:par>
                            </p:childTnLst>
                          </p:cTn>
                        </p:par>
                      </p:childTnLst>
                    </p:cTn>
                  </p:par>
                  <p:par>
                    <p:cTn id="133" fill="hold" nodeType="clickPar">
                      <p:stCondLst>
                        <p:cond delay="indefinite"/>
                      </p:stCondLst>
                      <p:childTnLst>
                        <p:par>
                          <p:cTn id="134" fill="hold" nodeType="withGroup">
                            <p:stCondLst>
                              <p:cond delay="0"/>
                            </p:stCondLst>
                            <p:childTnLst>
                              <p:par>
                                <p:cTn id="135" presetID="18" presetClass="entr" presetSubtype="12" fill="hold" nodeType="clickEffect">
                                  <p:stCondLst>
                                    <p:cond delay="0"/>
                                  </p:stCondLst>
                                  <p:childTnLst>
                                    <p:set>
                                      <p:cBhvr>
                                        <p:cTn id="136" dur="1" fill="hold">
                                          <p:stCondLst>
                                            <p:cond delay="0"/>
                                          </p:stCondLst>
                                        </p:cTn>
                                        <p:tgtEl>
                                          <p:spTgt spid="114720"/>
                                        </p:tgtEl>
                                        <p:attrNameLst>
                                          <p:attrName>style.visibility</p:attrName>
                                        </p:attrNameLst>
                                      </p:cBhvr>
                                      <p:to>
                                        <p:strVal val="visible"/>
                                      </p:to>
                                    </p:set>
                                    <p:animEffect transition="in" filter="strips(downLeft)">
                                      <p:cBhvr>
                                        <p:cTn id="137" dur="500"/>
                                        <p:tgtEl>
                                          <p:spTgt spid="114720"/>
                                        </p:tgtEl>
                                      </p:cBhvr>
                                    </p:animEffect>
                                  </p:childTnLst>
                                </p:cTn>
                              </p:par>
                            </p:childTnLst>
                          </p:cTn>
                        </p:par>
                        <p:par>
                          <p:cTn id="138" fill="hold" nodeType="afterGroup">
                            <p:stCondLst>
                              <p:cond delay="500"/>
                            </p:stCondLst>
                            <p:childTnLst>
                              <p:par>
                                <p:cTn id="139" presetID="55" presetClass="entr" presetSubtype="0" fill="hold" grpId="0" nodeType="afterEffect">
                                  <p:stCondLst>
                                    <p:cond delay="0"/>
                                  </p:stCondLst>
                                  <p:childTnLst>
                                    <p:set>
                                      <p:cBhvr>
                                        <p:cTn id="140" dur="1" fill="hold">
                                          <p:stCondLst>
                                            <p:cond delay="0"/>
                                          </p:stCondLst>
                                        </p:cTn>
                                        <p:tgtEl>
                                          <p:spTgt spid="114719"/>
                                        </p:tgtEl>
                                        <p:attrNameLst>
                                          <p:attrName>style.visibility</p:attrName>
                                        </p:attrNameLst>
                                      </p:cBhvr>
                                      <p:to>
                                        <p:strVal val="visible"/>
                                      </p:to>
                                    </p:set>
                                    <p:anim calcmode="lin" valueType="num">
                                      <p:cBhvr>
                                        <p:cTn id="141" dur="1000" fill="hold"/>
                                        <p:tgtEl>
                                          <p:spTgt spid="114719"/>
                                        </p:tgtEl>
                                        <p:attrNameLst>
                                          <p:attrName>ppt_w</p:attrName>
                                        </p:attrNameLst>
                                      </p:cBhvr>
                                      <p:tavLst>
                                        <p:tav tm="0">
                                          <p:val>
                                            <p:strVal val="#ppt_w*0.70"/>
                                          </p:val>
                                        </p:tav>
                                        <p:tav tm="100000">
                                          <p:val>
                                            <p:strVal val="#ppt_w"/>
                                          </p:val>
                                        </p:tav>
                                      </p:tavLst>
                                    </p:anim>
                                    <p:anim calcmode="lin" valueType="num">
                                      <p:cBhvr>
                                        <p:cTn id="142" dur="1000" fill="hold"/>
                                        <p:tgtEl>
                                          <p:spTgt spid="114719"/>
                                        </p:tgtEl>
                                        <p:attrNameLst>
                                          <p:attrName>ppt_h</p:attrName>
                                        </p:attrNameLst>
                                      </p:cBhvr>
                                      <p:tavLst>
                                        <p:tav tm="0">
                                          <p:val>
                                            <p:strVal val="#ppt_h"/>
                                          </p:val>
                                        </p:tav>
                                        <p:tav tm="100000">
                                          <p:val>
                                            <p:strVal val="#ppt_h"/>
                                          </p:val>
                                        </p:tav>
                                      </p:tavLst>
                                    </p:anim>
                                    <p:animEffect transition="in" filter="fade">
                                      <p:cBhvr>
                                        <p:cTn id="143" dur="1000"/>
                                        <p:tgtEl>
                                          <p:spTgt spid="1147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2" grpId="0" animBg="1"/>
      <p:bldP spid="114693" grpId="0" animBg="1"/>
      <p:bldP spid="114695" grpId="0" animBg="1"/>
      <p:bldP spid="114697" grpId="0" animBg="1"/>
      <p:bldP spid="114699" grpId="0" animBg="1"/>
      <p:bldP spid="114704" grpId="0" animBg="1"/>
      <p:bldP spid="114705" grpId="0" animBg="1"/>
      <p:bldP spid="114708" grpId="0" animBg="1"/>
      <p:bldP spid="114710" grpId="0" animBg="1"/>
      <p:bldP spid="114713" grpId="0" animBg="1"/>
      <p:bldP spid="114715" grpId="0" animBg="1"/>
      <p:bldP spid="114717" grpId="0" animBg="1"/>
      <p:bldP spid="11471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zervirano mjesto broja slajda 3">
            <a:extLst>
              <a:ext uri="{FF2B5EF4-FFF2-40B4-BE49-F238E27FC236}">
                <a16:creationId xmlns:a16="http://schemas.microsoft.com/office/drawing/2014/main" id="{B79A1145-7060-48EF-A7AD-1D07DEAB8A94}"/>
              </a:ext>
            </a:extLst>
          </p:cNvPr>
          <p:cNvSpPr>
            <a:spLocks noGrp="1"/>
          </p:cNvSpPr>
          <p:nvPr>
            <p:ph type="sldNum" sz="quarter" idx="12"/>
          </p:nvPr>
        </p:nvSpPr>
        <p:spPr/>
        <p:txBody>
          <a:bodyPr/>
          <a:lstStyle/>
          <a:p>
            <a:fld id="{95F2B450-99F1-4DCF-A1BB-4758B1C30E33}" type="slidenum">
              <a:rPr lang="hr-HR" altLang="sr-Latn-RS"/>
              <a:pPr/>
              <a:t>11</a:t>
            </a:fld>
            <a:endParaRPr lang="hr-HR" altLang="sr-Latn-RS"/>
          </a:p>
        </p:txBody>
      </p:sp>
      <p:sp>
        <p:nvSpPr>
          <p:cNvPr id="115716" name="AutoShape 4">
            <a:extLst>
              <a:ext uri="{FF2B5EF4-FFF2-40B4-BE49-F238E27FC236}">
                <a16:creationId xmlns:a16="http://schemas.microsoft.com/office/drawing/2014/main" id="{CF7CA969-D528-4534-98CC-654F93394A9D}"/>
              </a:ext>
            </a:extLst>
          </p:cNvPr>
          <p:cNvSpPr>
            <a:spLocks noChangeArrowheads="1"/>
          </p:cNvSpPr>
          <p:nvPr/>
        </p:nvSpPr>
        <p:spPr bwMode="auto">
          <a:xfrm>
            <a:off x="2286000" y="609600"/>
            <a:ext cx="4572000" cy="914400"/>
          </a:xfrm>
          <a:prstGeom prst="bevel">
            <a:avLst>
              <a:gd name="adj" fmla="val 12500"/>
            </a:avLst>
          </a:prstGeom>
          <a:solidFill>
            <a:schemeClr val="bg1">
              <a:alpha val="48000"/>
            </a:schemeClr>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hr-HR" altLang="sr-Latn-RS" sz="2000" b="1" i="1">
                <a:effectLst>
                  <a:outerShdw blurRad="38100" dist="38100" dir="2700000" algn="tl">
                    <a:srgbClr val="000000"/>
                  </a:outerShdw>
                </a:effectLst>
              </a:rPr>
              <a:t>Charter party</a:t>
            </a:r>
            <a:r>
              <a:rPr lang="hr-HR" altLang="sr-Latn-RS" sz="2000" b="1">
                <a:effectLst>
                  <a:outerShdw blurRad="38100" dist="38100" dir="2700000" algn="tl">
                    <a:srgbClr val="000000"/>
                  </a:outerShdw>
                </a:effectLst>
              </a:rPr>
              <a:t> – tipski obrasci</a:t>
            </a:r>
            <a:endParaRPr lang="en-US" altLang="sr-Latn-RS" sz="2000" b="1">
              <a:effectLst>
                <a:outerShdw blurRad="38100" dist="38100" dir="2700000" algn="tl">
                  <a:srgbClr val="000000"/>
                </a:outerShdw>
              </a:effectLst>
            </a:endParaRPr>
          </a:p>
        </p:txBody>
      </p:sp>
      <p:sp>
        <p:nvSpPr>
          <p:cNvPr id="115717" name="AutoShape 5">
            <a:extLst>
              <a:ext uri="{FF2B5EF4-FFF2-40B4-BE49-F238E27FC236}">
                <a16:creationId xmlns:a16="http://schemas.microsoft.com/office/drawing/2014/main" id="{6E136179-45DE-4505-9151-5BD486D0EFCB}"/>
              </a:ext>
            </a:extLst>
          </p:cNvPr>
          <p:cNvSpPr>
            <a:spLocks noChangeArrowheads="1"/>
          </p:cNvSpPr>
          <p:nvPr/>
        </p:nvSpPr>
        <p:spPr bwMode="auto">
          <a:xfrm>
            <a:off x="5029200" y="1981200"/>
            <a:ext cx="2505075" cy="919163"/>
          </a:xfrm>
          <a:prstGeom prst="bevel">
            <a:avLst>
              <a:gd name="adj" fmla="val 6981"/>
            </a:avLst>
          </a:prstGeom>
          <a:solidFill>
            <a:schemeClr val="bg1">
              <a:alpha val="48000"/>
            </a:schemeClr>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b="1" i="1">
                <a:effectLst>
                  <a:outerShdw blurRad="38100" dist="38100" dir="2700000" algn="tl">
                    <a:srgbClr val="000000"/>
                  </a:outerShdw>
                </a:effectLst>
              </a:rPr>
              <a:t>BIMCO</a:t>
            </a:r>
          </a:p>
          <a:p>
            <a:pPr algn="ctr"/>
            <a:r>
              <a:rPr lang="hr-HR" altLang="sr-Latn-RS" sz="1400" i="1">
                <a:effectLst>
                  <a:outerShdw blurRad="38100" dist="38100" dir="2700000" algn="tl">
                    <a:srgbClr val="000000"/>
                  </a:outerShdw>
                </a:effectLst>
              </a:rPr>
              <a:t>The Baltic and International </a:t>
            </a:r>
          </a:p>
          <a:p>
            <a:pPr algn="ctr"/>
            <a:r>
              <a:rPr lang="hr-HR" altLang="sr-Latn-RS" sz="1400" i="1">
                <a:effectLst>
                  <a:outerShdw blurRad="38100" dist="38100" dir="2700000" algn="tl">
                    <a:srgbClr val="000000"/>
                  </a:outerShdw>
                </a:effectLst>
              </a:rPr>
              <a:t>Maritime Council</a:t>
            </a:r>
            <a:endParaRPr lang="en-US" altLang="sr-Latn-RS" sz="1400" i="1">
              <a:effectLst>
                <a:outerShdw blurRad="38100" dist="38100" dir="2700000" algn="tl">
                  <a:srgbClr val="000000"/>
                </a:outerShdw>
              </a:effectLst>
            </a:endParaRPr>
          </a:p>
        </p:txBody>
      </p:sp>
      <p:sp>
        <p:nvSpPr>
          <p:cNvPr id="115719" name="AutoShape 7">
            <a:extLst>
              <a:ext uri="{FF2B5EF4-FFF2-40B4-BE49-F238E27FC236}">
                <a16:creationId xmlns:a16="http://schemas.microsoft.com/office/drawing/2014/main" id="{DB9CCA54-A07D-4B71-BC70-1CD9FA5FDCBC}"/>
              </a:ext>
            </a:extLst>
          </p:cNvPr>
          <p:cNvSpPr>
            <a:spLocks noChangeArrowheads="1"/>
          </p:cNvSpPr>
          <p:nvPr/>
        </p:nvSpPr>
        <p:spPr bwMode="auto">
          <a:xfrm>
            <a:off x="5029200" y="3352800"/>
            <a:ext cx="2484438" cy="990600"/>
          </a:xfrm>
          <a:prstGeom prst="bevel">
            <a:avLst>
              <a:gd name="adj" fmla="val 6981"/>
            </a:avLst>
          </a:prstGeom>
          <a:solidFill>
            <a:schemeClr val="bg1">
              <a:alpha val="48000"/>
            </a:schemeClr>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b="1" i="1">
                <a:effectLst>
                  <a:outerShdw blurRad="38100" dist="38100" dir="2700000" algn="tl">
                    <a:srgbClr val="000000"/>
                  </a:outerShdw>
                </a:effectLst>
              </a:rPr>
              <a:t>BCS</a:t>
            </a:r>
          </a:p>
          <a:p>
            <a:pPr algn="ctr"/>
            <a:r>
              <a:rPr lang="hr-HR" altLang="sr-Latn-RS" sz="1400" i="1">
                <a:effectLst>
                  <a:outerShdw blurRad="38100" dist="38100" dir="2700000" algn="tl">
                    <a:srgbClr val="000000"/>
                  </a:outerShdw>
                </a:effectLst>
              </a:rPr>
              <a:t>The British Chamber </a:t>
            </a:r>
          </a:p>
          <a:p>
            <a:pPr algn="ctr"/>
            <a:r>
              <a:rPr lang="hr-HR" altLang="sr-Latn-RS" sz="1400" i="1">
                <a:effectLst>
                  <a:outerShdw blurRad="38100" dist="38100" dir="2700000" algn="tl">
                    <a:srgbClr val="000000"/>
                  </a:outerShdw>
                </a:effectLst>
              </a:rPr>
              <a:t>of Shipping</a:t>
            </a:r>
            <a:endParaRPr lang="en-US" altLang="sr-Latn-RS" sz="1400" i="1">
              <a:effectLst>
                <a:outerShdw blurRad="38100" dist="38100" dir="2700000" algn="tl">
                  <a:srgbClr val="000000"/>
                </a:outerShdw>
              </a:effectLst>
            </a:endParaRPr>
          </a:p>
        </p:txBody>
      </p:sp>
      <p:cxnSp>
        <p:nvCxnSpPr>
          <p:cNvPr id="115720" name="AutoShape 8">
            <a:extLst>
              <a:ext uri="{FF2B5EF4-FFF2-40B4-BE49-F238E27FC236}">
                <a16:creationId xmlns:a16="http://schemas.microsoft.com/office/drawing/2014/main" id="{85CA1CF9-372B-4032-A7AD-291A438DCB55}"/>
              </a:ext>
            </a:extLst>
          </p:cNvPr>
          <p:cNvCxnSpPr>
            <a:cxnSpLocks noChangeShapeType="1"/>
            <a:stCxn id="115716" idx="2"/>
            <a:endCxn id="115717" idx="4"/>
          </p:cNvCxnSpPr>
          <p:nvPr/>
        </p:nvCxnSpPr>
        <p:spPr bwMode="auto">
          <a:xfrm rot="16200000" flipH="1">
            <a:off x="4341812" y="1754188"/>
            <a:ext cx="917575" cy="457200"/>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721" name="AutoShape 9">
            <a:extLst>
              <a:ext uri="{FF2B5EF4-FFF2-40B4-BE49-F238E27FC236}">
                <a16:creationId xmlns:a16="http://schemas.microsoft.com/office/drawing/2014/main" id="{248FE8CB-6148-45CC-92B2-665A82275A1A}"/>
              </a:ext>
            </a:extLst>
          </p:cNvPr>
          <p:cNvCxnSpPr>
            <a:cxnSpLocks noChangeShapeType="1"/>
            <a:stCxn id="115716" idx="2"/>
            <a:endCxn id="115719" idx="4"/>
          </p:cNvCxnSpPr>
          <p:nvPr/>
        </p:nvCxnSpPr>
        <p:spPr bwMode="auto">
          <a:xfrm rot="16200000" flipH="1">
            <a:off x="3638550" y="2457450"/>
            <a:ext cx="2324100" cy="457200"/>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15723" name="Picture 11" descr="BIMCO_logo">
            <a:extLst>
              <a:ext uri="{FF2B5EF4-FFF2-40B4-BE49-F238E27FC236}">
                <a16:creationId xmlns:a16="http://schemas.microsoft.com/office/drawing/2014/main" id="{72E8940D-55C3-4662-B2A3-62879E48418E}"/>
              </a:ext>
            </a:extLst>
          </p:cNvPr>
          <p:cNvPicPr>
            <a:picLocks noChangeAspect="1" noChangeArrowheads="1"/>
          </p:cNvPicPr>
          <p:nvPr/>
        </p:nvPicPr>
        <p:blipFill>
          <a:blip r:embed="rId4">
            <a:lum bright="6000" contrast="18000"/>
            <a:extLst>
              <a:ext uri="{28A0092B-C50C-407E-A947-70E740481C1C}">
                <a14:useLocalDpi xmlns:a14="http://schemas.microsoft.com/office/drawing/2010/main" val="0"/>
              </a:ext>
            </a:extLst>
          </a:blip>
          <a:srcRect/>
          <a:stretch>
            <a:fillRect/>
          </a:stretch>
        </p:blipFill>
        <p:spPr bwMode="auto">
          <a:xfrm>
            <a:off x="7772400" y="1981200"/>
            <a:ext cx="914400" cy="914400"/>
          </a:xfrm>
          <a:prstGeom prst="rect">
            <a:avLst/>
          </a:prstGeom>
          <a:noFill/>
          <a:extLst>
            <a:ext uri="{909E8E84-426E-40DD-AFC4-6F175D3DCCD1}">
              <a14:hiddenFill xmlns:a14="http://schemas.microsoft.com/office/drawing/2010/main">
                <a:solidFill>
                  <a:srgbClr val="FFFFFF"/>
                </a:solidFill>
              </a14:hiddenFill>
            </a:ext>
          </a:extLst>
        </p:spPr>
      </p:pic>
      <p:sp>
        <p:nvSpPr>
          <p:cNvPr id="115725" name="AutoShape 13">
            <a:extLst>
              <a:ext uri="{FF2B5EF4-FFF2-40B4-BE49-F238E27FC236}">
                <a16:creationId xmlns:a16="http://schemas.microsoft.com/office/drawing/2014/main" id="{3A3458DA-B965-427C-9E7C-05AC90E334FA}"/>
              </a:ext>
            </a:extLst>
          </p:cNvPr>
          <p:cNvSpPr>
            <a:spLocks noChangeArrowheads="1"/>
          </p:cNvSpPr>
          <p:nvPr/>
        </p:nvSpPr>
        <p:spPr bwMode="auto">
          <a:xfrm>
            <a:off x="1143000" y="2895600"/>
            <a:ext cx="2971800" cy="457200"/>
          </a:xfrm>
          <a:prstGeom prst="bevel">
            <a:avLst>
              <a:gd name="adj" fmla="val 18333"/>
            </a:avLst>
          </a:prstGeom>
          <a:solidFill>
            <a:schemeClr val="bg1">
              <a:alpha val="48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400" i="1">
                <a:effectLst>
                  <a:outerShdw blurRad="38100" dist="38100" dir="2700000" algn="tl">
                    <a:srgbClr val="000000"/>
                  </a:outerShdw>
                </a:effectLst>
              </a:rPr>
              <a:t>CEMENTVOY 2006</a:t>
            </a:r>
            <a:endParaRPr lang="en-US" altLang="sr-Latn-RS" sz="1400" i="1">
              <a:effectLst>
                <a:outerShdw blurRad="38100" dist="38100" dir="2700000" algn="tl">
                  <a:srgbClr val="000000"/>
                </a:outerShdw>
              </a:effectLst>
            </a:endParaRPr>
          </a:p>
        </p:txBody>
      </p:sp>
      <p:cxnSp>
        <p:nvCxnSpPr>
          <p:cNvPr id="115726" name="AutoShape 14">
            <a:extLst>
              <a:ext uri="{FF2B5EF4-FFF2-40B4-BE49-F238E27FC236}">
                <a16:creationId xmlns:a16="http://schemas.microsoft.com/office/drawing/2014/main" id="{E4A0E196-B1EC-41A8-8DB4-F29828AD5BC9}"/>
              </a:ext>
            </a:extLst>
          </p:cNvPr>
          <p:cNvCxnSpPr>
            <a:cxnSpLocks noChangeShapeType="1"/>
            <a:stCxn id="115716" idx="2"/>
            <a:endCxn id="115725" idx="0"/>
          </p:cNvCxnSpPr>
          <p:nvPr/>
        </p:nvCxnSpPr>
        <p:spPr bwMode="auto">
          <a:xfrm rot="5400000">
            <a:off x="3543300" y="2095500"/>
            <a:ext cx="1600200" cy="457200"/>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5727" name="AutoShape 15">
            <a:extLst>
              <a:ext uri="{FF2B5EF4-FFF2-40B4-BE49-F238E27FC236}">
                <a16:creationId xmlns:a16="http://schemas.microsoft.com/office/drawing/2014/main" id="{EA08434E-23E3-4482-9D26-48941665E457}"/>
              </a:ext>
            </a:extLst>
          </p:cNvPr>
          <p:cNvSpPr>
            <a:spLocks noChangeArrowheads="1"/>
          </p:cNvSpPr>
          <p:nvPr/>
        </p:nvSpPr>
        <p:spPr bwMode="auto">
          <a:xfrm>
            <a:off x="1143000" y="3733800"/>
            <a:ext cx="2971800" cy="457200"/>
          </a:xfrm>
          <a:prstGeom prst="bevel">
            <a:avLst>
              <a:gd name="adj" fmla="val 18333"/>
            </a:avLst>
          </a:prstGeom>
          <a:solidFill>
            <a:schemeClr val="bg1">
              <a:alpha val="48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400" i="1">
                <a:effectLst>
                  <a:outerShdw blurRad="38100" dist="38100" dir="2700000" algn="tl">
                    <a:srgbClr val="000000"/>
                  </a:outerShdw>
                </a:effectLst>
              </a:rPr>
              <a:t>GASVOY 2005</a:t>
            </a:r>
            <a:r>
              <a:rPr lang="hr-HR" altLang="sr-Latn-RS" sz="1200" i="1">
                <a:effectLst>
                  <a:outerShdw blurRad="38100" dist="38100" dir="2700000" algn="tl">
                    <a:srgbClr val="000000"/>
                  </a:outerShdw>
                </a:effectLst>
              </a:rPr>
              <a:t> </a:t>
            </a:r>
            <a:endParaRPr lang="en-US" altLang="sr-Latn-RS" sz="1200" i="1">
              <a:effectLst>
                <a:outerShdw blurRad="38100" dist="38100" dir="2700000" algn="tl">
                  <a:srgbClr val="000000"/>
                </a:outerShdw>
              </a:effectLst>
            </a:endParaRPr>
          </a:p>
        </p:txBody>
      </p:sp>
      <p:sp>
        <p:nvSpPr>
          <p:cNvPr id="115728" name="AutoShape 16">
            <a:extLst>
              <a:ext uri="{FF2B5EF4-FFF2-40B4-BE49-F238E27FC236}">
                <a16:creationId xmlns:a16="http://schemas.microsoft.com/office/drawing/2014/main" id="{2BE49941-631C-436D-BC40-DFD5380D20DB}"/>
              </a:ext>
            </a:extLst>
          </p:cNvPr>
          <p:cNvSpPr>
            <a:spLocks noChangeArrowheads="1"/>
          </p:cNvSpPr>
          <p:nvPr/>
        </p:nvSpPr>
        <p:spPr bwMode="auto">
          <a:xfrm>
            <a:off x="1143000" y="4572000"/>
            <a:ext cx="2971800" cy="457200"/>
          </a:xfrm>
          <a:prstGeom prst="bevel">
            <a:avLst>
              <a:gd name="adj" fmla="val 18333"/>
            </a:avLst>
          </a:prstGeom>
          <a:solidFill>
            <a:schemeClr val="bg1">
              <a:alpha val="48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400" i="1">
                <a:effectLst>
                  <a:outerShdw blurRad="38100" dist="38100" dir="2700000" algn="tl">
                    <a:srgbClr val="000000"/>
                  </a:outerShdw>
                </a:effectLst>
              </a:rPr>
              <a:t>GENCON 94</a:t>
            </a:r>
            <a:endParaRPr lang="en-US" altLang="sr-Latn-RS" sz="1400" i="1">
              <a:effectLst>
                <a:outerShdw blurRad="38100" dist="38100" dir="2700000" algn="tl">
                  <a:srgbClr val="000000"/>
                </a:outerShdw>
              </a:effectLst>
            </a:endParaRPr>
          </a:p>
        </p:txBody>
      </p:sp>
      <p:sp>
        <p:nvSpPr>
          <p:cNvPr id="115729" name="AutoShape 17">
            <a:extLst>
              <a:ext uri="{FF2B5EF4-FFF2-40B4-BE49-F238E27FC236}">
                <a16:creationId xmlns:a16="http://schemas.microsoft.com/office/drawing/2014/main" id="{EC2D1716-32B6-4CB7-80B6-F4DAD4493E81}"/>
              </a:ext>
            </a:extLst>
          </p:cNvPr>
          <p:cNvSpPr>
            <a:spLocks noChangeArrowheads="1"/>
          </p:cNvSpPr>
          <p:nvPr/>
        </p:nvSpPr>
        <p:spPr bwMode="auto">
          <a:xfrm>
            <a:off x="1143000" y="2057400"/>
            <a:ext cx="2971800" cy="457200"/>
          </a:xfrm>
          <a:prstGeom prst="bevel">
            <a:avLst>
              <a:gd name="adj" fmla="val 18333"/>
            </a:avLst>
          </a:prstGeom>
          <a:solidFill>
            <a:schemeClr val="bg1">
              <a:alpha val="48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400" i="1">
                <a:effectLst>
                  <a:outerShdw blurRad="38100" dist="38100" dir="2700000" algn="tl">
                    <a:srgbClr val="000000"/>
                  </a:outerShdw>
                </a:effectLst>
              </a:rPr>
              <a:t>AUSTWHEAT 1990</a:t>
            </a:r>
            <a:endParaRPr lang="en-US" altLang="sr-Latn-RS" sz="1400" i="1">
              <a:effectLst>
                <a:outerShdw blurRad="38100" dist="38100" dir="2700000" algn="tl">
                  <a:srgbClr val="000000"/>
                </a:outerShdw>
              </a:effectLst>
            </a:endParaRPr>
          </a:p>
        </p:txBody>
      </p:sp>
      <p:sp>
        <p:nvSpPr>
          <p:cNvPr id="115731" name="AutoShape 19">
            <a:extLst>
              <a:ext uri="{FF2B5EF4-FFF2-40B4-BE49-F238E27FC236}">
                <a16:creationId xmlns:a16="http://schemas.microsoft.com/office/drawing/2014/main" id="{B50BE660-190C-43F6-AF71-F6646318DE96}"/>
              </a:ext>
            </a:extLst>
          </p:cNvPr>
          <p:cNvSpPr>
            <a:spLocks noChangeArrowheads="1"/>
          </p:cNvSpPr>
          <p:nvPr/>
        </p:nvSpPr>
        <p:spPr bwMode="auto">
          <a:xfrm>
            <a:off x="1143000" y="5410200"/>
            <a:ext cx="2971800" cy="457200"/>
          </a:xfrm>
          <a:prstGeom prst="bevel">
            <a:avLst>
              <a:gd name="adj" fmla="val 18333"/>
            </a:avLst>
          </a:prstGeom>
          <a:solidFill>
            <a:schemeClr val="bg1">
              <a:alpha val="48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400" i="1">
                <a:effectLst>
                  <a:outerShdw blurRad="38100" dist="38100" dir="2700000" algn="tl">
                    <a:srgbClr val="000000"/>
                  </a:outerShdw>
                </a:effectLst>
              </a:rPr>
              <a:t>NORGRAIN 89</a:t>
            </a:r>
            <a:r>
              <a:rPr lang="hr-HR" altLang="sr-Latn-RS" sz="1200" i="1">
                <a:effectLst>
                  <a:outerShdw blurRad="38100" dist="38100" dir="2700000" algn="tl">
                    <a:srgbClr val="000000"/>
                  </a:outerShdw>
                </a:effectLst>
              </a:rPr>
              <a:t> </a:t>
            </a:r>
            <a:endParaRPr lang="en-US" altLang="sr-Latn-RS" sz="1200" i="1">
              <a:effectLst>
                <a:outerShdw blurRad="38100" dist="38100" dir="2700000" algn="tl">
                  <a:srgbClr val="000000"/>
                </a:outerShdw>
              </a:effectLst>
            </a:endParaRPr>
          </a:p>
        </p:txBody>
      </p:sp>
      <p:cxnSp>
        <p:nvCxnSpPr>
          <p:cNvPr id="115733" name="AutoShape 21">
            <a:extLst>
              <a:ext uri="{FF2B5EF4-FFF2-40B4-BE49-F238E27FC236}">
                <a16:creationId xmlns:a16="http://schemas.microsoft.com/office/drawing/2014/main" id="{E087B502-B819-4332-AFA4-B409DC273587}"/>
              </a:ext>
            </a:extLst>
          </p:cNvPr>
          <p:cNvCxnSpPr>
            <a:cxnSpLocks noChangeShapeType="1"/>
            <a:stCxn id="115716" idx="2"/>
            <a:endCxn id="115729" idx="0"/>
          </p:cNvCxnSpPr>
          <p:nvPr/>
        </p:nvCxnSpPr>
        <p:spPr bwMode="auto">
          <a:xfrm rot="5400000">
            <a:off x="3962400" y="1676400"/>
            <a:ext cx="762000" cy="457200"/>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734" name="AutoShape 22">
            <a:extLst>
              <a:ext uri="{FF2B5EF4-FFF2-40B4-BE49-F238E27FC236}">
                <a16:creationId xmlns:a16="http://schemas.microsoft.com/office/drawing/2014/main" id="{7F139A3B-6A0A-4BAE-B3ED-41808EA19874}"/>
              </a:ext>
            </a:extLst>
          </p:cNvPr>
          <p:cNvCxnSpPr>
            <a:cxnSpLocks noChangeShapeType="1"/>
            <a:stCxn id="115716" idx="2"/>
            <a:endCxn id="115727" idx="0"/>
          </p:cNvCxnSpPr>
          <p:nvPr/>
        </p:nvCxnSpPr>
        <p:spPr bwMode="auto">
          <a:xfrm rot="5400000">
            <a:off x="3124200" y="2514600"/>
            <a:ext cx="2438400" cy="457200"/>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735" name="AutoShape 23">
            <a:extLst>
              <a:ext uri="{FF2B5EF4-FFF2-40B4-BE49-F238E27FC236}">
                <a16:creationId xmlns:a16="http://schemas.microsoft.com/office/drawing/2014/main" id="{DB693EDF-6925-43E0-B696-940AD2B9622A}"/>
              </a:ext>
            </a:extLst>
          </p:cNvPr>
          <p:cNvCxnSpPr>
            <a:cxnSpLocks noChangeShapeType="1"/>
            <a:stCxn id="115716" idx="2"/>
            <a:endCxn id="115728" idx="0"/>
          </p:cNvCxnSpPr>
          <p:nvPr/>
        </p:nvCxnSpPr>
        <p:spPr bwMode="auto">
          <a:xfrm rot="5400000">
            <a:off x="2705100" y="2933700"/>
            <a:ext cx="3276600" cy="457200"/>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736" name="AutoShape 24">
            <a:extLst>
              <a:ext uri="{FF2B5EF4-FFF2-40B4-BE49-F238E27FC236}">
                <a16:creationId xmlns:a16="http://schemas.microsoft.com/office/drawing/2014/main" id="{D8AAFFD7-A545-4589-9A07-981122B6D8F7}"/>
              </a:ext>
            </a:extLst>
          </p:cNvPr>
          <p:cNvCxnSpPr>
            <a:cxnSpLocks noChangeShapeType="1"/>
            <a:stCxn id="115716" idx="2"/>
            <a:endCxn id="115731" idx="0"/>
          </p:cNvCxnSpPr>
          <p:nvPr/>
        </p:nvCxnSpPr>
        <p:spPr bwMode="auto">
          <a:xfrm rot="5400000">
            <a:off x="2286000" y="3352800"/>
            <a:ext cx="4114800" cy="457200"/>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15738" name="Picture 26" descr="Chamber of Shipping">
            <a:hlinkClick r:id="rId5" tooltip="Chamber of Shipping"/>
            <a:extLst>
              <a:ext uri="{FF2B5EF4-FFF2-40B4-BE49-F238E27FC236}">
                <a16:creationId xmlns:a16="http://schemas.microsoft.com/office/drawing/2014/main" id="{F5493723-3FDB-47C2-900B-911AD344A8D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l="14999" t="11940"/>
          <a:stretch>
            <a:fillRect/>
          </a:stretch>
        </p:blipFill>
        <p:spPr bwMode="auto">
          <a:xfrm>
            <a:off x="7543800" y="3352800"/>
            <a:ext cx="1219200" cy="1057275"/>
          </a:xfrm>
          <a:prstGeom prst="rect">
            <a:avLst/>
          </a:prstGeom>
          <a:noFill/>
          <a:extLst>
            <a:ext uri="{909E8E84-426E-40DD-AFC4-6F175D3DCCD1}">
              <a14:hiddenFill xmlns:a14="http://schemas.microsoft.com/office/drawing/2010/main">
                <a:solidFill>
                  <a:srgbClr val="FFFFFF"/>
                </a:solidFill>
              </a14:hiddenFill>
            </a:ext>
          </a:extLst>
        </p:spPr>
      </p:pic>
      <p:sp>
        <p:nvSpPr>
          <p:cNvPr id="115741" name="AutoShape 29">
            <a:extLst>
              <a:ext uri="{FF2B5EF4-FFF2-40B4-BE49-F238E27FC236}">
                <a16:creationId xmlns:a16="http://schemas.microsoft.com/office/drawing/2014/main" id="{0A2D58BE-C28C-42D9-99E5-B3A431B2C391}"/>
              </a:ext>
            </a:extLst>
          </p:cNvPr>
          <p:cNvSpPr>
            <a:spLocks noChangeArrowheads="1"/>
          </p:cNvSpPr>
          <p:nvPr/>
        </p:nvSpPr>
        <p:spPr bwMode="auto">
          <a:xfrm>
            <a:off x="5029200" y="4800600"/>
            <a:ext cx="2484438" cy="990600"/>
          </a:xfrm>
          <a:prstGeom prst="bevel">
            <a:avLst>
              <a:gd name="adj" fmla="val 6981"/>
            </a:avLst>
          </a:prstGeom>
          <a:solidFill>
            <a:schemeClr val="bg1">
              <a:alpha val="48000"/>
            </a:schemeClr>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b="1" i="1">
                <a:effectLst>
                  <a:outerShdw blurRad="38100" dist="38100" dir="2700000" algn="tl">
                    <a:srgbClr val="000000"/>
                  </a:outerShdw>
                </a:effectLst>
              </a:rPr>
              <a:t>ASBA</a:t>
            </a:r>
          </a:p>
          <a:p>
            <a:pPr algn="ctr"/>
            <a:r>
              <a:rPr lang="hr-HR" altLang="sr-Latn-RS" sz="1400" i="1">
                <a:effectLst>
                  <a:outerShdw blurRad="38100" dist="38100" dir="2700000" algn="tl">
                    <a:srgbClr val="000000"/>
                  </a:outerShdw>
                </a:effectLst>
              </a:rPr>
              <a:t>The Association of Shipbrokers &amp; Agents (USA)</a:t>
            </a:r>
            <a:endParaRPr lang="en-US" altLang="sr-Latn-RS" sz="1400" i="1">
              <a:effectLst>
                <a:outerShdw blurRad="38100" dist="38100" dir="2700000" algn="tl">
                  <a:srgbClr val="000000"/>
                </a:outerShdw>
              </a:effectLst>
            </a:endParaRPr>
          </a:p>
        </p:txBody>
      </p:sp>
      <p:pic>
        <p:nvPicPr>
          <p:cNvPr id="115743" name="Picture 31" descr="dbluelogosmall4">
            <a:hlinkClick r:id="rId7"/>
            <a:extLst>
              <a:ext uri="{FF2B5EF4-FFF2-40B4-BE49-F238E27FC236}">
                <a16:creationId xmlns:a16="http://schemas.microsoft.com/office/drawing/2014/main" id="{26D7ED3A-E72F-49F8-AD0B-29A4E74813C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b="10629"/>
          <a:stretch>
            <a:fillRect/>
          </a:stretch>
        </p:blipFill>
        <p:spPr bwMode="auto">
          <a:xfrm>
            <a:off x="7696200" y="4800600"/>
            <a:ext cx="1046163" cy="1039813"/>
          </a:xfrm>
          <a:prstGeom prst="rect">
            <a:avLst/>
          </a:prstGeom>
          <a:noFill/>
          <a:extLst>
            <a:ext uri="{909E8E84-426E-40DD-AFC4-6F175D3DCCD1}">
              <a14:hiddenFill xmlns:a14="http://schemas.microsoft.com/office/drawing/2010/main">
                <a:solidFill>
                  <a:srgbClr val="FFFFFF"/>
                </a:solidFill>
              </a14:hiddenFill>
            </a:ext>
          </a:extLst>
        </p:spPr>
      </p:pic>
      <p:cxnSp>
        <p:nvCxnSpPr>
          <p:cNvPr id="115744" name="AutoShape 32">
            <a:extLst>
              <a:ext uri="{FF2B5EF4-FFF2-40B4-BE49-F238E27FC236}">
                <a16:creationId xmlns:a16="http://schemas.microsoft.com/office/drawing/2014/main" id="{048C0309-0FBA-43A6-A81A-A480B0270D17}"/>
              </a:ext>
            </a:extLst>
          </p:cNvPr>
          <p:cNvCxnSpPr>
            <a:cxnSpLocks noChangeShapeType="1"/>
            <a:stCxn id="115716" idx="2"/>
            <a:endCxn id="115741" idx="4"/>
          </p:cNvCxnSpPr>
          <p:nvPr/>
        </p:nvCxnSpPr>
        <p:spPr bwMode="auto">
          <a:xfrm rot="16200000" flipH="1">
            <a:off x="2914650" y="3181350"/>
            <a:ext cx="3771900" cy="457200"/>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115716"/>
                                        </p:tgtEl>
                                        <p:attrNameLst>
                                          <p:attrName>style.visibility</p:attrName>
                                        </p:attrNameLst>
                                      </p:cBhvr>
                                      <p:to>
                                        <p:strVal val="visible"/>
                                      </p:to>
                                    </p:set>
                                    <p:anim calcmode="lin" valueType="num">
                                      <p:cBhvr>
                                        <p:cTn id="7" dur="1000" fill="hold"/>
                                        <p:tgtEl>
                                          <p:spTgt spid="115716"/>
                                        </p:tgtEl>
                                        <p:attrNameLst>
                                          <p:attrName>ppt_w</p:attrName>
                                        </p:attrNameLst>
                                      </p:cBhvr>
                                      <p:tavLst>
                                        <p:tav tm="0">
                                          <p:val>
                                            <p:strVal val="#ppt_w*0.70"/>
                                          </p:val>
                                        </p:tav>
                                        <p:tav tm="100000">
                                          <p:val>
                                            <p:strVal val="#ppt_w"/>
                                          </p:val>
                                        </p:tav>
                                      </p:tavLst>
                                    </p:anim>
                                    <p:anim calcmode="lin" valueType="num">
                                      <p:cBhvr>
                                        <p:cTn id="8" dur="1000" fill="hold"/>
                                        <p:tgtEl>
                                          <p:spTgt spid="115716"/>
                                        </p:tgtEl>
                                        <p:attrNameLst>
                                          <p:attrName>ppt_h</p:attrName>
                                        </p:attrNameLst>
                                      </p:cBhvr>
                                      <p:tavLst>
                                        <p:tav tm="0">
                                          <p:val>
                                            <p:strVal val="#ppt_h"/>
                                          </p:val>
                                        </p:tav>
                                        <p:tav tm="100000">
                                          <p:val>
                                            <p:strVal val="#ppt_h"/>
                                          </p:val>
                                        </p:tav>
                                      </p:tavLst>
                                    </p:anim>
                                    <p:animEffect transition="in" filter="fade">
                                      <p:cBhvr>
                                        <p:cTn id="9" dur="1000"/>
                                        <p:tgtEl>
                                          <p:spTgt spid="11571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8" presetClass="entr" presetSubtype="6" fill="hold" nodeType="clickEffect">
                                  <p:stCondLst>
                                    <p:cond delay="0"/>
                                  </p:stCondLst>
                                  <p:childTnLst>
                                    <p:set>
                                      <p:cBhvr>
                                        <p:cTn id="13" dur="1" fill="hold">
                                          <p:stCondLst>
                                            <p:cond delay="0"/>
                                          </p:stCondLst>
                                        </p:cTn>
                                        <p:tgtEl>
                                          <p:spTgt spid="115720"/>
                                        </p:tgtEl>
                                        <p:attrNameLst>
                                          <p:attrName>style.visibility</p:attrName>
                                        </p:attrNameLst>
                                      </p:cBhvr>
                                      <p:to>
                                        <p:strVal val="visible"/>
                                      </p:to>
                                    </p:set>
                                    <p:animEffect transition="in" filter="strips(downRight)">
                                      <p:cBhvr>
                                        <p:cTn id="14" dur="500"/>
                                        <p:tgtEl>
                                          <p:spTgt spid="115720"/>
                                        </p:tgtEl>
                                      </p:cBhvr>
                                    </p:animEffect>
                                  </p:childTnLst>
                                </p:cTn>
                              </p:par>
                            </p:childTnLst>
                          </p:cTn>
                        </p:par>
                        <p:par>
                          <p:cTn id="15" fill="hold" nodeType="afterGroup">
                            <p:stCondLst>
                              <p:cond delay="500"/>
                            </p:stCondLst>
                            <p:childTnLst>
                              <p:par>
                                <p:cTn id="16" presetID="55" presetClass="entr" presetSubtype="0" fill="hold" grpId="0" nodeType="afterEffect">
                                  <p:stCondLst>
                                    <p:cond delay="0"/>
                                  </p:stCondLst>
                                  <p:childTnLst>
                                    <p:set>
                                      <p:cBhvr>
                                        <p:cTn id="17" dur="1" fill="hold">
                                          <p:stCondLst>
                                            <p:cond delay="0"/>
                                          </p:stCondLst>
                                        </p:cTn>
                                        <p:tgtEl>
                                          <p:spTgt spid="115717"/>
                                        </p:tgtEl>
                                        <p:attrNameLst>
                                          <p:attrName>style.visibility</p:attrName>
                                        </p:attrNameLst>
                                      </p:cBhvr>
                                      <p:to>
                                        <p:strVal val="visible"/>
                                      </p:to>
                                    </p:set>
                                    <p:anim calcmode="lin" valueType="num">
                                      <p:cBhvr>
                                        <p:cTn id="18" dur="1000" fill="hold"/>
                                        <p:tgtEl>
                                          <p:spTgt spid="115717"/>
                                        </p:tgtEl>
                                        <p:attrNameLst>
                                          <p:attrName>ppt_w</p:attrName>
                                        </p:attrNameLst>
                                      </p:cBhvr>
                                      <p:tavLst>
                                        <p:tav tm="0">
                                          <p:val>
                                            <p:strVal val="#ppt_w*0.70"/>
                                          </p:val>
                                        </p:tav>
                                        <p:tav tm="100000">
                                          <p:val>
                                            <p:strVal val="#ppt_w"/>
                                          </p:val>
                                        </p:tav>
                                      </p:tavLst>
                                    </p:anim>
                                    <p:anim calcmode="lin" valueType="num">
                                      <p:cBhvr>
                                        <p:cTn id="19" dur="1000" fill="hold"/>
                                        <p:tgtEl>
                                          <p:spTgt spid="115717"/>
                                        </p:tgtEl>
                                        <p:attrNameLst>
                                          <p:attrName>ppt_h</p:attrName>
                                        </p:attrNameLst>
                                      </p:cBhvr>
                                      <p:tavLst>
                                        <p:tav tm="0">
                                          <p:val>
                                            <p:strVal val="#ppt_h"/>
                                          </p:val>
                                        </p:tav>
                                        <p:tav tm="100000">
                                          <p:val>
                                            <p:strVal val="#ppt_h"/>
                                          </p:val>
                                        </p:tav>
                                      </p:tavLst>
                                    </p:anim>
                                    <p:animEffect transition="in" filter="fade">
                                      <p:cBhvr>
                                        <p:cTn id="20" dur="1000"/>
                                        <p:tgtEl>
                                          <p:spTgt spid="115717"/>
                                        </p:tgtEl>
                                      </p:cBhvr>
                                    </p:animEffect>
                                  </p:childTnLst>
                                </p:cTn>
                              </p:par>
                              <p:par>
                                <p:cTn id="21" presetID="55" presetClass="entr" presetSubtype="0" fill="hold" nodeType="withEffect">
                                  <p:stCondLst>
                                    <p:cond delay="0"/>
                                  </p:stCondLst>
                                  <p:childTnLst>
                                    <p:set>
                                      <p:cBhvr>
                                        <p:cTn id="22" dur="1" fill="hold">
                                          <p:stCondLst>
                                            <p:cond delay="0"/>
                                          </p:stCondLst>
                                        </p:cTn>
                                        <p:tgtEl>
                                          <p:spTgt spid="115723"/>
                                        </p:tgtEl>
                                        <p:attrNameLst>
                                          <p:attrName>style.visibility</p:attrName>
                                        </p:attrNameLst>
                                      </p:cBhvr>
                                      <p:to>
                                        <p:strVal val="visible"/>
                                      </p:to>
                                    </p:set>
                                    <p:anim calcmode="lin" valueType="num">
                                      <p:cBhvr>
                                        <p:cTn id="23" dur="1000" fill="hold"/>
                                        <p:tgtEl>
                                          <p:spTgt spid="115723"/>
                                        </p:tgtEl>
                                        <p:attrNameLst>
                                          <p:attrName>ppt_w</p:attrName>
                                        </p:attrNameLst>
                                      </p:cBhvr>
                                      <p:tavLst>
                                        <p:tav tm="0">
                                          <p:val>
                                            <p:strVal val="#ppt_w*0.70"/>
                                          </p:val>
                                        </p:tav>
                                        <p:tav tm="100000">
                                          <p:val>
                                            <p:strVal val="#ppt_w"/>
                                          </p:val>
                                        </p:tav>
                                      </p:tavLst>
                                    </p:anim>
                                    <p:anim calcmode="lin" valueType="num">
                                      <p:cBhvr>
                                        <p:cTn id="24" dur="1000" fill="hold"/>
                                        <p:tgtEl>
                                          <p:spTgt spid="115723"/>
                                        </p:tgtEl>
                                        <p:attrNameLst>
                                          <p:attrName>ppt_h</p:attrName>
                                        </p:attrNameLst>
                                      </p:cBhvr>
                                      <p:tavLst>
                                        <p:tav tm="0">
                                          <p:val>
                                            <p:strVal val="#ppt_h"/>
                                          </p:val>
                                        </p:tav>
                                        <p:tav tm="100000">
                                          <p:val>
                                            <p:strVal val="#ppt_h"/>
                                          </p:val>
                                        </p:tav>
                                      </p:tavLst>
                                    </p:anim>
                                    <p:animEffect transition="in" filter="fade">
                                      <p:cBhvr>
                                        <p:cTn id="25" dur="1000"/>
                                        <p:tgtEl>
                                          <p:spTgt spid="115723"/>
                                        </p:tgtEl>
                                      </p:cBhvr>
                                    </p:animEffect>
                                  </p:childTnLst>
                                </p:cTn>
                              </p:par>
                            </p:childTnLst>
                          </p:cTn>
                        </p:par>
                        <p:par>
                          <p:cTn id="26" fill="hold" nodeType="afterGroup">
                            <p:stCondLst>
                              <p:cond delay="1500"/>
                            </p:stCondLst>
                            <p:childTnLst>
                              <p:par>
                                <p:cTn id="27" presetID="18" presetClass="entr" presetSubtype="6" fill="hold" nodeType="afterEffect">
                                  <p:stCondLst>
                                    <p:cond delay="0"/>
                                  </p:stCondLst>
                                  <p:childTnLst>
                                    <p:set>
                                      <p:cBhvr>
                                        <p:cTn id="28" dur="1" fill="hold">
                                          <p:stCondLst>
                                            <p:cond delay="0"/>
                                          </p:stCondLst>
                                        </p:cTn>
                                        <p:tgtEl>
                                          <p:spTgt spid="115721"/>
                                        </p:tgtEl>
                                        <p:attrNameLst>
                                          <p:attrName>style.visibility</p:attrName>
                                        </p:attrNameLst>
                                      </p:cBhvr>
                                      <p:to>
                                        <p:strVal val="visible"/>
                                      </p:to>
                                    </p:set>
                                    <p:animEffect transition="in" filter="strips(downRight)">
                                      <p:cBhvr>
                                        <p:cTn id="29" dur="500"/>
                                        <p:tgtEl>
                                          <p:spTgt spid="115721"/>
                                        </p:tgtEl>
                                      </p:cBhvr>
                                    </p:animEffect>
                                  </p:childTnLst>
                                </p:cTn>
                              </p:par>
                            </p:childTnLst>
                          </p:cTn>
                        </p:par>
                        <p:par>
                          <p:cTn id="30" fill="hold" nodeType="afterGroup">
                            <p:stCondLst>
                              <p:cond delay="2000"/>
                            </p:stCondLst>
                            <p:childTnLst>
                              <p:par>
                                <p:cTn id="31" presetID="55" presetClass="entr" presetSubtype="0" fill="hold" grpId="0" nodeType="afterEffect">
                                  <p:stCondLst>
                                    <p:cond delay="0"/>
                                  </p:stCondLst>
                                  <p:childTnLst>
                                    <p:set>
                                      <p:cBhvr>
                                        <p:cTn id="32" dur="1" fill="hold">
                                          <p:stCondLst>
                                            <p:cond delay="0"/>
                                          </p:stCondLst>
                                        </p:cTn>
                                        <p:tgtEl>
                                          <p:spTgt spid="115719"/>
                                        </p:tgtEl>
                                        <p:attrNameLst>
                                          <p:attrName>style.visibility</p:attrName>
                                        </p:attrNameLst>
                                      </p:cBhvr>
                                      <p:to>
                                        <p:strVal val="visible"/>
                                      </p:to>
                                    </p:set>
                                    <p:anim calcmode="lin" valueType="num">
                                      <p:cBhvr>
                                        <p:cTn id="33" dur="1000" fill="hold"/>
                                        <p:tgtEl>
                                          <p:spTgt spid="115719"/>
                                        </p:tgtEl>
                                        <p:attrNameLst>
                                          <p:attrName>ppt_w</p:attrName>
                                        </p:attrNameLst>
                                      </p:cBhvr>
                                      <p:tavLst>
                                        <p:tav tm="0">
                                          <p:val>
                                            <p:strVal val="#ppt_w*0.70"/>
                                          </p:val>
                                        </p:tav>
                                        <p:tav tm="100000">
                                          <p:val>
                                            <p:strVal val="#ppt_w"/>
                                          </p:val>
                                        </p:tav>
                                      </p:tavLst>
                                    </p:anim>
                                    <p:anim calcmode="lin" valueType="num">
                                      <p:cBhvr>
                                        <p:cTn id="34" dur="1000" fill="hold"/>
                                        <p:tgtEl>
                                          <p:spTgt spid="115719"/>
                                        </p:tgtEl>
                                        <p:attrNameLst>
                                          <p:attrName>ppt_h</p:attrName>
                                        </p:attrNameLst>
                                      </p:cBhvr>
                                      <p:tavLst>
                                        <p:tav tm="0">
                                          <p:val>
                                            <p:strVal val="#ppt_h"/>
                                          </p:val>
                                        </p:tav>
                                        <p:tav tm="100000">
                                          <p:val>
                                            <p:strVal val="#ppt_h"/>
                                          </p:val>
                                        </p:tav>
                                      </p:tavLst>
                                    </p:anim>
                                    <p:animEffect transition="in" filter="fade">
                                      <p:cBhvr>
                                        <p:cTn id="35" dur="1000"/>
                                        <p:tgtEl>
                                          <p:spTgt spid="115719"/>
                                        </p:tgtEl>
                                      </p:cBhvr>
                                    </p:animEffect>
                                  </p:childTnLst>
                                </p:cTn>
                              </p:par>
                              <p:par>
                                <p:cTn id="36" presetID="55" presetClass="entr" presetSubtype="0" fill="hold" nodeType="withEffect">
                                  <p:stCondLst>
                                    <p:cond delay="0"/>
                                  </p:stCondLst>
                                  <p:childTnLst>
                                    <p:set>
                                      <p:cBhvr>
                                        <p:cTn id="37" dur="1" fill="hold">
                                          <p:stCondLst>
                                            <p:cond delay="0"/>
                                          </p:stCondLst>
                                        </p:cTn>
                                        <p:tgtEl>
                                          <p:spTgt spid="115738"/>
                                        </p:tgtEl>
                                        <p:attrNameLst>
                                          <p:attrName>style.visibility</p:attrName>
                                        </p:attrNameLst>
                                      </p:cBhvr>
                                      <p:to>
                                        <p:strVal val="visible"/>
                                      </p:to>
                                    </p:set>
                                    <p:anim calcmode="lin" valueType="num">
                                      <p:cBhvr>
                                        <p:cTn id="38" dur="1000" fill="hold"/>
                                        <p:tgtEl>
                                          <p:spTgt spid="115738"/>
                                        </p:tgtEl>
                                        <p:attrNameLst>
                                          <p:attrName>ppt_w</p:attrName>
                                        </p:attrNameLst>
                                      </p:cBhvr>
                                      <p:tavLst>
                                        <p:tav tm="0">
                                          <p:val>
                                            <p:strVal val="#ppt_w*0.70"/>
                                          </p:val>
                                        </p:tav>
                                        <p:tav tm="100000">
                                          <p:val>
                                            <p:strVal val="#ppt_w"/>
                                          </p:val>
                                        </p:tav>
                                      </p:tavLst>
                                    </p:anim>
                                    <p:anim calcmode="lin" valueType="num">
                                      <p:cBhvr>
                                        <p:cTn id="39" dur="1000" fill="hold"/>
                                        <p:tgtEl>
                                          <p:spTgt spid="115738"/>
                                        </p:tgtEl>
                                        <p:attrNameLst>
                                          <p:attrName>ppt_h</p:attrName>
                                        </p:attrNameLst>
                                      </p:cBhvr>
                                      <p:tavLst>
                                        <p:tav tm="0">
                                          <p:val>
                                            <p:strVal val="#ppt_h"/>
                                          </p:val>
                                        </p:tav>
                                        <p:tav tm="100000">
                                          <p:val>
                                            <p:strVal val="#ppt_h"/>
                                          </p:val>
                                        </p:tav>
                                      </p:tavLst>
                                    </p:anim>
                                    <p:animEffect transition="in" filter="fade">
                                      <p:cBhvr>
                                        <p:cTn id="40" dur="1000"/>
                                        <p:tgtEl>
                                          <p:spTgt spid="115738"/>
                                        </p:tgtEl>
                                      </p:cBhvr>
                                    </p:animEffect>
                                  </p:childTnLst>
                                </p:cTn>
                              </p:par>
                            </p:childTnLst>
                          </p:cTn>
                        </p:par>
                        <p:par>
                          <p:cTn id="41" fill="hold" nodeType="afterGroup">
                            <p:stCondLst>
                              <p:cond delay="3000"/>
                            </p:stCondLst>
                            <p:childTnLst>
                              <p:par>
                                <p:cTn id="42" presetID="18" presetClass="entr" presetSubtype="6" fill="hold" nodeType="afterEffect">
                                  <p:stCondLst>
                                    <p:cond delay="0"/>
                                  </p:stCondLst>
                                  <p:childTnLst>
                                    <p:set>
                                      <p:cBhvr>
                                        <p:cTn id="43" dur="1" fill="hold">
                                          <p:stCondLst>
                                            <p:cond delay="0"/>
                                          </p:stCondLst>
                                        </p:cTn>
                                        <p:tgtEl>
                                          <p:spTgt spid="115744"/>
                                        </p:tgtEl>
                                        <p:attrNameLst>
                                          <p:attrName>style.visibility</p:attrName>
                                        </p:attrNameLst>
                                      </p:cBhvr>
                                      <p:to>
                                        <p:strVal val="visible"/>
                                      </p:to>
                                    </p:set>
                                    <p:animEffect transition="in" filter="strips(downRight)">
                                      <p:cBhvr>
                                        <p:cTn id="44" dur="500"/>
                                        <p:tgtEl>
                                          <p:spTgt spid="115744"/>
                                        </p:tgtEl>
                                      </p:cBhvr>
                                    </p:animEffect>
                                  </p:childTnLst>
                                </p:cTn>
                              </p:par>
                            </p:childTnLst>
                          </p:cTn>
                        </p:par>
                        <p:par>
                          <p:cTn id="45" fill="hold" nodeType="afterGroup">
                            <p:stCondLst>
                              <p:cond delay="3500"/>
                            </p:stCondLst>
                            <p:childTnLst>
                              <p:par>
                                <p:cTn id="46" presetID="55" presetClass="entr" presetSubtype="0" fill="hold" grpId="0" nodeType="afterEffect">
                                  <p:stCondLst>
                                    <p:cond delay="0"/>
                                  </p:stCondLst>
                                  <p:childTnLst>
                                    <p:set>
                                      <p:cBhvr>
                                        <p:cTn id="47" dur="1" fill="hold">
                                          <p:stCondLst>
                                            <p:cond delay="0"/>
                                          </p:stCondLst>
                                        </p:cTn>
                                        <p:tgtEl>
                                          <p:spTgt spid="115741"/>
                                        </p:tgtEl>
                                        <p:attrNameLst>
                                          <p:attrName>style.visibility</p:attrName>
                                        </p:attrNameLst>
                                      </p:cBhvr>
                                      <p:to>
                                        <p:strVal val="visible"/>
                                      </p:to>
                                    </p:set>
                                    <p:anim calcmode="lin" valueType="num">
                                      <p:cBhvr>
                                        <p:cTn id="48" dur="1000" fill="hold"/>
                                        <p:tgtEl>
                                          <p:spTgt spid="115741"/>
                                        </p:tgtEl>
                                        <p:attrNameLst>
                                          <p:attrName>ppt_w</p:attrName>
                                        </p:attrNameLst>
                                      </p:cBhvr>
                                      <p:tavLst>
                                        <p:tav tm="0">
                                          <p:val>
                                            <p:strVal val="#ppt_w*0.70"/>
                                          </p:val>
                                        </p:tav>
                                        <p:tav tm="100000">
                                          <p:val>
                                            <p:strVal val="#ppt_w"/>
                                          </p:val>
                                        </p:tav>
                                      </p:tavLst>
                                    </p:anim>
                                    <p:anim calcmode="lin" valueType="num">
                                      <p:cBhvr>
                                        <p:cTn id="49" dur="1000" fill="hold"/>
                                        <p:tgtEl>
                                          <p:spTgt spid="115741"/>
                                        </p:tgtEl>
                                        <p:attrNameLst>
                                          <p:attrName>ppt_h</p:attrName>
                                        </p:attrNameLst>
                                      </p:cBhvr>
                                      <p:tavLst>
                                        <p:tav tm="0">
                                          <p:val>
                                            <p:strVal val="#ppt_h"/>
                                          </p:val>
                                        </p:tav>
                                        <p:tav tm="100000">
                                          <p:val>
                                            <p:strVal val="#ppt_h"/>
                                          </p:val>
                                        </p:tav>
                                      </p:tavLst>
                                    </p:anim>
                                    <p:animEffect transition="in" filter="fade">
                                      <p:cBhvr>
                                        <p:cTn id="50" dur="1000"/>
                                        <p:tgtEl>
                                          <p:spTgt spid="115741"/>
                                        </p:tgtEl>
                                      </p:cBhvr>
                                    </p:animEffect>
                                  </p:childTnLst>
                                </p:cTn>
                              </p:par>
                              <p:par>
                                <p:cTn id="51" presetID="55" presetClass="entr" presetSubtype="0" fill="hold" nodeType="withEffect">
                                  <p:stCondLst>
                                    <p:cond delay="0"/>
                                  </p:stCondLst>
                                  <p:childTnLst>
                                    <p:set>
                                      <p:cBhvr>
                                        <p:cTn id="52" dur="1" fill="hold">
                                          <p:stCondLst>
                                            <p:cond delay="0"/>
                                          </p:stCondLst>
                                        </p:cTn>
                                        <p:tgtEl>
                                          <p:spTgt spid="115743"/>
                                        </p:tgtEl>
                                        <p:attrNameLst>
                                          <p:attrName>style.visibility</p:attrName>
                                        </p:attrNameLst>
                                      </p:cBhvr>
                                      <p:to>
                                        <p:strVal val="visible"/>
                                      </p:to>
                                    </p:set>
                                    <p:anim calcmode="lin" valueType="num">
                                      <p:cBhvr>
                                        <p:cTn id="53" dur="1000" fill="hold"/>
                                        <p:tgtEl>
                                          <p:spTgt spid="115743"/>
                                        </p:tgtEl>
                                        <p:attrNameLst>
                                          <p:attrName>ppt_w</p:attrName>
                                        </p:attrNameLst>
                                      </p:cBhvr>
                                      <p:tavLst>
                                        <p:tav tm="0">
                                          <p:val>
                                            <p:strVal val="#ppt_w*0.70"/>
                                          </p:val>
                                        </p:tav>
                                        <p:tav tm="100000">
                                          <p:val>
                                            <p:strVal val="#ppt_w"/>
                                          </p:val>
                                        </p:tav>
                                      </p:tavLst>
                                    </p:anim>
                                    <p:anim calcmode="lin" valueType="num">
                                      <p:cBhvr>
                                        <p:cTn id="54" dur="1000" fill="hold"/>
                                        <p:tgtEl>
                                          <p:spTgt spid="115743"/>
                                        </p:tgtEl>
                                        <p:attrNameLst>
                                          <p:attrName>ppt_h</p:attrName>
                                        </p:attrNameLst>
                                      </p:cBhvr>
                                      <p:tavLst>
                                        <p:tav tm="0">
                                          <p:val>
                                            <p:strVal val="#ppt_h"/>
                                          </p:val>
                                        </p:tav>
                                        <p:tav tm="100000">
                                          <p:val>
                                            <p:strVal val="#ppt_h"/>
                                          </p:val>
                                        </p:tav>
                                      </p:tavLst>
                                    </p:anim>
                                    <p:animEffect transition="in" filter="fade">
                                      <p:cBhvr>
                                        <p:cTn id="55" dur="1000"/>
                                        <p:tgtEl>
                                          <p:spTgt spid="115743"/>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18" presetClass="entr" presetSubtype="12" fill="hold" nodeType="clickEffect">
                                  <p:stCondLst>
                                    <p:cond delay="0"/>
                                  </p:stCondLst>
                                  <p:childTnLst>
                                    <p:set>
                                      <p:cBhvr>
                                        <p:cTn id="59" dur="1" fill="hold">
                                          <p:stCondLst>
                                            <p:cond delay="0"/>
                                          </p:stCondLst>
                                        </p:cTn>
                                        <p:tgtEl>
                                          <p:spTgt spid="115733"/>
                                        </p:tgtEl>
                                        <p:attrNameLst>
                                          <p:attrName>style.visibility</p:attrName>
                                        </p:attrNameLst>
                                      </p:cBhvr>
                                      <p:to>
                                        <p:strVal val="visible"/>
                                      </p:to>
                                    </p:set>
                                    <p:animEffect transition="in" filter="strips(downLeft)">
                                      <p:cBhvr>
                                        <p:cTn id="60" dur="500"/>
                                        <p:tgtEl>
                                          <p:spTgt spid="115733"/>
                                        </p:tgtEl>
                                      </p:cBhvr>
                                    </p:animEffect>
                                  </p:childTnLst>
                                </p:cTn>
                              </p:par>
                            </p:childTnLst>
                          </p:cTn>
                        </p:par>
                        <p:par>
                          <p:cTn id="61" fill="hold" nodeType="afterGroup">
                            <p:stCondLst>
                              <p:cond delay="500"/>
                            </p:stCondLst>
                            <p:childTnLst>
                              <p:par>
                                <p:cTn id="62" presetID="55" presetClass="entr" presetSubtype="0" fill="hold" grpId="0" nodeType="afterEffect">
                                  <p:stCondLst>
                                    <p:cond delay="0"/>
                                  </p:stCondLst>
                                  <p:childTnLst>
                                    <p:set>
                                      <p:cBhvr>
                                        <p:cTn id="63" dur="1" fill="hold">
                                          <p:stCondLst>
                                            <p:cond delay="0"/>
                                          </p:stCondLst>
                                        </p:cTn>
                                        <p:tgtEl>
                                          <p:spTgt spid="115729"/>
                                        </p:tgtEl>
                                        <p:attrNameLst>
                                          <p:attrName>style.visibility</p:attrName>
                                        </p:attrNameLst>
                                      </p:cBhvr>
                                      <p:to>
                                        <p:strVal val="visible"/>
                                      </p:to>
                                    </p:set>
                                    <p:anim calcmode="lin" valueType="num">
                                      <p:cBhvr>
                                        <p:cTn id="64" dur="1000" fill="hold"/>
                                        <p:tgtEl>
                                          <p:spTgt spid="115729"/>
                                        </p:tgtEl>
                                        <p:attrNameLst>
                                          <p:attrName>ppt_w</p:attrName>
                                        </p:attrNameLst>
                                      </p:cBhvr>
                                      <p:tavLst>
                                        <p:tav tm="0">
                                          <p:val>
                                            <p:strVal val="#ppt_w*0.70"/>
                                          </p:val>
                                        </p:tav>
                                        <p:tav tm="100000">
                                          <p:val>
                                            <p:strVal val="#ppt_w"/>
                                          </p:val>
                                        </p:tav>
                                      </p:tavLst>
                                    </p:anim>
                                    <p:anim calcmode="lin" valueType="num">
                                      <p:cBhvr>
                                        <p:cTn id="65" dur="1000" fill="hold"/>
                                        <p:tgtEl>
                                          <p:spTgt spid="115729"/>
                                        </p:tgtEl>
                                        <p:attrNameLst>
                                          <p:attrName>ppt_h</p:attrName>
                                        </p:attrNameLst>
                                      </p:cBhvr>
                                      <p:tavLst>
                                        <p:tav tm="0">
                                          <p:val>
                                            <p:strVal val="#ppt_h"/>
                                          </p:val>
                                        </p:tav>
                                        <p:tav tm="100000">
                                          <p:val>
                                            <p:strVal val="#ppt_h"/>
                                          </p:val>
                                        </p:tav>
                                      </p:tavLst>
                                    </p:anim>
                                    <p:animEffect transition="in" filter="fade">
                                      <p:cBhvr>
                                        <p:cTn id="66" dur="1000"/>
                                        <p:tgtEl>
                                          <p:spTgt spid="115729"/>
                                        </p:tgtEl>
                                      </p:cBhvr>
                                    </p:animEffect>
                                  </p:childTnLst>
                                </p:cTn>
                              </p:par>
                            </p:childTnLst>
                          </p:cTn>
                        </p:par>
                        <p:par>
                          <p:cTn id="67" fill="hold" nodeType="afterGroup">
                            <p:stCondLst>
                              <p:cond delay="1500"/>
                            </p:stCondLst>
                            <p:childTnLst>
                              <p:par>
                                <p:cTn id="68" presetID="18" presetClass="entr" presetSubtype="12" fill="hold" nodeType="afterEffect">
                                  <p:stCondLst>
                                    <p:cond delay="0"/>
                                  </p:stCondLst>
                                  <p:childTnLst>
                                    <p:set>
                                      <p:cBhvr>
                                        <p:cTn id="69" dur="1" fill="hold">
                                          <p:stCondLst>
                                            <p:cond delay="0"/>
                                          </p:stCondLst>
                                        </p:cTn>
                                        <p:tgtEl>
                                          <p:spTgt spid="115726"/>
                                        </p:tgtEl>
                                        <p:attrNameLst>
                                          <p:attrName>style.visibility</p:attrName>
                                        </p:attrNameLst>
                                      </p:cBhvr>
                                      <p:to>
                                        <p:strVal val="visible"/>
                                      </p:to>
                                    </p:set>
                                    <p:animEffect transition="in" filter="strips(downLeft)">
                                      <p:cBhvr>
                                        <p:cTn id="70" dur="500"/>
                                        <p:tgtEl>
                                          <p:spTgt spid="115726"/>
                                        </p:tgtEl>
                                      </p:cBhvr>
                                    </p:animEffect>
                                  </p:childTnLst>
                                </p:cTn>
                              </p:par>
                            </p:childTnLst>
                          </p:cTn>
                        </p:par>
                        <p:par>
                          <p:cTn id="71" fill="hold" nodeType="afterGroup">
                            <p:stCondLst>
                              <p:cond delay="2000"/>
                            </p:stCondLst>
                            <p:childTnLst>
                              <p:par>
                                <p:cTn id="72" presetID="55" presetClass="entr" presetSubtype="0" fill="hold" grpId="0" nodeType="afterEffect">
                                  <p:stCondLst>
                                    <p:cond delay="0"/>
                                  </p:stCondLst>
                                  <p:childTnLst>
                                    <p:set>
                                      <p:cBhvr>
                                        <p:cTn id="73" dur="1" fill="hold">
                                          <p:stCondLst>
                                            <p:cond delay="0"/>
                                          </p:stCondLst>
                                        </p:cTn>
                                        <p:tgtEl>
                                          <p:spTgt spid="115725"/>
                                        </p:tgtEl>
                                        <p:attrNameLst>
                                          <p:attrName>style.visibility</p:attrName>
                                        </p:attrNameLst>
                                      </p:cBhvr>
                                      <p:to>
                                        <p:strVal val="visible"/>
                                      </p:to>
                                    </p:set>
                                    <p:anim calcmode="lin" valueType="num">
                                      <p:cBhvr>
                                        <p:cTn id="74" dur="1000" fill="hold"/>
                                        <p:tgtEl>
                                          <p:spTgt spid="115725"/>
                                        </p:tgtEl>
                                        <p:attrNameLst>
                                          <p:attrName>ppt_w</p:attrName>
                                        </p:attrNameLst>
                                      </p:cBhvr>
                                      <p:tavLst>
                                        <p:tav tm="0">
                                          <p:val>
                                            <p:strVal val="#ppt_w*0.70"/>
                                          </p:val>
                                        </p:tav>
                                        <p:tav tm="100000">
                                          <p:val>
                                            <p:strVal val="#ppt_w"/>
                                          </p:val>
                                        </p:tav>
                                      </p:tavLst>
                                    </p:anim>
                                    <p:anim calcmode="lin" valueType="num">
                                      <p:cBhvr>
                                        <p:cTn id="75" dur="1000" fill="hold"/>
                                        <p:tgtEl>
                                          <p:spTgt spid="115725"/>
                                        </p:tgtEl>
                                        <p:attrNameLst>
                                          <p:attrName>ppt_h</p:attrName>
                                        </p:attrNameLst>
                                      </p:cBhvr>
                                      <p:tavLst>
                                        <p:tav tm="0">
                                          <p:val>
                                            <p:strVal val="#ppt_h"/>
                                          </p:val>
                                        </p:tav>
                                        <p:tav tm="100000">
                                          <p:val>
                                            <p:strVal val="#ppt_h"/>
                                          </p:val>
                                        </p:tav>
                                      </p:tavLst>
                                    </p:anim>
                                    <p:animEffect transition="in" filter="fade">
                                      <p:cBhvr>
                                        <p:cTn id="76" dur="1000"/>
                                        <p:tgtEl>
                                          <p:spTgt spid="115725"/>
                                        </p:tgtEl>
                                      </p:cBhvr>
                                    </p:animEffect>
                                  </p:childTnLst>
                                </p:cTn>
                              </p:par>
                            </p:childTnLst>
                          </p:cTn>
                        </p:par>
                        <p:par>
                          <p:cTn id="77" fill="hold" nodeType="afterGroup">
                            <p:stCondLst>
                              <p:cond delay="3000"/>
                            </p:stCondLst>
                            <p:childTnLst>
                              <p:par>
                                <p:cTn id="78" presetID="18" presetClass="entr" presetSubtype="12" fill="hold" nodeType="afterEffect">
                                  <p:stCondLst>
                                    <p:cond delay="0"/>
                                  </p:stCondLst>
                                  <p:childTnLst>
                                    <p:set>
                                      <p:cBhvr>
                                        <p:cTn id="79" dur="1" fill="hold">
                                          <p:stCondLst>
                                            <p:cond delay="0"/>
                                          </p:stCondLst>
                                        </p:cTn>
                                        <p:tgtEl>
                                          <p:spTgt spid="115734"/>
                                        </p:tgtEl>
                                        <p:attrNameLst>
                                          <p:attrName>style.visibility</p:attrName>
                                        </p:attrNameLst>
                                      </p:cBhvr>
                                      <p:to>
                                        <p:strVal val="visible"/>
                                      </p:to>
                                    </p:set>
                                    <p:animEffect transition="in" filter="strips(downLeft)">
                                      <p:cBhvr>
                                        <p:cTn id="80" dur="500"/>
                                        <p:tgtEl>
                                          <p:spTgt spid="115734"/>
                                        </p:tgtEl>
                                      </p:cBhvr>
                                    </p:animEffect>
                                  </p:childTnLst>
                                </p:cTn>
                              </p:par>
                            </p:childTnLst>
                          </p:cTn>
                        </p:par>
                        <p:par>
                          <p:cTn id="81" fill="hold" nodeType="afterGroup">
                            <p:stCondLst>
                              <p:cond delay="3500"/>
                            </p:stCondLst>
                            <p:childTnLst>
                              <p:par>
                                <p:cTn id="82" presetID="55" presetClass="entr" presetSubtype="0" fill="hold" grpId="0" nodeType="afterEffect">
                                  <p:stCondLst>
                                    <p:cond delay="0"/>
                                  </p:stCondLst>
                                  <p:childTnLst>
                                    <p:set>
                                      <p:cBhvr>
                                        <p:cTn id="83" dur="1" fill="hold">
                                          <p:stCondLst>
                                            <p:cond delay="0"/>
                                          </p:stCondLst>
                                        </p:cTn>
                                        <p:tgtEl>
                                          <p:spTgt spid="115727"/>
                                        </p:tgtEl>
                                        <p:attrNameLst>
                                          <p:attrName>style.visibility</p:attrName>
                                        </p:attrNameLst>
                                      </p:cBhvr>
                                      <p:to>
                                        <p:strVal val="visible"/>
                                      </p:to>
                                    </p:set>
                                    <p:anim calcmode="lin" valueType="num">
                                      <p:cBhvr>
                                        <p:cTn id="84" dur="1000" fill="hold"/>
                                        <p:tgtEl>
                                          <p:spTgt spid="115727"/>
                                        </p:tgtEl>
                                        <p:attrNameLst>
                                          <p:attrName>ppt_w</p:attrName>
                                        </p:attrNameLst>
                                      </p:cBhvr>
                                      <p:tavLst>
                                        <p:tav tm="0">
                                          <p:val>
                                            <p:strVal val="#ppt_w*0.70"/>
                                          </p:val>
                                        </p:tav>
                                        <p:tav tm="100000">
                                          <p:val>
                                            <p:strVal val="#ppt_w"/>
                                          </p:val>
                                        </p:tav>
                                      </p:tavLst>
                                    </p:anim>
                                    <p:anim calcmode="lin" valueType="num">
                                      <p:cBhvr>
                                        <p:cTn id="85" dur="1000" fill="hold"/>
                                        <p:tgtEl>
                                          <p:spTgt spid="115727"/>
                                        </p:tgtEl>
                                        <p:attrNameLst>
                                          <p:attrName>ppt_h</p:attrName>
                                        </p:attrNameLst>
                                      </p:cBhvr>
                                      <p:tavLst>
                                        <p:tav tm="0">
                                          <p:val>
                                            <p:strVal val="#ppt_h"/>
                                          </p:val>
                                        </p:tav>
                                        <p:tav tm="100000">
                                          <p:val>
                                            <p:strVal val="#ppt_h"/>
                                          </p:val>
                                        </p:tav>
                                      </p:tavLst>
                                    </p:anim>
                                    <p:animEffect transition="in" filter="fade">
                                      <p:cBhvr>
                                        <p:cTn id="86" dur="1000"/>
                                        <p:tgtEl>
                                          <p:spTgt spid="115727"/>
                                        </p:tgtEl>
                                      </p:cBhvr>
                                    </p:animEffect>
                                  </p:childTnLst>
                                </p:cTn>
                              </p:par>
                            </p:childTnLst>
                          </p:cTn>
                        </p:par>
                        <p:par>
                          <p:cTn id="87" fill="hold" nodeType="afterGroup">
                            <p:stCondLst>
                              <p:cond delay="4500"/>
                            </p:stCondLst>
                            <p:childTnLst>
                              <p:par>
                                <p:cTn id="88" presetID="18" presetClass="entr" presetSubtype="12" fill="hold" nodeType="afterEffect">
                                  <p:stCondLst>
                                    <p:cond delay="0"/>
                                  </p:stCondLst>
                                  <p:childTnLst>
                                    <p:set>
                                      <p:cBhvr>
                                        <p:cTn id="89" dur="1" fill="hold">
                                          <p:stCondLst>
                                            <p:cond delay="0"/>
                                          </p:stCondLst>
                                        </p:cTn>
                                        <p:tgtEl>
                                          <p:spTgt spid="115735"/>
                                        </p:tgtEl>
                                        <p:attrNameLst>
                                          <p:attrName>style.visibility</p:attrName>
                                        </p:attrNameLst>
                                      </p:cBhvr>
                                      <p:to>
                                        <p:strVal val="visible"/>
                                      </p:to>
                                    </p:set>
                                    <p:animEffect transition="in" filter="strips(downLeft)">
                                      <p:cBhvr>
                                        <p:cTn id="90" dur="500"/>
                                        <p:tgtEl>
                                          <p:spTgt spid="115735"/>
                                        </p:tgtEl>
                                      </p:cBhvr>
                                    </p:animEffect>
                                  </p:childTnLst>
                                </p:cTn>
                              </p:par>
                            </p:childTnLst>
                          </p:cTn>
                        </p:par>
                        <p:par>
                          <p:cTn id="91" fill="hold" nodeType="afterGroup">
                            <p:stCondLst>
                              <p:cond delay="5000"/>
                            </p:stCondLst>
                            <p:childTnLst>
                              <p:par>
                                <p:cTn id="92" presetID="55" presetClass="entr" presetSubtype="0" fill="hold" grpId="0" nodeType="afterEffect">
                                  <p:stCondLst>
                                    <p:cond delay="0"/>
                                  </p:stCondLst>
                                  <p:childTnLst>
                                    <p:set>
                                      <p:cBhvr>
                                        <p:cTn id="93" dur="1" fill="hold">
                                          <p:stCondLst>
                                            <p:cond delay="0"/>
                                          </p:stCondLst>
                                        </p:cTn>
                                        <p:tgtEl>
                                          <p:spTgt spid="115728"/>
                                        </p:tgtEl>
                                        <p:attrNameLst>
                                          <p:attrName>style.visibility</p:attrName>
                                        </p:attrNameLst>
                                      </p:cBhvr>
                                      <p:to>
                                        <p:strVal val="visible"/>
                                      </p:to>
                                    </p:set>
                                    <p:anim calcmode="lin" valueType="num">
                                      <p:cBhvr>
                                        <p:cTn id="94" dur="1000" fill="hold"/>
                                        <p:tgtEl>
                                          <p:spTgt spid="115728"/>
                                        </p:tgtEl>
                                        <p:attrNameLst>
                                          <p:attrName>ppt_w</p:attrName>
                                        </p:attrNameLst>
                                      </p:cBhvr>
                                      <p:tavLst>
                                        <p:tav tm="0">
                                          <p:val>
                                            <p:strVal val="#ppt_w*0.70"/>
                                          </p:val>
                                        </p:tav>
                                        <p:tav tm="100000">
                                          <p:val>
                                            <p:strVal val="#ppt_w"/>
                                          </p:val>
                                        </p:tav>
                                      </p:tavLst>
                                    </p:anim>
                                    <p:anim calcmode="lin" valueType="num">
                                      <p:cBhvr>
                                        <p:cTn id="95" dur="1000" fill="hold"/>
                                        <p:tgtEl>
                                          <p:spTgt spid="115728"/>
                                        </p:tgtEl>
                                        <p:attrNameLst>
                                          <p:attrName>ppt_h</p:attrName>
                                        </p:attrNameLst>
                                      </p:cBhvr>
                                      <p:tavLst>
                                        <p:tav tm="0">
                                          <p:val>
                                            <p:strVal val="#ppt_h"/>
                                          </p:val>
                                        </p:tav>
                                        <p:tav tm="100000">
                                          <p:val>
                                            <p:strVal val="#ppt_h"/>
                                          </p:val>
                                        </p:tav>
                                      </p:tavLst>
                                    </p:anim>
                                    <p:animEffect transition="in" filter="fade">
                                      <p:cBhvr>
                                        <p:cTn id="96" dur="1000"/>
                                        <p:tgtEl>
                                          <p:spTgt spid="115728"/>
                                        </p:tgtEl>
                                      </p:cBhvr>
                                    </p:animEffect>
                                  </p:childTnLst>
                                </p:cTn>
                              </p:par>
                            </p:childTnLst>
                          </p:cTn>
                        </p:par>
                        <p:par>
                          <p:cTn id="97" fill="hold" nodeType="afterGroup">
                            <p:stCondLst>
                              <p:cond delay="6000"/>
                            </p:stCondLst>
                            <p:childTnLst>
                              <p:par>
                                <p:cTn id="98" presetID="18" presetClass="entr" presetSubtype="12" fill="hold" nodeType="afterEffect">
                                  <p:stCondLst>
                                    <p:cond delay="0"/>
                                  </p:stCondLst>
                                  <p:childTnLst>
                                    <p:set>
                                      <p:cBhvr>
                                        <p:cTn id="99" dur="1" fill="hold">
                                          <p:stCondLst>
                                            <p:cond delay="0"/>
                                          </p:stCondLst>
                                        </p:cTn>
                                        <p:tgtEl>
                                          <p:spTgt spid="115736"/>
                                        </p:tgtEl>
                                        <p:attrNameLst>
                                          <p:attrName>style.visibility</p:attrName>
                                        </p:attrNameLst>
                                      </p:cBhvr>
                                      <p:to>
                                        <p:strVal val="visible"/>
                                      </p:to>
                                    </p:set>
                                    <p:animEffect transition="in" filter="strips(downLeft)">
                                      <p:cBhvr>
                                        <p:cTn id="100" dur="500"/>
                                        <p:tgtEl>
                                          <p:spTgt spid="115736"/>
                                        </p:tgtEl>
                                      </p:cBhvr>
                                    </p:animEffect>
                                  </p:childTnLst>
                                </p:cTn>
                              </p:par>
                            </p:childTnLst>
                          </p:cTn>
                        </p:par>
                        <p:par>
                          <p:cTn id="101" fill="hold" nodeType="afterGroup">
                            <p:stCondLst>
                              <p:cond delay="6500"/>
                            </p:stCondLst>
                            <p:childTnLst>
                              <p:par>
                                <p:cTn id="102" presetID="55" presetClass="entr" presetSubtype="0" fill="hold" grpId="0" nodeType="afterEffect">
                                  <p:stCondLst>
                                    <p:cond delay="0"/>
                                  </p:stCondLst>
                                  <p:childTnLst>
                                    <p:set>
                                      <p:cBhvr>
                                        <p:cTn id="103" dur="1" fill="hold">
                                          <p:stCondLst>
                                            <p:cond delay="0"/>
                                          </p:stCondLst>
                                        </p:cTn>
                                        <p:tgtEl>
                                          <p:spTgt spid="115731"/>
                                        </p:tgtEl>
                                        <p:attrNameLst>
                                          <p:attrName>style.visibility</p:attrName>
                                        </p:attrNameLst>
                                      </p:cBhvr>
                                      <p:to>
                                        <p:strVal val="visible"/>
                                      </p:to>
                                    </p:set>
                                    <p:anim calcmode="lin" valueType="num">
                                      <p:cBhvr>
                                        <p:cTn id="104" dur="1000" fill="hold"/>
                                        <p:tgtEl>
                                          <p:spTgt spid="115731"/>
                                        </p:tgtEl>
                                        <p:attrNameLst>
                                          <p:attrName>ppt_w</p:attrName>
                                        </p:attrNameLst>
                                      </p:cBhvr>
                                      <p:tavLst>
                                        <p:tav tm="0">
                                          <p:val>
                                            <p:strVal val="#ppt_w*0.70"/>
                                          </p:val>
                                        </p:tav>
                                        <p:tav tm="100000">
                                          <p:val>
                                            <p:strVal val="#ppt_w"/>
                                          </p:val>
                                        </p:tav>
                                      </p:tavLst>
                                    </p:anim>
                                    <p:anim calcmode="lin" valueType="num">
                                      <p:cBhvr>
                                        <p:cTn id="105" dur="1000" fill="hold"/>
                                        <p:tgtEl>
                                          <p:spTgt spid="115731"/>
                                        </p:tgtEl>
                                        <p:attrNameLst>
                                          <p:attrName>ppt_h</p:attrName>
                                        </p:attrNameLst>
                                      </p:cBhvr>
                                      <p:tavLst>
                                        <p:tav tm="0">
                                          <p:val>
                                            <p:strVal val="#ppt_h"/>
                                          </p:val>
                                        </p:tav>
                                        <p:tav tm="100000">
                                          <p:val>
                                            <p:strVal val="#ppt_h"/>
                                          </p:val>
                                        </p:tav>
                                      </p:tavLst>
                                    </p:anim>
                                    <p:animEffect transition="in" filter="fade">
                                      <p:cBhvr>
                                        <p:cTn id="106" dur="1000"/>
                                        <p:tgtEl>
                                          <p:spTgt spid="1157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6" grpId="0" animBg="1"/>
      <p:bldP spid="115717" grpId="0" animBg="1"/>
      <p:bldP spid="115719" grpId="0" animBg="1"/>
      <p:bldP spid="115725" grpId="0" animBg="1"/>
      <p:bldP spid="115727" grpId="0" animBg="1"/>
      <p:bldP spid="115728" grpId="0" animBg="1"/>
      <p:bldP spid="115729" grpId="0" animBg="1"/>
      <p:bldP spid="115731" grpId="0" animBg="1"/>
      <p:bldP spid="11574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zervirano mjesto broja slajda 3">
            <a:extLst>
              <a:ext uri="{FF2B5EF4-FFF2-40B4-BE49-F238E27FC236}">
                <a16:creationId xmlns:a16="http://schemas.microsoft.com/office/drawing/2014/main" id="{4814A05E-C0C1-4549-86EE-371BCABCBF9B}"/>
              </a:ext>
            </a:extLst>
          </p:cNvPr>
          <p:cNvSpPr>
            <a:spLocks noGrp="1"/>
          </p:cNvSpPr>
          <p:nvPr>
            <p:ph type="sldNum" sz="quarter" idx="12"/>
          </p:nvPr>
        </p:nvSpPr>
        <p:spPr/>
        <p:txBody>
          <a:bodyPr/>
          <a:lstStyle/>
          <a:p>
            <a:fld id="{C24C6560-71AC-4A31-99C4-285F602569A9}" type="slidenum">
              <a:rPr lang="hr-HR" altLang="sr-Latn-RS"/>
              <a:pPr/>
              <a:t>12</a:t>
            </a:fld>
            <a:endParaRPr lang="hr-HR" altLang="sr-Latn-RS"/>
          </a:p>
        </p:txBody>
      </p:sp>
      <p:sp>
        <p:nvSpPr>
          <p:cNvPr id="116740" name="AutoShape 4">
            <a:extLst>
              <a:ext uri="{FF2B5EF4-FFF2-40B4-BE49-F238E27FC236}">
                <a16:creationId xmlns:a16="http://schemas.microsoft.com/office/drawing/2014/main" id="{7E1177FA-AB15-4FDB-B3C5-E541DD3CE364}"/>
              </a:ext>
            </a:extLst>
          </p:cNvPr>
          <p:cNvSpPr>
            <a:spLocks noChangeArrowheads="1"/>
          </p:cNvSpPr>
          <p:nvPr/>
        </p:nvSpPr>
        <p:spPr bwMode="auto">
          <a:xfrm>
            <a:off x="3048000" y="609600"/>
            <a:ext cx="3048000" cy="762000"/>
          </a:xfrm>
          <a:prstGeom prst="bevel">
            <a:avLst>
              <a:gd name="adj" fmla="val 12500"/>
            </a:avLst>
          </a:prstGeom>
          <a:solidFill>
            <a:schemeClr val="bg1">
              <a:alpha val="48000"/>
            </a:schemeClr>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hr-HR" altLang="sr-Latn-RS" sz="2800" b="1">
                <a:effectLst>
                  <a:outerShdw blurRad="38100" dist="38100" dir="2700000" algn="tl">
                    <a:srgbClr val="000000"/>
                  </a:outerShdw>
                </a:effectLst>
              </a:rPr>
              <a:t>GENCON</a:t>
            </a:r>
            <a:endParaRPr lang="en-US" altLang="sr-Latn-RS" sz="2800" b="1">
              <a:effectLst>
                <a:outerShdw blurRad="38100" dist="38100" dir="2700000" algn="tl">
                  <a:srgbClr val="000000"/>
                </a:outerShdw>
              </a:effectLst>
            </a:endParaRPr>
          </a:p>
        </p:txBody>
      </p:sp>
      <p:sp>
        <p:nvSpPr>
          <p:cNvPr id="116741" name="AutoShape 5">
            <a:extLst>
              <a:ext uri="{FF2B5EF4-FFF2-40B4-BE49-F238E27FC236}">
                <a16:creationId xmlns:a16="http://schemas.microsoft.com/office/drawing/2014/main" id="{AD213E94-91AA-4652-B16F-D607C1B54EB4}"/>
              </a:ext>
            </a:extLst>
          </p:cNvPr>
          <p:cNvSpPr>
            <a:spLocks noChangeArrowheads="1"/>
          </p:cNvSpPr>
          <p:nvPr/>
        </p:nvSpPr>
        <p:spPr bwMode="auto">
          <a:xfrm>
            <a:off x="1066800" y="1981200"/>
            <a:ext cx="2362200" cy="457200"/>
          </a:xfrm>
          <a:prstGeom prst="bevel">
            <a:avLst>
              <a:gd name="adj" fmla="val 12500"/>
            </a:avLst>
          </a:prstGeom>
          <a:solidFill>
            <a:schemeClr val="bg1">
              <a:alpha val="48000"/>
            </a:schemeClr>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hr-HR" altLang="sr-Latn-RS" b="1" i="1">
                <a:effectLst>
                  <a:outerShdw blurRad="38100" dist="38100" dir="2700000" algn="tl">
                    <a:srgbClr val="000000"/>
                  </a:outerShdw>
                </a:effectLst>
              </a:rPr>
              <a:t>Part I</a:t>
            </a:r>
            <a:endParaRPr lang="en-US" altLang="sr-Latn-RS" b="1" i="1">
              <a:effectLst>
                <a:outerShdw blurRad="38100" dist="38100" dir="2700000" algn="tl">
                  <a:srgbClr val="000000"/>
                </a:outerShdw>
              </a:effectLst>
            </a:endParaRPr>
          </a:p>
        </p:txBody>
      </p:sp>
      <p:sp>
        <p:nvSpPr>
          <p:cNvPr id="116742" name="AutoShape 6">
            <a:extLst>
              <a:ext uri="{FF2B5EF4-FFF2-40B4-BE49-F238E27FC236}">
                <a16:creationId xmlns:a16="http://schemas.microsoft.com/office/drawing/2014/main" id="{0D07A3F7-C316-48E1-8171-9EBB98F5F8B9}"/>
              </a:ext>
            </a:extLst>
          </p:cNvPr>
          <p:cNvSpPr>
            <a:spLocks noChangeArrowheads="1"/>
          </p:cNvSpPr>
          <p:nvPr/>
        </p:nvSpPr>
        <p:spPr bwMode="auto">
          <a:xfrm>
            <a:off x="5562600" y="1981200"/>
            <a:ext cx="2362200" cy="457200"/>
          </a:xfrm>
          <a:prstGeom prst="bevel">
            <a:avLst>
              <a:gd name="adj" fmla="val 12500"/>
            </a:avLst>
          </a:prstGeom>
          <a:solidFill>
            <a:schemeClr val="bg1">
              <a:alpha val="48000"/>
            </a:schemeClr>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hr-HR" altLang="sr-Latn-RS" b="1" i="1">
                <a:effectLst>
                  <a:outerShdw blurRad="38100" dist="38100" dir="2700000" algn="tl">
                    <a:srgbClr val="000000"/>
                  </a:outerShdw>
                </a:effectLst>
              </a:rPr>
              <a:t>Part II</a:t>
            </a:r>
            <a:endParaRPr lang="en-US" altLang="sr-Latn-RS" b="1" i="1">
              <a:effectLst>
                <a:outerShdw blurRad="38100" dist="38100" dir="2700000" algn="tl">
                  <a:srgbClr val="000000"/>
                </a:outerShdw>
              </a:effectLst>
            </a:endParaRPr>
          </a:p>
        </p:txBody>
      </p:sp>
      <p:sp>
        <p:nvSpPr>
          <p:cNvPr id="116743" name="AutoShape 7">
            <a:extLst>
              <a:ext uri="{FF2B5EF4-FFF2-40B4-BE49-F238E27FC236}">
                <a16:creationId xmlns:a16="http://schemas.microsoft.com/office/drawing/2014/main" id="{8EBA6296-B921-4D26-83C9-CAD0D002C19B}"/>
              </a:ext>
            </a:extLst>
          </p:cNvPr>
          <p:cNvSpPr>
            <a:spLocks noChangeArrowheads="1"/>
          </p:cNvSpPr>
          <p:nvPr/>
        </p:nvSpPr>
        <p:spPr bwMode="auto">
          <a:xfrm>
            <a:off x="1066800" y="2667000"/>
            <a:ext cx="2362200" cy="381000"/>
          </a:xfrm>
          <a:prstGeom prst="bevel">
            <a:avLst>
              <a:gd name="adj" fmla="val 18333"/>
            </a:avLst>
          </a:prstGeom>
          <a:solidFill>
            <a:schemeClr val="bg1">
              <a:alpha val="48000"/>
            </a:schemeClr>
          </a:solidFill>
          <a:ln w="9525">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i="1">
                <a:effectLst>
                  <a:outerShdw blurRad="38100" dist="38100" dir="2700000" algn="tl">
                    <a:srgbClr val="000000"/>
                  </a:outerShdw>
                </a:effectLst>
              </a:rPr>
              <a:t>Detalji putovanja</a:t>
            </a:r>
            <a:endParaRPr lang="en-US" altLang="sr-Latn-RS" i="1">
              <a:effectLst>
                <a:outerShdw blurRad="38100" dist="38100" dir="2700000" algn="tl">
                  <a:srgbClr val="000000"/>
                </a:outerShdw>
              </a:effectLst>
            </a:endParaRPr>
          </a:p>
        </p:txBody>
      </p:sp>
      <p:cxnSp>
        <p:nvCxnSpPr>
          <p:cNvPr id="116744" name="AutoShape 8">
            <a:extLst>
              <a:ext uri="{FF2B5EF4-FFF2-40B4-BE49-F238E27FC236}">
                <a16:creationId xmlns:a16="http://schemas.microsoft.com/office/drawing/2014/main" id="{91680D56-9C21-4723-9934-AC73E8E53D75}"/>
              </a:ext>
            </a:extLst>
          </p:cNvPr>
          <p:cNvCxnSpPr>
            <a:cxnSpLocks noChangeShapeType="1"/>
            <a:stCxn id="116740" idx="2"/>
            <a:endCxn id="116741" idx="6"/>
          </p:cNvCxnSpPr>
          <p:nvPr/>
        </p:nvCxnSpPr>
        <p:spPr bwMode="auto">
          <a:xfrm rot="5400000">
            <a:off x="3105150" y="514350"/>
            <a:ext cx="609600" cy="2324100"/>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6745" name="AutoShape 9">
            <a:extLst>
              <a:ext uri="{FF2B5EF4-FFF2-40B4-BE49-F238E27FC236}">
                <a16:creationId xmlns:a16="http://schemas.microsoft.com/office/drawing/2014/main" id="{80BE57A9-EF48-4B7C-8D1C-20741B4DECA8}"/>
              </a:ext>
            </a:extLst>
          </p:cNvPr>
          <p:cNvCxnSpPr>
            <a:cxnSpLocks noChangeShapeType="1"/>
            <a:stCxn id="116740" idx="2"/>
            <a:endCxn id="116742" idx="6"/>
          </p:cNvCxnSpPr>
          <p:nvPr/>
        </p:nvCxnSpPr>
        <p:spPr bwMode="auto">
          <a:xfrm rot="16200000" flipH="1">
            <a:off x="5353050" y="590550"/>
            <a:ext cx="609600" cy="2171700"/>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6746" name="AutoShape 10">
            <a:extLst>
              <a:ext uri="{FF2B5EF4-FFF2-40B4-BE49-F238E27FC236}">
                <a16:creationId xmlns:a16="http://schemas.microsoft.com/office/drawing/2014/main" id="{F7F6011B-9BEE-4F9E-AAD4-5B6718128F5E}"/>
              </a:ext>
            </a:extLst>
          </p:cNvPr>
          <p:cNvCxnSpPr>
            <a:cxnSpLocks noChangeShapeType="1"/>
            <a:stCxn id="116741" idx="2"/>
            <a:endCxn id="116743" idx="6"/>
          </p:cNvCxnSpPr>
          <p:nvPr/>
        </p:nvCxnSpPr>
        <p:spPr bwMode="auto">
          <a:xfrm rot="5400000">
            <a:off x="2133600" y="2552700"/>
            <a:ext cx="228600"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6747" name="AutoShape 11">
            <a:extLst>
              <a:ext uri="{FF2B5EF4-FFF2-40B4-BE49-F238E27FC236}">
                <a16:creationId xmlns:a16="http://schemas.microsoft.com/office/drawing/2014/main" id="{35F5A9E8-E1BA-4267-843D-AAA36C53C95D}"/>
              </a:ext>
            </a:extLst>
          </p:cNvPr>
          <p:cNvSpPr>
            <a:spLocks noChangeArrowheads="1"/>
          </p:cNvSpPr>
          <p:nvPr/>
        </p:nvSpPr>
        <p:spPr bwMode="auto">
          <a:xfrm>
            <a:off x="1752600" y="3276600"/>
            <a:ext cx="2362200" cy="381000"/>
          </a:xfrm>
          <a:prstGeom prst="bevel">
            <a:avLst>
              <a:gd name="adj" fmla="val 18333"/>
            </a:avLst>
          </a:prstGeom>
          <a:solidFill>
            <a:schemeClr val="bg1">
              <a:alpha val="48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400" i="1">
                <a:effectLst>
                  <a:outerShdw blurRad="38100" dist="38100" dir="2700000" algn="tl">
                    <a:srgbClr val="000000"/>
                  </a:outerShdw>
                </a:effectLst>
              </a:rPr>
              <a:t>- podaci o brodu</a:t>
            </a:r>
            <a:endParaRPr lang="en-US" altLang="sr-Latn-RS" sz="1400" i="1">
              <a:effectLst>
                <a:outerShdw blurRad="38100" dist="38100" dir="2700000" algn="tl">
                  <a:srgbClr val="000000"/>
                </a:outerShdw>
              </a:effectLst>
            </a:endParaRPr>
          </a:p>
        </p:txBody>
      </p:sp>
      <p:cxnSp>
        <p:nvCxnSpPr>
          <p:cNvPr id="116748" name="AutoShape 12">
            <a:extLst>
              <a:ext uri="{FF2B5EF4-FFF2-40B4-BE49-F238E27FC236}">
                <a16:creationId xmlns:a16="http://schemas.microsoft.com/office/drawing/2014/main" id="{1A640E1B-090F-4889-849C-2DF54BB599EE}"/>
              </a:ext>
            </a:extLst>
          </p:cNvPr>
          <p:cNvCxnSpPr>
            <a:cxnSpLocks noChangeShapeType="1"/>
            <a:stCxn id="116743" idx="4"/>
            <a:endCxn id="116747" idx="4"/>
          </p:cNvCxnSpPr>
          <p:nvPr/>
        </p:nvCxnSpPr>
        <p:spPr bwMode="auto">
          <a:xfrm rot="10800000" flipH="1" flipV="1">
            <a:off x="1066800" y="2857500"/>
            <a:ext cx="685800" cy="609600"/>
          </a:xfrm>
          <a:prstGeom prst="bentConnector3">
            <a:avLst>
              <a:gd name="adj1" fmla="val -33333"/>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6749" name="AutoShape 13">
            <a:extLst>
              <a:ext uri="{FF2B5EF4-FFF2-40B4-BE49-F238E27FC236}">
                <a16:creationId xmlns:a16="http://schemas.microsoft.com/office/drawing/2014/main" id="{ECFD5AD3-8838-40D8-AE02-531B99FC3836}"/>
              </a:ext>
            </a:extLst>
          </p:cNvPr>
          <p:cNvSpPr>
            <a:spLocks noChangeArrowheads="1"/>
          </p:cNvSpPr>
          <p:nvPr/>
        </p:nvSpPr>
        <p:spPr bwMode="auto">
          <a:xfrm>
            <a:off x="1752600" y="3810000"/>
            <a:ext cx="2362200" cy="381000"/>
          </a:xfrm>
          <a:prstGeom prst="bevel">
            <a:avLst>
              <a:gd name="adj" fmla="val 18333"/>
            </a:avLst>
          </a:prstGeom>
          <a:solidFill>
            <a:schemeClr val="bg1">
              <a:alpha val="48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400" i="1">
                <a:effectLst>
                  <a:outerShdw blurRad="38100" dist="38100" dir="2700000" algn="tl">
                    <a:srgbClr val="000000"/>
                  </a:outerShdw>
                </a:effectLst>
              </a:rPr>
              <a:t>- podaci o teretu</a:t>
            </a:r>
            <a:endParaRPr lang="en-US" altLang="sr-Latn-RS" sz="1400" i="1">
              <a:effectLst>
                <a:outerShdw blurRad="38100" dist="38100" dir="2700000" algn="tl">
                  <a:srgbClr val="000000"/>
                </a:outerShdw>
              </a:effectLst>
            </a:endParaRPr>
          </a:p>
        </p:txBody>
      </p:sp>
      <p:cxnSp>
        <p:nvCxnSpPr>
          <p:cNvPr id="116750" name="AutoShape 14">
            <a:extLst>
              <a:ext uri="{FF2B5EF4-FFF2-40B4-BE49-F238E27FC236}">
                <a16:creationId xmlns:a16="http://schemas.microsoft.com/office/drawing/2014/main" id="{B857BA34-C65F-4C7F-A85D-6BA39869B574}"/>
              </a:ext>
            </a:extLst>
          </p:cNvPr>
          <p:cNvCxnSpPr>
            <a:cxnSpLocks noChangeShapeType="1"/>
            <a:stCxn id="116743" idx="4"/>
            <a:endCxn id="116749" idx="4"/>
          </p:cNvCxnSpPr>
          <p:nvPr/>
        </p:nvCxnSpPr>
        <p:spPr bwMode="auto">
          <a:xfrm rot="10800000" flipH="1" flipV="1">
            <a:off x="1066800" y="2857500"/>
            <a:ext cx="685800" cy="1143000"/>
          </a:xfrm>
          <a:prstGeom prst="bentConnector3">
            <a:avLst>
              <a:gd name="adj1" fmla="val -33333"/>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6751" name="AutoShape 15">
            <a:extLst>
              <a:ext uri="{FF2B5EF4-FFF2-40B4-BE49-F238E27FC236}">
                <a16:creationId xmlns:a16="http://schemas.microsoft.com/office/drawing/2014/main" id="{B5122597-FEAF-402B-8BF7-F138858AD5C9}"/>
              </a:ext>
            </a:extLst>
          </p:cNvPr>
          <p:cNvSpPr>
            <a:spLocks noChangeArrowheads="1"/>
          </p:cNvSpPr>
          <p:nvPr/>
        </p:nvSpPr>
        <p:spPr bwMode="auto">
          <a:xfrm>
            <a:off x="1752600" y="4343400"/>
            <a:ext cx="2362200" cy="381000"/>
          </a:xfrm>
          <a:prstGeom prst="bevel">
            <a:avLst>
              <a:gd name="adj" fmla="val 18333"/>
            </a:avLst>
          </a:prstGeom>
          <a:solidFill>
            <a:schemeClr val="bg1">
              <a:alpha val="48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400" i="1">
                <a:effectLst>
                  <a:outerShdw blurRad="38100" dist="38100" dir="2700000" algn="tl">
                    <a:srgbClr val="000000"/>
                  </a:outerShdw>
                </a:effectLst>
              </a:rPr>
              <a:t>- obračun vozarina</a:t>
            </a:r>
            <a:endParaRPr lang="en-US" altLang="sr-Latn-RS" sz="1400" i="1">
              <a:effectLst>
                <a:outerShdw blurRad="38100" dist="38100" dir="2700000" algn="tl">
                  <a:srgbClr val="000000"/>
                </a:outerShdw>
              </a:effectLst>
            </a:endParaRPr>
          </a:p>
        </p:txBody>
      </p:sp>
      <p:cxnSp>
        <p:nvCxnSpPr>
          <p:cNvPr id="116752" name="AutoShape 16">
            <a:extLst>
              <a:ext uri="{FF2B5EF4-FFF2-40B4-BE49-F238E27FC236}">
                <a16:creationId xmlns:a16="http://schemas.microsoft.com/office/drawing/2014/main" id="{7780B8A3-69CB-4110-A617-347875A8F77C}"/>
              </a:ext>
            </a:extLst>
          </p:cNvPr>
          <p:cNvCxnSpPr>
            <a:cxnSpLocks noChangeShapeType="1"/>
            <a:stCxn id="116743" idx="4"/>
            <a:endCxn id="116751" idx="4"/>
          </p:cNvCxnSpPr>
          <p:nvPr/>
        </p:nvCxnSpPr>
        <p:spPr bwMode="auto">
          <a:xfrm rot="10800000" flipH="1" flipV="1">
            <a:off x="1066800" y="2857500"/>
            <a:ext cx="685800" cy="1676400"/>
          </a:xfrm>
          <a:prstGeom prst="bentConnector3">
            <a:avLst>
              <a:gd name="adj1" fmla="val -33333"/>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6753" name="AutoShape 17">
            <a:extLst>
              <a:ext uri="{FF2B5EF4-FFF2-40B4-BE49-F238E27FC236}">
                <a16:creationId xmlns:a16="http://schemas.microsoft.com/office/drawing/2014/main" id="{02A3DCC4-A03B-4290-95D4-BDEC4E5EFA03}"/>
              </a:ext>
            </a:extLst>
          </p:cNvPr>
          <p:cNvSpPr>
            <a:spLocks noChangeArrowheads="1"/>
          </p:cNvSpPr>
          <p:nvPr/>
        </p:nvSpPr>
        <p:spPr bwMode="auto">
          <a:xfrm>
            <a:off x="1752600" y="4876800"/>
            <a:ext cx="2362200" cy="381000"/>
          </a:xfrm>
          <a:prstGeom prst="bevel">
            <a:avLst>
              <a:gd name="adj" fmla="val 18333"/>
            </a:avLst>
          </a:prstGeom>
          <a:solidFill>
            <a:schemeClr val="bg1">
              <a:alpha val="48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400" i="1">
                <a:effectLst>
                  <a:outerShdw blurRad="38100" dist="38100" dir="2700000" algn="tl">
                    <a:srgbClr val="000000"/>
                  </a:outerShdw>
                </a:effectLst>
              </a:rPr>
              <a:t>- trajanje stojnica,…</a:t>
            </a:r>
            <a:endParaRPr lang="en-US" altLang="sr-Latn-RS" sz="1400" i="1">
              <a:effectLst>
                <a:outerShdw blurRad="38100" dist="38100" dir="2700000" algn="tl">
                  <a:srgbClr val="000000"/>
                </a:outerShdw>
              </a:effectLst>
            </a:endParaRPr>
          </a:p>
        </p:txBody>
      </p:sp>
      <p:cxnSp>
        <p:nvCxnSpPr>
          <p:cNvPr id="116754" name="AutoShape 18">
            <a:extLst>
              <a:ext uri="{FF2B5EF4-FFF2-40B4-BE49-F238E27FC236}">
                <a16:creationId xmlns:a16="http://schemas.microsoft.com/office/drawing/2014/main" id="{342945C5-80C6-41F0-B49D-B68517A6EAFE}"/>
              </a:ext>
            </a:extLst>
          </p:cNvPr>
          <p:cNvCxnSpPr>
            <a:cxnSpLocks noChangeShapeType="1"/>
            <a:stCxn id="116743" idx="4"/>
            <a:endCxn id="116753" idx="4"/>
          </p:cNvCxnSpPr>
          <p:nvPr/>
        </p:nvCxnSpPr>
        <p:spPr bwMode="auto">
          <a:xfrm rot="10800000" flipH="1" flipV="1">
            <a:off x="1066800" y="2857500"/>
            <a:ext cx="685800" cy="2209800"/>
          </a:xfrm>
          <a:prstGeom prst="bentConnector3">
            <a:avLst>
              <a:gd name="adj1" fmla="val -33333"/>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6755" name="AutoShape 19">
            <a:extLst>
              <a:ext uri="{FF2B5EF4-FFF2-40B4-BE49-F238E27FC236}">
                <a16:creationId xmlns:a16="http://schemas.microsoft.com/office/drawing/2014/main" id="{9ACC1AA6-5E0A-4E65-B7D8-9DF037F87B29}"/>
              </a:ext>
            </a:extLst>
          </p:cNvPr>
          <p:cNvSpPr>
            <a:spLocks noChangeArrowheads="1"/>
          </p:cNvSpPr>
          <p:nvPr/>
        </p:nvSpPr>
        <p:spPr bwMode="auto">
          <a:xfrm>
            <a:off x="1752600" y="5410200"/>
            <a:ext cx="2362200" cy="381000"/>
          </a:xfrm>
          <a:prstGeom prst="bevel">
            <a:avLst>
              <a:gd name="adj" fmla="val 18333"/>
            </a:avLst>
          </a:prstGeom>
          <a:solidFill>
            <a:schemeClr val="bg1">
              <a:alpha val="48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400" i="1">
                <a:effectLst>
                  <a:outerShdw blurRad="38100" dist="38100" dir="2700000" algn="tl">
                    <a:srgbClr val="000000"/>
                  </a:outerShdw>
                </a:effectLst>
              </a:rPr>
              <a:t>- ostali bitni detalji</a:t>
            </a:r>
            <a:endParaRPr lang="en-US" altLang="sr-Latn-RS" sz="1400" i="1">
              <a:effectLst>
                <a:outerShdw blurRad="38100" dist="38100" dir="2700000" algn="tl">
                  <a:srgbClr val="000000"/>
                </a:outerShdw>
              </a:effectLst>
            </a:endParaRPr>
          </a:p>
        </p:txBody>
      </p:sp>
      <p:cxnSp>
        <p:nvCxnSpPr>
          <p:cNvPr id="116756" name="AutoShape 20">
            <a:extLst>
              <a:ext uri="{FF2B5EF4-FFF2-40B4-BE49-F238E27FC236}">
                <a16:creationId xmlns:a16="http://schemas.microsoft.com/office/drawing/2014/main" id="{CCD37199-679D-48EC-9AE3-1371DFD3000B}"/>
              </a:ext>
            </a:extLst>
          </p:cNvPr>
          <p:cNvCxnSpPr>
            <a:cxnSpLocks noChangeShapeType="1"/>
            <a:stCxn id="116743" idx="4"/>
            <a:endCxn id="116755" idx="4"/>
          </p:cNvCxnSpPr>
          <p:nvPr/>
        </p:nvCxnSpPr>
        <p:spPr bwMode="auto">
          <a:xfrm rot="10800000" flipH="1" flipV="1">
            <a:off x="1066800" y="2857500"/>
            <a:ext cx="685800" cy="2743200"/>
          </a:xfrm>
          <a:prstGeom prst="bentConnector3">
            <a:avLst>
              <a:gd name="adj1" fmla="val -33333"/>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6757" name="AutoShape 21">
            <a:extLst>
              <a:ext uri="{FF2B5EF4-FFF2-40B4-BE49-F238E27FC236}">
                <a16:creationId xmlns:a16="http://schemas.microsoft.com/office/drawing/2014/main" id="{0572A2B4-08EA-450F-8CF1-BE3481A6ED4E}"/>
              </a:ext>
            </a:extLst>
          </p:cNvPr>
          <p:cNvSpPr>
            <a:spLocks noChangeArrowheads="1"/>
          </p:cNvSpPr>
          <p:nvPr/>
        </p:nvSpPr>
        <p:spPr bwMode="auto">
          <a:xfrm>
            <a:off x="5562600" y="2667000"/>
            <a:ext cx="2362200" cy="381000"/>
          </a:xfrm>
          <a:prstGeom prst="bevel">
            <a:avLst>
              <a:gd name="adj" fmla="val 18333"/>
            </a:avLst>
          </a:prstGeom>
          <a:solidFill>
            <a:schemeClr val="bg1">
              <a:alpha val="48000"/>
            </a:schemeClr>
          </a:solidFill>
          <a:ln w="9525">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i="1">
                <a:effectLst>
                  <a:outerShdw blurRad="38100" dist="38100" dir="2700000" algn="tl">
                    <a:srgbClr val="000000"/>
                  </a:outerShdw>
                </a:effectLst>
              </a:rPr>
              <a:t>Klauzule</a:t>
            </a:r>
            <a:endParaRPr lang="en-US" altLang="sr-Latn-RS" i="1">
              <a:effectLst>
                <a:outerShdw blurRad="38100" dist="38100" dir="2700000" algn="tl">
                  <a:srgbClr val="000000"/>
                </a:outerShdw>
              </a:effectLst>
            </a:endParaRPr>
          </a:p>
        </p:txBody>
      </p:sp>
      <p:cxnSp>
        <p:nvCxnSpPr>
          <p:cNvPr id="116758" name="AutoShape 22">
            <a:extLst>
              <a:ext uri="{FF2B5EF4-FFF2-40B4-BE49-F238E27FC236}">
                <a16:creationId xmlns:a16="http://schemas.microsoft.com/office/drawing/2014/main" id="{AC29F9BF-3A3B-4311-8D15-8A2D4A737789}"/>
              </a:ext>
            </a:extLst>
          </p:cNvPr>
          <p:cNvCxnSpPr>
            <a:cxnSpLocks noChangeShapeType="1"/>
            <a:stCxn id="116742" idx="2"/>
            <a:endCxn id="116757" idx="6"/>
          </p:cNvCxnSpPr>
          <p:nvPr/>
        </p:nvCxnSpPr>
        <p:spPr bwMode="auto">
          <a:xfrm rot="5400000">
            <a:off x="6629400" y="2552700"/>
            <a:ext cx="228600"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6759" name="AutoShape 23">
            <a:extLst>
              <a:ext uri="{FF2B5EF4-FFF2-40B4-BE49-F238E27FC236}">
                <a16:creationId xmlns:a16="http://schemas.microsoft.com/office/drawing/2014/main" id="{40DCE6A4-C59D-4F2C-ACCC-675DB06F4794}"/>
              </a:ext>
            </a:extLst>
          </p:cNvPr>
          <p:cNvSpPr>
            <a:spLocks noChangeArrowheads="1"/>
          </p:cNvSpPr>
          <p:nvPr/>
        </p:nvSpPr>
        <p:spPr bwMode="auto">
          <a:xfrm>
            <a:off x="4876800" y="3276600"/>
            <a:ext cx="2362200" cy="381000"/>
          </a:xfrm>
          <a:prstGeom prst="bevel">
            <a:avLst>
              <a:gd name="adj" fmla="val 18333"/>
            </a:avLst>
          </a:prstGeom>
          <a:solidFill>
            <a:schemeClr val="bg1">
              <a:alpha val="48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400" i="1">
                <a:effectLst>
                  <a:outerShdw blurRad="38100" dist="38100" dir="2700000" algn="tl">
                    <a:srgbClr val="000000"/>
                  </a:outerShdw>
                </a:effectLst>
              </a:rPr>
              <a:t>- odgovornosti</a:t>
            </a:r>
            <a:endParaRPr lang="en-US" altLang="sr-Latn-RS" sz="1400" i="1">
              <a:effectLst>
                <a:outerShdw blurRad="38100" dist="38100" dir="2700000" algn="tl">
                  <a:srgbClr val="000000"/>
                </a:outerShdw>
              </a:effectLst>
            </a:endParaRPr>
          </a:p>
        </p:txBody>
      </p:sp>
      <p:cxnSp>
        <p:nvCxnSpPr>
          <p:cNvPr id="116760" name="AutoShape 24">
            <a:extLst>
              <a:ext uri="{FF2B5EF4-FFF2-40B4-BE49-F238E27FC236}">
                <a16:creationId xmlns:a16="http://schemas.microsoft.com/office/drawing/2014/main" id="{D2AE06F5-D1C3-4E28-8C0C-DC9DB6C96F29}"/>
              </a:ext>
            </a:extLst>
          </p:cNvPr>
          <p:cNvCxnSpPr>
            <a:cxnSpLocks noChangeShapeType="1"/>
            <a:stCxn id="116757" idx="0"/>
            <a:endCxn id="116759" idx="0"/>
          </p:cNvCxnSpPr>
          <p:nvPr/>
        </p:nvCxnSpPr>
        <p:spPr bwMode="auto">
          <a:xfrm flipH="1">
            <a:off x="7239000" y="2857500"/>
            <a:ext cx="685800" cy="609600"/>
          </a:xfrm>
          <a:prstGeom prst="bentConnector3">
            <a:avLst>
              <a:gd name="adj1" fmla="val -33333"/>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6761" name="AutoShape 25">
            <a:extLst>
              <a:ext uri="{FF2B5EF4-FFF2-40B4-BE49-F238E27FC236}">
                <a16:creationId xmlns:a16="http://schemas.microsoft.com/office/drawing/2014/main" id="{20BE17EB-9381-4C22-BC0A-30E589A52218}"/>
              </a:ext>
            </a:extLst>
          </p:cNvPr>
          <p:cNvSpPr>
            <a:spLocks noChangeArrowheads="1"/>
          </p:cNvSpPr>
          <p:nvPr/>
        </p:nvSpPr>
        <p:spPr bwMode="auto">
          <a:xfrm>
            <a:off x="4876800" y="3810000"/>
            <a:ext cx="2362200" cy="381000"/>
          </a:xfrm>
          <a:prstGeom prst="bevel">
            <a:avLst>
              <a:gd name="adj" fmla="val 18333"/>
            </a:avLst>
          </a:prstGeom>
          <a:solidFill>
            <a:schemeClr val="bg1">
              <a:alpha val="48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400" i="1">
                <a:effectLst>
                  <a:outerShdw blurRad="38100" dist="38100" dir="2700000" algn="tl">
                    <a:srgbClr val="000000"/>
                  </a:outerShdw>
                </a:effectLst>
              </a:rPr>
              <a:t>- ukrcaj i iskrcaj tereta</a:t>
            </a:r>
            <a:endParaRPr lang="en-US" altLang="sr-Latn-RS" sz="1400" i="1">
              <a:effectLst>
                <a:outerShdw blurRad="38100" dist="38100" dir="2700000" algn="tl">
                  <a:srgbClr val="000000"/>
                </a:outerShdw>
              </a:effectLst>
            </a:endParaRPr>
          </a:p>
        </p:txBody>
      </p:sp>
      <p:cxnSp>
        <p:nvCxnSpPr>
          <p:cNvPr id="116762" name="AutoShape 26">
            <a:extLst>
              <a:ext uri="{FF2B5EF4-FFF2-40B4-BE49-F238E27FC236}">
                <a16:creationId xmlns:a16="http://schemas.microsoft.com/office/drawing/2014/main" id="{0FFDDDB8-333F-4AEF-A954-2B23E23A84A9}"/>
              </a:ext>
            </a:extLst>
          </p:cNvPr>
          <p:cNvCxnSpPr>
            <a:cxnSpLocks noChangeShapeType="1"/>
            <a:stCxn id="116757" idx="0"/>
            <a:endCxn id="116761" idx="0"/>
          </p:cNvCxnSpPr>
          <p:nvPr/>
        </p:nvCxnSpPr>
        <p:spPr bwMode="auto">
          <a:xfrm flipH="1">
            <a:off x="7239000" y="2857500"/>
            <a:ext cx="685800" cy="1143000"/>
          </a:xfrm>
          <a:prstGeom prst="bentConnector3">
            <a:avLst>
              <a:gd name="adj1" fmla="val -33333"/>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6763" name="AutoShape 27">
            <a:extLst>
              <a:ext uri="{FF2B5EF4-FFF2-40B4-BE49-F238E27FC236}">
                <a16:creationId xmlns:a16="http://schemas.microsoft.com/office/drawing/2014/main" id="{E2A0673A-4E34-4929-B65A-586766AF1373}"/>
              </a:ext>
            </a:extLst>
          </p:cNvPr>
          <p:cNvSpPr>
            <a:spLocks noChangeArrowheads="1"/>
          </p:cNvSpPr>
          <p:nvPr/>
        </p:nvSpPr>
        <p:spPr bwMode="auto">
          <a:xfrm>
            <a:off x="4876800" y="4343400"/>
            <a:ext cx="2362200" cy="381000"/>
          </a:xfrm>
          <a:prstGeom prst="bevel">
            <a:avLst>
              <a:gd name="adj" fmla="val 18333"/>
            </a:avLst>
          </a:prstGeom>
          <a:solidFill>
            <a:schemeClr val="bg1">
              <a:alpha val="48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400" i="1">
                <a:effectLst>
                  <a:outerShdw blurRad="38100" dist="38100" dir="2700000" algn="tl">
                    <a:srgbClr val="000000"/>
                  </a:outerShdw>
                </a:effectLst>
              </a:rPr>
              <a:t>- općenito o stojnicama,… </a:t>
            </a:r>
            <a:endParaRPr lang="en-US" altLang="sr-Latn-RS" sz="1400" i="1">
              <a:effectLst>
                <a:outerShdw blurRad="38100" dist="38100" dir="2700000" algn="tl">
                  <a:srgbClr val="000000"/>
                </a:outerShdw>
              </a:effectLst>
            </a:endParaRPr>
          </a:p>
        </p:txBody>
      </p:sp>
      <p:cxnSp>
        <p:nvCxnSpPr>
          <p:cNvPr id="116764" name="AutoShape 28">
            <a:extLst>
              <a:ext uri="{FF2B5EF4-FFF2-40B4-BE49-F238E27FC236}">
                <a16:creationId xmlns:a16="http://schemas.microsoft.com/office/drawing/2014/main" id="{140E3D36-25CA-4950-9497-3E3D65825741}"/>
              </a:ext>
            </a:extLst>
          </p:cNvPr>
          <p:cNvCxnSpPr>
            <a:cxnSpLocks noChangeShapeType="1"/>
            <a:stCxn id="116757" idx="0"/>
            <a:endCxn id="116763" idx="0"/>
          </p:cNvCxnSpPr>
          <p:nvPr/>
        </p:nvCxnSpPr>
        <p:spPr bwMode="auto">
          <a:xfrm flipH="1">
            <a:off x="7239000" y="2857500"/>
            <a:ext cx="685800" cy="1676400"/>
          </a:xfrm>
          <a:prstGeom prst="bentConnector3">
            <a:avLst>
              <a:gd name="adj1" fmla="val -33333"/>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6765" name="AutoShape 29">
            <a:extLst>
              <a:ext uri="{FF2B5EF4-FFF2-40B4-BE49-F238E27FC236}">
                <a16:creationId xmlns:a16="http://schemas.microsoft.com/office/drawing/2014/main" id="{4DE5A74C-28B7-4C5D-8464-62D42C2B1A19}"/>
              </a:ext>
            </a:extLst>
          </p:cNvPr>
          <p:cNvSpPr>
            <a:spLocks noChangeArrowheads="1"/>
          </p:cNvSpPr>
          <p:nvPr/>
        </p:nvSpPr>
        <p:spPr bwMode="auto">
          <a:xfrm>
            <a:off x="4876800" y="4876800"/>
            <a:ext cx="2362200" cy="381000"/>
          </a:xfrm>
          <a:prstGeom prst="bevel">
            <a:avLst>
              <a:gd name="adj" fmla="val 18333"/>
            </a:avLst>
          </a:prstGeom>
          <a:solidFill>
            <a:schemeClr val="bg1">
              <a:alpha val="48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400" i="1">
                <a:effectLst>
                  <a:outerShdw blurRad="38100" dist="38100" dir="2700000" algn="tl">
                    <a:srgbClr val="000000"/>
                  </a:outerShdw>
                </a:effectLst>
              </a:rPr>
              <a:t>- teretnica</a:t>
            </a:r>
            <a:endParaRPr lang="en-US" altLang="sr-Latn-RS" sz="1400" i="1">
              <a:effectLst>
                <a:outerShdw blurRad="38100" dist="38100" dir="2700000" algn="tl">
                  <a:srgbClr val="000000"/>
                </a:outerShdw>
              </a:effectLst>
            </a:endParaRPr>
          </a:p>
        </p:txBody>
      </p:sp>
      <p:cxnSp>
        <p:nvCxnSpPr>
          <p:cNvPr id="116766" name="AutoShape 30">
            <a:extLst>
              <a:ext uri="{FF2B5EF4-FFF2-40B4-BE49-F238E27FC236}">
                <a16:creationId xmlns:a16="http://schemas.microsoft.com/office/drawing/2014/main" id="{71B28C26-083A-4B3F-913B-529533A12700}"/>
              </a:ext>
            </a:extLst>
          </p:cNvPr>
          <p:cNvCxnSpPr>
            <a:cxnSpLocks noChangeShapeType="1"/>
            <a:stCxn id="116757" idx="0"/>
            <a:endCxn id="116765" idx="0"/>
          </p:cNvCxnSpPr>
          <p:nvPr/>
        </p:nvCxnSpPr>
        <p:spPr bwMode="auto">
          <a:xfrm flipH="1">
            <a:off x="7239000" y="2857500"/>
            <a:ext cx="685800" cy="2209800"/>
          </a:xfrm>
          <a:prstGeom prst="bentConnector3">
            <a:avLst>
              <a:gd name="adj1" fmla="val -33333"/>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6767" name="AutoShape 31">
            <a:extLst>
              <a:ext uri="{FF2B5EF4-FFF2-40B4-BE49-F238E27FC236}">
                <a16:creationId xmlns:a16="http://schemas.microsoft.com/office/drawing/2014/main" id="{6924A457-AA71-44BE-81EB-E5E7C5BF9C09}"/>
              </a:ext>
            </a:extLst>
          </p:cNvPr>
          <p:cNvSpPr>
            <a:spLocks noChangeArrowheads="1"/>
          </p:cNvSpPr>
          <p:nvPr/>
        </p:nvSpPr>
        <p:spPr bwMode="auto">
          <a:xfrm>
            <a:off x="4876800" y="5410200"/>
            <a:ext cx="2362200" cy="381000"/>
          </a:xfrm>
          <a:prstGeom prst="bevel">
            <a:avLst>
              <a:gd name="adj" fmla="val 18333"/>
            </a:avLst>
          </a:prstGeom>
          <a:solidFill>
            <a:schemeClr val="bg1">
              <a:alpha val="48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400" i="1">
                <a:effectLst>
                  <a:outerShdw blurRad="38100" dist="38100" dir="2700000" algn="tl">
                    <a:srgbClr val="000000"/>
                  </a:outerShdw>
                </a:effectLst>
              </a:rPr>
              <a:t>- havarije, rat, štrajkovi,…</a:t>
            </a:r>
            <a:endParaRPr lang="en-US" altLang="sr-Latn-RS" sz="1400" i="1">
              <a:effectLst>
                <a:outerShdw blurRad="38100" dist="38100" dir="2700000" algn="tl">
                  <a:srgbClr val="000000"/>
                </a:outerShdw>
              </a:effectLst>
            </a:endParaRPr>
          </a:p>
        </p:txBody>
      </p:sp>
      <p:cxnSp>
        <p:nvCxnSpPr>
          <p:cNvPr id="116768" name="AutoShape 32">
            <a:extLst>
              <a:ext uri="{FF2B5EF4-FFF2-40B4-BE49-F238E27FC236}">
                <a16:creationId xmlns:a16="http://schemas.microsoft.com/office/drawing/2014/main" id="{5EE14FCD-FA84-4CBA-B0FC-DFA4947A79EA}"/>
              </a:ext>
            </a:extLst>
          </p:cNvPr>
          <p:cNvCxnSpPr>
            <a:cxnSpLocks noChangeShapeType="1"/>
            <a:stCxn id="116757" idx="0"/>
            <a:endCxn id="116767" idx="0"/>
          </p:cNvCxnSpPr>
          <p:nvPr/>
        </p:nvCxnSpPr>
        <p:spPr bwMode="auto">
          <a:xfrm flipH="1">
            <a:off x="7239000" y="2857500"/>
            <a:ext cx="685800" cy="2743200"/>
          </a:xfrm>
          <a:prstGeom prst="bentConnector3">
            <a:avLst>
              <a:gd name="adj1" fmla="val -33333"/>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116740"/>
                                        </p:tgtEl>
                                        <p:attrNameLst>
                                          <p:attrName>style.visibility</p:attrName>
                                        </p:attrNameLst>
                                      </p:cBhvr>
                                      <p:to>
                                        <p:strVal val="visible"/>
                                      </p:to>
                                    </p:set>
                                    <p:anim calcmode="lin" valueType="num">
                                      <p:cBhvr>
                                        <p:cTn id="7" dur="1000" fill="hold"/>
                                        <p:tgtEl>
                                          <p:spTgt spid="116740"/>
                                        </p:tgtEl>
                                        <p:attrNameLst>
                                          <p:attrName>ppt_w</p:attrName>
                                        </p:attrNameLst>
                                      </p:cBhvr>
                                      <p:tavLst>
                                        <p:tav tm="0">
                                          <p:val>
                                            <p:strVal val="#ppt_w*0.70"/>
                                          </p:val>
                                        </p:tav>
                                        <p:tav tm="100000">
                                          <p:val>
                                            <p:strVal val="#ppt_w"/>
                                          </p:val>
                                        </p:tav>
                                      </p:tavLst>
                                    </p:anim>
                                    <p:anim calcmode="lin" valueType="num">
                                      <p:cBhvr>
                                        <p:cTn id="8" dur="1000" fill="hold"/>
                                        <p:tgtEl>
                                          <p:spTgt spid="116740"/>
                                        </p:tgtEl>
                                        <p:attrNameLst>
                                          <p:attrName>ppt_h</p:attrName>
                                        </p:attrNameLst>
                                      </p:cBhvr>
                                      <p:tavLst>
                                        <p:tav tm="0">
                                          <p:val>
                                            <p:strVal val="#ppt_h"/>
                                          </p:val>
                                        </p:tav>
                                        <p:tav tm="100000">
                                          <p:val>
                                            <p:strVal val="#ppt_h"/>
                                          </p:val>
                                        </p:tav>
                                      </p:tavLst>
                                    </p:anim>
                                    <p:animEffect transition="in" filter="fade">
                                      <p:cBhvr>
                                        <p:cTn id="9" dur="1000"/>
                                        <p:tgtEl>
                                          <p:spTgt spid="11674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8" presetClass="entr" presetSubtype="12" fill="hold" nodeType="clickEffect">
                                  <p:stCondLst>
                                    <p:cond delay="0"/>
                                  </p:stCondLst>
                                  <p:childTnLst>
                                    <p:set>
                                      <p:cBhvr>
                                        <p:cTn id="13" dur="1" fill="hold">
                                          <p:stCondLst>
                                            <p:cond delay="0"/>
                                          </p:stCondLst>
                                        </p:cTn>
                                        <p:tgtEl>
                                          <p:spTgt spid="116744"/>
                                        </p:tgtEl>
                                        <p:attrNameLst>
                                          <p:attrName>style.visibility</p:attrName>
                                        </p:attrNameLst>
                                      </p:cBhvr>
                                      <p:to>
                                        <p:strVal val="visible"/>
                                      </p:to>
                                    </p:set>
                                    <p:animEffect transition="in" filter="strips(downLeft)">
                                      <p:cBhvr>
                                        <p:cTn id="14" dur="500"/>
                                        <p:tgtEl>
                                          <p:spTgt spid="116744"/>
                                        </p:tgtEl>
                                      </p:cBhvr>
                                    </p:animEffect>
                                  </p:childTnLst>
                                </p:cTn>
                              </p:par>
                            </p:childTnLst>
                          </p:cTn>
                        </p:par>
                        <p:par>
                          <p:cTn id="15" fill="hold" nodeType="afterGroup">
                            <p:stCondLst>
                              <p:cond delay="500"/>
                            </p:stCondLst>
                            <p:childTnLst>
                              <p:par>
                                <p:cTn id="16" presetID="55" presetClass="entr" presetSubtype="0" fill="hold" grpId="0" nodeType="afterEffect">
                                  <p:stCondLst>
                                    <p:cond delay="0"/>
                                  </p:stCondLst>
                                  <p:childTnLst>
                                    <p:set>
                                      <p:cBhvr>
                                        <p:cTn id="17" dur="1" fill="hold">
                                          <p:stCondLst>
                                            <p:cond delay="0"/>
                                          </p:stCondLst>
                                        </p:cTn>
                                        <p:tgtEl>
                                          <p:spTgt spid="116741"/>
                                        </p:tgtEl>
                                        <p:attrNameLst>
                                          <p:attrName>style.visibility</p:attrName>
                                        </p:attrNameLst>
                                      </p:cBhvr>
                                      <p:to>
                                        <p:strVal val="visible"/>
                                      </p:to>
                                    </p:set>
                                    <p:anim calcmode="lin" valueType="num">
                                      <p:cBhvr>
                                        <p:cTn id="18" dur="1000" fill="hold"/>
                                        <p:tgtEl>
                                          <p:spTgt spid="116741"/>
                                        </p:tgtEl>
                                        <p:attrNameLst>
                                          <p:attrName>ppt_w</p:attrName>
                                        </p:attrNameLst>
                                      </p:cBhvr>
                                      <p:tavLst>
                                        <p:tav tm="0">
                                          <p:val>
                                            <p:strVal val="#ppt_w*0.70"/>
                                          </p:val>
                                        </p:tav>
                                        <p:tav tm="100000">
                                          <p:val>
                                            <p:strVal val="#ppt_w"/>
                                          </p:val>
                                        </p:tav>
                                      </p:tavLst>
                                    </p:anim>
                                    <p:anim calcmode="lin" valueType="num">
                                      <p:cBhvr>
                                        <p:cTn id="19" dur="1000" fill="hold"/>
                                        <p:tgtEl>
                                          <p:spTgt spid="116741"/>
                                        </p:tgtEl>
                                        <p:attrNameLst>
                                          <p:attrName>ppt_h</p:attrName>
                                        </p:attrNameLst>
                                      </p:cBhvr>
                                      <p:tavLst>
                                        <p:tav tm="0">
                                          <p:val>
                                            <p:strVal val="#ppt_h"/>
                                          </p:val>
                                        </p:tav>
                                        <p:tav tm="100000">
                                          <p:val>
                                            <p:strVal val="#ppt_h"/>
                                          </p:val>
                                        </p:tav>
                                      </p:tavLst>
                                    </p:anim>
                                    <p:animEffect transition="in" filter="fade">
                                      <p:cBhvr>
                                        <p:cTn id="20" dur="1000"/>
                                        <p:tgtEl>
                                          <p:spTgt spid="116741"/>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8" presetClass="entr" presetSubtype="6" fill="hold" nodeType="clickEffect">
                                  <p:stCondLst>
                                    <p:cond delay="0"/>
                                  </p:stCondLst>
                                  <p:childTnLst>
                                    <p:set>
                                      <p:cBhvr>
                                        <p:cTn id="24" dur="1" fill="hold">
                                          <p:stCondLst>
                                            <p:cond delay="0"/>
                                          </p:stCondLst>
                                        </p:cTn>
                                        <p:tgtEl>
                                          <p:spTgt spid="116745"/>
                                        </p:tgtEl>
                                        <p:attrNameLst>
                                          <p:attrName>style.visibility</p:attrName>
                                        </p:attrNameLst>
                                      </p:cBhvr>
                                      <p:to>
                                        <p:strVal val="visible"/>
                                      </p:to>
                                    </p:set>
                                    <p:animEffect transition="in" filter="strips(downRight)">
                                      <p:cBhvr>
                                        <p:cTn id="25" dur="500"/>
                                        <p:tgtEl>
                                          <p:spTgt spid="116745"/>
                                        </p:tgtEl>
                                      </p:cBhvr>
                                    </p:animEffect>
                                  </p:childTnLst>
                                </p:cTn>
                              </p:par>
                            </p:childTnLst>
                          </p:cTn>
                        </p:par>
                        <p:par>
                          <p:cTn id="26" fill="hold" nodeType="afterGroup">
                            <p:stCondLst>
                              <p:cond delay="500"/>
                            </p:stCondLst>
                            <p:childTnLst>
                              <p:par>
                                <p:cTn id="27" presetID="55" presetClass="entr" presetSubtype="0" fill="hold" grpId="0" nodeType="afterEffect">
                                  <p:stCondLst>
                                    <p:cond delay="0"/>
                                  </p:stCondLst>
                                  <p:childTnLst>
                                    <p:set>
                                      <p:cBhvr>
                                        <p:cTn id="28" dur="1" fill="hold">
                                          <p:stCondLst>
                                            <p:cond delay="0"/>
                                          </p:stCondLst>
                                        </p:cTn>
                                        <p:tgtEl>
                                          <p:spTgt spid="116742"/>
                                        </p:tgtEl>
                                        <p:attrNameLst>
                                          <p:attrName>style.visibility</p:attrName>
                                        </p:attrNameLst>
                                      </p:cBhvr>
                                      <p:to>
                                        <p:strVal val="visible"/>
                                      </p:to>
                                    </p:set>
                                    <p:anim calcmode="lin" valueType="num">
                                      <p:cBhvr>
                                        <p:cTn id="29" dur="1000" fill="hold"/>
                                        <p:tgtEl>
                                          <p:spTgt spid="116742"/>
                                        </p:tgtEl>
                                        <p:attrNameLst>
                                          <p:attrName>ppt_w</p:attrName>
                                        </p:attrNameLst>
                                      </p:cBhvr>
                                      <p:tavLst>
                                        <p:tav tm="0">
                                          <p:val>
                                            <p:strVal val="#ppt_w*0.70"/>
                                          </p:val>
                                        </p:tav>
                                        <p:tav tm="100000">
                                          <p:val>
                                            <p:strVal val="#ppt_w"/>
                                          </p:val>
                                        </p:tav>
                                      </p:tavLst>
                                    </p:anim>
                                    <p:anim calcmode="lin" valueType="num">
                                      <p:cBhvr>
                                        <p:cTn id="30" dur="1000" fill="hold"/>
                                        <p:tgtEl>
                                          <p:spTgt spid="116742"/>
                                        </p:tgtEl>
                                        <p:attrNameLst>
                                          <p:attrName>ppt_h</p:attrName>
                                        </p:attrNameLst>
                                      </p:cBhvr>
                                      <p:tavLst>
                                        <p:tav tm="0">
                                          <p:val>
                                            <p:strVal val="#ppt_h"/>
                                          </p:val>
                                        </p:tav>
                                        <p:tav tm="100000">
                                          <p:val>
                                            <p:strVal val="#ppt_h"/>
                                          </p:val>
                                        </p:tav>
                                      </p:tavLst>
                                    </p:anim>
                                    <p:animEffect transition="in" filter="fade">
                                      <p:cBhvr>
                                        <p:cTn id="31" dur="1000"/>
                                        <p:tgtEl>
                                          <p:spTgt spid="116742"/>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8" presetClass="entr" presetSubtype="12" fill="hold" nodeType="clickEffect">
                                  <p:stCondLst>
                                    <p:cond delay="0"/>
                                  </p:stCondLst>
                                  <p:childTnLst>
                                    <p:set>
                                      <p:cBhvr>
                                        <p:cTn id="35" dur="1" fill="hold">
                                          <p:stCondLst>
                                            <p:cond delay="0"/>
                                          </p:stCondLst>
                                        </p:cTn>
                                        <p:tgtEl>
                                          <p:spTgt spid="116746"/>
                                        </p:tgtEl>
                                        <p:attrNameLst>
                                          <p:attrName>style.visibility</p:attrName>
                                        </p:attrNameLst>
                                      </p:cBhvr>
                                      <p:to>
                                        <p:strVal val="visible"/>
                                      </p:to>
                                    </p:set>
                                    <p:animEffect transition="in" filter="strips(downLeft)">
                                      <p:cBhvr>
                                        <p:cTn id="36" dur="500"/>
                                        <p:tgtEl>
                                          <p:spTgt spid="116746"/>
                                        </p:tgtEl>
                                      </p:cBhvr>
                                    </p:animEffect>
                                  </p:childTnLst>
                                </p:cTn>
                              </p:par>
                            </p:childTnLst>
                          </p:cTn>
                        </p:par>
                        <p:par>
                          <p:cTn id="37" fill="hold" nodeType="afterGroup">
                            <p:stCondLst>
                              <p:cond delay="500"/>
                            </p:stCondLst>
                            <p:childTnLst>
                              <p:par>
                                <p:cTn id="38" presetID="55" presetClass="entr" presetSubtype="0" fill="hold" grpId="0" nodeType="afterEffect">
                                  <p:stCondLst>
                                    <p:cond delay="0"/>
                                  </p:stCondLst>
                                  <p:childTnLst>
                                    <p:set>
                                      <p:cBhvr>
                                        <p:cTn id="39" dur="1" fill="hold">
                                          <p:stCondLst>
                                            <p:cond delay="0"/>
                                          </p:stCondLst>
                                        </p:cTn>
                                        <p:tgtEl>
                                          <p:spTgt spid="116743"/>
                                        </p:tgtEl>
                                        <p:attrNameLst>
                                          <p:attrName>style.visibility</p:attrName>
                                        </p:attrNameLst>
                                      </p:cBhvr>
                                      <p:to>
                                        <p:strVal val="visible"/>
                                      </p:to>
                                    </p:set>
                                    <p:anim calcmode="lin" valueType="num">
                                      <p:cBhvr>
                                        <p:cTn id="40" dur="1000" fill="hold"/>
                                        <p:tgtEl>
                                          <p:spTgt spid="116743"/>
                                        </p:tgtEl>
                                        <p:attrNameLst>
                                          <p:attrName>ppt_w</p:attrName>
                                        </p:attrNameLst>
                                      </p:cBhvr>
                                      <p:tavLst>
                                        <p:tav tm="0">
                                          <p:val>
                                            <p:strVal val="#ppt_w*0.70"/>
                                          </p:val>
                                        </p:tav>
                                        <p:tav tm="100000">
                                          <p:val>
                                            <p:strVal val="#ppt_w"/>
                                          </p:val>
                                        </p:tav>
                                      </p:tavLst>
                                    </p:anim>
                                    <p:anim calcmode="lin" valueType="num">
                                      <p:cBhvr>
                                        <p:cTn id="41" dur="1000" fill="hold"/>
                                        <p:tgtEl>
                                          <p:spTgt spid="116743"/>
                                        </p:tgtEl>
                                        <p:attrNameLst>
                                          <p:attrName>ppt_h</p:attrName>
                                        </p:attrNameLst>
                                      </p:cBhvr>
                                      <p:tavLst>
                                        <p:tav tm="0">
                                          <p:val>
                                            <p:strVal val="#ppt_h"/>
                                          </p:val>
                                        </p:tav>
                                        <p:tav tm="100000">
                                          <p:val>
                                            <p:strVal val="#ppt_h"/>
                                          </p:val>
                                        </p:tav>
                                      </p:tavLst>
                                    </p:anim>
                                    <p:animEffect transition="in" filter="fade">
                                      <p:cBhvr>
                                        <p:cTn id="42" dur="1000"/>
                                        <p:tgtEl>
                                          <p:spTgt spid="11674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8" presetClass="entr" presetSubtype="6" fill="hold" nodeType="clickEffect">
                                  <p:stCondLst>
                                    <p:cond delay="0"/>
                                  </p:stCondLst>
                                  <p:childTnLst>
                                    <p:set>
                                      <p:cBhvr>
                                        <p:cTn id="46" dur="1" fill="hold">
                                          <p:stCondLst>
                                            <p:cond delay="0"/>
                                          </p:stCondLst>
                                        </p:cTn>
                                        <p:tgtEl>
                                          <p:spTgt spid="116748"/>
                                        </p:tgtEl>
                                        <p:attrNameLst>
                                          <p:attrName>style.visibility</p:attrName>
                                        </p:attrNameLst>
                                      </p:cBhvr>
                                      <p:to>
                                        <p:strVal val="visible"/>
                                      </p:to>
                                    </p:set>
                                    <p:animEffect transition="in" filter="strips(downRight)">
                                      <p:cBhvr>
                                        <p:cTn id="47" dur="500"/>
                                        <p:tgtEl>
                                          <p:spTgt spid="116748"/>
                                        </p:tgtEl>
                                      </p:cBhvr>
                                    </p:animEffect>
                                  </p:childTnLst>
                                </p:cTn>
                              </p:par>
                            </p:childTnLst>
                          </p:cTn>
                        </p:par>
                        <p:par>
                          <p:cTn id="48" fill="hold" nodeType="afterGroup">
                            <p:stCondLst>
                              <p:cond delay="500"/>
                            </p:stCondLst>
                            <p:childTnLst>
                              <p:par>
                                <p:cTn id="49" presetID="55" presetClass="entr" presetSubtype="0" fill="hold" grpId="0" nodeType="afterEffect">
                                  <p:stCondLst>
                                    <p:cond delay="0"/>
                                  </p:stCondLst>
                                  <p:childTnLst>
                                    <p:set>
                                      <p:cBhvr>
                                        <p:cTn id="50" dur="1" fill="hold">
                                          <p:stCondLst>
                                            <p:cond delay="0"/>
                                          </p:stCondLst>
                                        </p:cTn>
                                        <p:tgtEl>
                                          <p:spTgt spid="116747"/>
                                        </p:tgtEl>
                                        <p:attrNameLst>
                                          <p:attrName>style.visibility</p:attrName>
                                        </p:attrNameLst>
                                      </p:cBhvr>
                                      <p:to>
                                        <p:strVal val="visible"/>
                                      </p:to>
                                    </p:set>
                                    <p:anim calcmode="lin" valueType="num">
                                      <p:cBhvr>
                                        <p:cTn id="51" dur="1000" fill="hold"/>
                                        <p:tgtEl>
                                          <p:spTgt spid="116747"/>
                                        </p:tgtEl>
                                        <p:attrNameLst>
                                          <p:attrName>ppt_w</p:attrName>
                                        </p:attrNameLst>
                                      </p:cBhvr>
                                      <p:tavLst>
                                        <p:tav tm="0">
                                          <p:val>
                                            <p:strVal val="#ppt_w*0.70"/>
                                          </p:val>
                                        </p:tav>
                                        <p:tav tm="100000">
                                          <p:val>
                                            <p:strVal val="#ppt_w"/>
                                          </p:val>
                                        </p:tav>
                                      </p:tavLst>
                                    </p:anim>
                                    <p:anim calcmode="lin" valueType="num">
                                      <p:cBhvr>
                                        <p:cTn id="52" dur="1000" fill="hold"/>
                                        <p:tgtEl>
                                          <p:spTgt spid="116747"/>
                                        </p:tgtEl>
                                        <p:attrNameLst>
                                          <p:attrName>ppt_h</p:attrName>
                                        </p:attrNameLst>
                                      </p:cBhvr>
                                      <p:tavLst>
                                        <p:tav tm="0">
                                          <p:val>
                                            <p:strVal val="#ppt_h"/>
                                          </p:val>
                                        </p:tav>
                                        <p:tav tm="100000">
                                          <p:val>
                                            <p:strVal val="#ppt_h"/>
                                          </p:val>
                                        </p:tav>
                                      </p:tavLst>
                                    </p:anim>
                                    <p:animEffect transition="in" filter="fade">
                                      <p:cBhvr>
                                        <p:cTn id="53" dur="1000"/>
                                        <p:tgtEl>
                                          <p:spTgt spid="116747"/>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8" presetClass="entr" presetSubtype="6" fill="hold" nodeType="clickEffect">
                                  <p:stCondLst>
                                    <p:cond delay="0"/>
                                  </p:stCondLst>
                                  <p:childTnLst>
                                    <p:set>
                                      <p:cBhvr>
                                        <p:cTn id="57" dur="1" fill="hold">
                                          <p:stCondLst>
                                            <p:cond delay="0"/>
                                          </p:stCondLst>
                                        </p:cTn>
                                        <p:tgtEl>
                                          <p:spTgt spid="116750"/>
                                        </p:tgtEl>
                                        <p:attrNameLst>
                                          <p:attrName>style.visibility</p:attrName>
                                        </p:attrNameLst>
                                      </p:cBhvr>
                                      <p:to>
                                        <p:strVal val="visible"/>
                                      </p:to>
                                    </p:set>
                                    <p:animEffect transition="in" filter="strips(downRight)">
                                      <p:cBhvr>
                                        <p:cTn id="58" dur="500"/>
                                        <p:tgtEl>
                                          <p:spTgt spid="116750"/>
                                        </p:tgtEl>
                                      </p:cBhvr>
                                    </p:animEffect>
                                  </p:childTnLst>
                                </p:cTn>
                              </p:par>
                            </p:childTnLst>
                          </p:cTn>
                        </p:par>
                        <p:par>
                          <p:cTn id="59" fill="hold" nodeType="afterGroup">
                            <p:stCondLst>
                              <p:cond delay="500"/>
                            </p:stCondLst>
                            <p:childTnLst>
                              <p:par>
                                <p:cTn id="60" presetID="55" presetClass="entr" presetSubtype="0" fill="hold" grpId="0" nodeType="afterEffect">
                                  <p:stCondLst>
                                    <p:cond delay="0"/>
                                  </p:stCondLst>
                                  <p:childTnLst>
                                    <p:set>
                                      <p:cBhvr>
                                        <p:cTn id="61" dur="1" fill="hold">
                                          <p:stCondLst>
                                            <p:cond delay="0"/>
                                          </p:stCondLst>
                                        </p:cTn>
                                        <p:tgtEl>
                                          <p:spTgt spid="116749"/>
                                        </p:tgtEl>
                                        <p:attrNameLst>
                                          <p:attrName>style.visibility</p:attrName>
                                        </p:attrNameLst>
                                      </p:cBhvr>
                                      <p:to>
                                        <p:strVal val="visible"/>
                                      </p:to>
                                    </p:set>
                                    <p:anim calcmode="lin" valueType="num">
                                      <p:cBhvr>
                                        <p:cTn id="62" dur="1000" fill="hold"/>
                                        <p:tgtEl>
                                          <p:spTgt spid="116749"/>
                                        </p:tgtEl>
                                        <p:attrNameLst>
                                          <p:attrName>ppt_w</p:attrName>
                                        </p:attrNameLst>
                                      </p:cBhvr>
                                      <p:tavLst>
                                        <p:tav tm="0">
                                          <p:val>
                                            <p:strVal val="#ppt_w*0.70"/>
                                          </p:val>
                                        </p:tav>
                                        <p:tav tm="100000">
                                          <p:val>
                                            <p:strVal val="#ppt_w"/>
                                          </p:val>
                                        </p:tav>
                                      </p:tavLst>
                                    </p:anim>
                                    <p:anim calcmode="lin" valueType="num">
                                      <p:cBhvr>
                                        <p:cTn id="63" dur="1000" fill="hold"/>
                                        <p:tgtEl>
                                          <p:spTgt spid="116749"/>
                                        </p:tgtEl>
                                        <p:attrNameLst>
                                          <p:attrName>ppt_h</p:attrName>
                                        </p:attrNameLst>
                                      </p:cBhvr>
                                      <p:tavLst>
                                        <p:tav tm="0">
                                          <p:val>
                                            <p:strVal val="#ppt_h"/>
                                          </p:val>
                                        </p:tav>
                                        <p:tav tm="100000">
                                          <p:val>
                                            <p:strVal val="#ppt_h"/>
                                          </p:val>
                                        </p:tav>
                                      </p:tavLst>
                                    </p:anim>
                                    <p:animEffect transition="in" filter="fade">
                                      <p:cBhvr>
                                        <p:cTn id="64" dur="1000"/>
                                        <p:tgtEl>
                                          <p:spTgt spid="116749"/>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18" presetClass="entr" presetSubtype="6" fill="hold" nodeType="clickEffect">
                                  <p:stCondLst>
                                    <p:cond delay="0"/>
                                  </p:stCondLst>
                                  <p:childTnLst>
                                    <p:set>
                                      <p:cBhvr>
                                        <p:cTn id="68" dur="1" fill="hold">
                                          <p:stCondLst>
                                            <p:cond delay="0"/>
                                          </p:stCondLst>
                                        </p:cTn>
                                        <p:tgtEl>
                                          <p:spTgt spid="116752"/>
                                        </p:tgtEl>
                                        <p:attrNameLst>
                                          <p:attrName>style.visibility</p:attrName>
                                        </p:attrNameLst>
                                      </p:cBhvr>
                                      <p:to>
                                        <p:strVal val="visible"/>
                                      </p:to>
                                    </p:set>
                                    <p:animEffect transition="in" filter="strips(downRight)">
                                      <p:cBhvr>
                                        <p:cTn id="69" dur="500"/>
                                        <p:tgtEl>
                                          <p:spTgt spid="116752"/>
                                        </p:tgtEl>
                                      </p:cBhvr>
                                    </p:animEffect>
                                  </p:childTnLst>
                                </p:cTn>
                              </p:par>
                            </p:childTnLst>
                          </p:cTn>
                        </p:par>
                        <p:par>
                          <p:cTn id="70" fill="hold" nodeType="afterGroup">
                            <p:stCondLst>
                              <p:cond delay="500"/>
                            </p:stCondLst>
                            <p:childTnLst>
                              <p:par>
                                <p:cTn id="71" presetID="55" presetClass="entr" presetSubtype="0" fill="hold" grpId="0" nodeType="afterEffect">
                                  <p:stCondLst>
                                    <p:cond delay="0"/>
                                  </p:stCondLst>
                                  <p:childTnLst>
                                    <p:set>
                                      <p:cBhvr>
                                        <p:cTn id="72" dur="1" fill="hold">
                                          <p:stCondLst>
                                            <p:cond delay="0"/>
                                          </p:stCondLst>
                                        </p:cTn>
                                        <p:tgtEl>
                                          <p:spTgt spid="116751"/>
                                        </p:tgtEl>
                                        <p:attrNameLst>
                                          <p:attrName>style.visibility</p:attrName>
                                        </p:attrNameLst>
                                      </p:cBhvr>
                                      <p:to>
                                        <p:strVal val="visible"/>
                                      </p:to>
                                    </p:set>
                                    <p:anim calcmode="lin" valueType="num">
                                      <p:cBhvr>
                                        <p:cTn id="73" dur="1000" fill="hold"/>
                                        <p:tgtEl>
                                          <p:spTgt spid="116751"/>
                                        </p:tgtEl>
                                        <p:attrNameLst>
                                          <p:attrName>ppt_w</p:attrName>
                                        </p:attrNameLst>
                                      </p:cBhvr>
                                      <p:tavLst>
                                        <p:tav tm="0">
                                          <p:val>
                                            <p:strVal val="#ppt_w*0.70"/>
                                          </p:val>
                                        </p:tav>
                                        <p:tav tm="100000">
                                          <p:val>
                                            <p:strVal val="#ppt_w"/>
                                          </p:val>
                                        </p:tav>
                                      </p:tavLst>
                                    </p:anim>
                                    <p:anim calcmode="lin" valueType="num">
                                      <p:cBhvr>
                                        <p:cTn id="74" dur="1000" fill="hold"/>
                                        <p:tgtEl>
                                          <p:spTgt spid="116751"/>
                                        </p:tgtEl>
                                        <p:attrNameLst>
                                          <p:attrName>ppt_h</p:attrName>
                                        </p:attrNameLst>
                                      </p:cBhvr>
                                      <p:tavLst>
                                        <p:tav tm="0">
                                          <p:val>
                                            <p:strVal val="#ppt_h"/>
                                          </p:val>
                                        </p:tav>
                                        <p:tav tm="100000">
                                          <p:val>
                                            <p:strVal val="#ppt_h"/>
                                          </p:val>
                                        </p:tav>
                                      </p:tavLst>
                                    </p:anim>
                                    <p:animEffect transition="in" filter="fade">
                                      <p:cBhvr>
                                        <p:cTn id="75" dur="1000"/>
                                        <p:tgtEl>
                                          <p:spTgt spid="116751"/>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18" presetClass="entr" presetSubtype="6" fill="hold" nodeType="clickEffect">
                                  <p:stCondLst>
                                    <p:cond delay="0"/>
                                  </p:stCondLst>
                                  <p:childTnLst>
                                    <p:set>
                                      <p:cBhvr>
                                        <p:cTn id="79" dur="1" fill="hold">
                                          <p:stCondLst>
                                            <p:cond delay="0"/>
                                          </p:stCondLst>
                                        </p:cTn>
                                        <p:tgtEl>
                                          <p:spTgt spid="116754"/>
                                        </p:tgtEl>
                                        <p:attrNameLst>
                                          <p:attrName>style.visibility</p:attrName>
                                        </p:attrNameLst>
                                      </p:cBhvr>
                                      <p:to>
                                        <p:strVal val="visible"/>
                                      </p:to>
                                    </p:set>
                                    <p:animEffect transition="in" filter="strips(downRight)">
                                      <p:cBhvr>
                                        <p:cTn id="80" dur="500"/>
                                        <p:tgtEl>
                                          <p:spTgt spid="116754"/>
                                        </p:tgtEl>
                                      </p:cBhvr>
                                    </p:animEffect>
                                  </p:childTnLst>
                                </p:cTn>
                              </p:par>
                            </p:childTnLst>
                          </p:cTn>
                        </p:par>
                        <p:par>
                          <p:cTn id="81" fill="hold" nodeType="afterGroup">
                            <p:stCondLst>
                              <p:cond delay="500"/>
                            </p:stCondLst>
                            <p:childTnLst>
                              <p:par>
                                <p:cTn id="82" presetID="55" presetClass="entr" presetSubtype="0" fill="hold" grpId="0" nodeType="afterEffect">
                                  <p:stCondLst>
                                    <p:cond delay="0"/>
                                  </p:stCondLst>
                                  <p:childTnLst>
                                    <p:set>
                                      <p:cBhvr>
                                        <p:cTn id="83" dur="1" fill="hold">
                                          <p:stCondLst>
                                            <p:cond delay="0"/>
                                          </p:stCondLst>
                                        </p:cTn>
                                        <p:tgtEl>
                                          <p:spTgt spid="116753"/>
                                        </p:tgtEl>
                                        <p:attrNameLst>
                                          <p:attrName>style.visibility</p:attrName>
                                        </p:attrNameLst>
                                      </p:cBhvr>
                                      <p:to>
                                        <p:strVal val="visible"/>
                                      </p:to>
                                    </p:set>
                                    <p:anim calcmode="lin" valueType="num">
                                      <p:cBhvr>
                                        <p:cTn id="84" dur="1000" fill="hold"/>
                                        <p:tgtEl>
                                          <p:spTgt spid="116753"/>
                                        </p:tgtEl>
                                        <p:attrNameLst>
                                          <p:attrName>ppt_w</p:attrName>
                                        </p:attrNameLst>
                                      </p:cBhvr>
                                      <p:tavLst>
                                        <p:tav tm="0">
                                          <p:val>
                                            <p:strVal val="#ppt_w*0.70"/>
                                          </p:val>
                                        </p:tav>
                                        <p:tav tm="100000">
                                          <p:val>
                                            <p:strVal val="#ppt_w"/>
                                          </p:val>
                                        </p:tav>
                                      </p:tavLst>
                                    </p:anim>
                                    <p:anim calcmode="lin" valueType="num">
                                      <p:cBhvr>
                                        <p:cTn id="85" dur="1000" fill="hold"/>
                                        <p:tgtEl>
                                          <p:spTgt spid="116753"/>
                                        </p:tgtEl>
                                        <p:attrNameLst>
                                          <p:attrName>ppt_h</p:attrName>
                                        </p:attrNameLst>
                                      </p:cBhvr>
                                      <p:tavLst>
                                        <p:tav tm="0">
                                          <p:val>
                                            <p:strVal val="#ppt_h"/>
                                          </p:val>
                                        </p:tav>
                                        <p:tav tm="100000">
                                          <p:val>
                                            <p:strVal val="#ppt_h"/>
                                          </p:val>
                                        </p:tav>
                                      </p:tavLst>
                                    </p:anim>
                                    <p:animEffect transition="in" filter="fade">
                                      <p:cBhvr>
                                        <p:cTn id="86" dur="1000"/>
                                        <p:tgtEl>
                                          <p:spTgt spid="116753"/>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18" presetClass="entr" presetSubtype="6" fill="hold" nodeType="clickEffect">
                                  <p:stCondLst>
                                    <p:cond delay="0"/>
                                  </p:stCondLst>
                                  <p:childTnLst>
                                    <p:set>
                                      <p:cBhvr>
                                        <p:cTn id="90" dur="1" fill="hold">
                                          <p:stCondLst>
                                            <p:cond delay="0"/>
                                          </p:stCondLst>
                                        </p:cTn>
                                        <p:tgtEl>
                                          <p:spTgt spid="116756"/>
                                        </p:tgtEl>
                                        <p:attrNameLst>
                                          <p:attrName>style.visibility</p:attrName>
                                        </p:attrNameLst>
                                      </p:cBhvr>
                                      <p:to>
                                        <p:strVal val="visible"/>
                                      </p:to>
                                    </p:set>
                                    <p:animEffect transition="in" filter="strips(downRight)">
                                      <p:cBhvr>
                                        <p:cTn id="91" dur="500"/>
                                        <p:tgtEl>
                                          <p:spTgt spid="116756"/>
                                        </p:tgtEl>
                                      </p:cBhvr>
                                    </p:animEffect>
                                  </p:childTnLst>
                                </p:cTn>
                              </p:par>
                            </p:childTnLst>
                          </p:cTn>
                        </p:par>
                        <p:par>
                          <p:cTn id="92" fill="hold" nodeType="afterGroup">
                            <p:stCondLst>
                              <p:cond delay="500"/>
                            </p:stCondLst>
                            <p:childTnLst>
                              <p:par>
                                <p:cTn id="93" presetID="55" presetClass="entr" presetSubtype="0" fill="hold" grpId="0" nodeType="afterEffect">
                                  <p:stCondLst>
                                    <p:cond delay="0"/>
                                  </p:stCondLst>
                                  <p:childTnLst>
                                    <p:set>
                                      <p:cBhvr>
                                        <p:cTn id="94" dur="1" fill="hold">
                                          <p:stCondLst>
                                            <p:cond delay="0"/>
                                          </p:stCondLst>
                                        </p:cTn>
                                        <p:tgtEl>
                                          <p:spTgt spid="116755"/>
                                        </p:tgtEl>
                                        <p:attrNameLst>
                                          <p:attrName>style.visibility</p:attrName>
                                        </p:attrNameLst>
                                      </p:cBhvr>
                                      <p:to>
                                        <p:strVal val="visible"/>
                                      </p:to>
                                    </p:set>
                                    <p:anim calcmode="lin" valueType="num">
                                      <p:cBhvr>
                                        <p:cTn id="95" dur="1000" fill="hold"/>
                                        <p:tgtEl>
                                          <p:spTgt spid="116755"/>
                                        </p:tgtEl>
                                        <p:attrNameLst>
                                          <p:attrName>ppt_w</p:attrName>
                                        </p:attrNameLst>
                                      </p:cBhvr>
                                      <p:tavLst>
                                        <p:tav tm="0">
                                          <p:val>
                                            <p:strVal val="#ppt_w*0.70"/>
                                          </p:val>
                                        </p:tav>
                                        <p:tav tm="100000">
                                          <p:val>
                                            <p:strVal val="#ppt_w"/>
                                          </p:val>
                                        </p:tav>
                                      </p:tavLst>
                                    </p:anim>
                                    <p:anim calcmode="lin" valueType="num">
                                      <p:cBhvr>
                                        <p:cTn id="96" dur="1000" fill="hold"/>
                                        <p:tgtEl>
                                          <p:spTgt spid="116755"/>
                                        </p:tgtEl>
                                        <p:attrNameLst>
                                          <p:attrName>ppt_h</p:attrName>
                                        </p:attrNameLst>
                                      </p:cBhvr>
                                      <p:tavLst>
                                        <p:tav tm="0">
                                          <p:val>
                                            <p:strVal val="#ppt_h"/>
                                          </p:val>
                                        </p:tav>
                                        <p:tav tm="100000">
                                          <p:val>
                                            <p:strVal val="#ppt_h"/>
                                          </p:val>
                                        </p:tav>
                                      </p:tavLst>
                                    </p:anim>
                                    <p:animEffect transition="in" filter="fade">
                                      <p:cBhvr>
                                        <p:cTn id="97" dur="1000"/>
                                        <p:tgtEl>
                                          <p:spTgt spid="116755"/>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18" presetClass="entr" presetSubtype="12" fill="hold" nodeType="clickEffect">
                                  <p:stCondLst>
                                    <p:cond delay="0"/>
                                  </p:stCondLst>
                                  <p:childTnLst>
                                    <p:set>
                                      <p:cBhvr>
                                        <p:cTn id="101" dur="1" fill="hold">
                                          <p:stCondLst>
                                            <p:cond delay="0"/>
                                          </p:stCondLst>
                                        </p:cTn>
                                        <p:tgtEl>
                                          <p:spTgt spid="116758"/>
                                        </p:tgtEl>
                                        <p:attrNameLst>
                                          <p:attrName>style.visibility</p:attrName>
                                        </p:attrNameLst>
                                      </p:cBhvr>
                                      <p:to>
                                        <p:strVal val="visible"/>
                                      </p:to>
                                    </p:set>
                                    <p:animEffect transition="in" filter="strips(downLeft)">
                                      <p:cBhvr>
                                        <p:cTn id="102" dur="500"/>
                                        <p:tgtEl>
                                          <p:spTgt spid="116758"/>
                                        </p:tgtEl>
                                      </p:cBhvr>
                                    </p:animEffect>
                                  </p:childTnLst>
                                </p:cTn>
                              </p:par>
                            </p:childTnLst>
                          </p:cTn>
                        </p:par>
                        <p:par>
                          <p:cTn id="103" fill="hold" nodeType="afterGroup">
                            <p:stCondLst>
                              <p:cond delay="500"/>
                            </p:stCondLst>
                            <p:childTnLst>
                              <p:par>
                                <p:cTn id="104" presetID="55" presetClass="entr" presetSubtype="0" fill="hold" grpId="0" nodeType="afterEffect">
                                  <p:stCondLst>
                                    <p:cond delay="0"/>
                                  </p:stCondLst>
                                  <p:childTnLst>
                                    <p:set>
                                      <p:cBhvr>
                                        <p:cTn id="105" dur="1" fill="hold">
                                          <p:stCondLst>
                                            <p:cond delay="0"/>
                                          </p:stCondLst>
                                        </p:cTn>
                                        <p:tgtEl>
                                          <p:spTgt spid="116757"/>
                                        </p:tgtEl>
                                        <p:attrNameLst>
                                          <p:attrName>style.visibility</p:attrName>
                                        </p:attrNameLst>
                                      </p:cBhvr>
                                      <p:to>
                                        <p:strVal val="visible"/>
                                      </p:to>
                                    </p:set>
                                    <p:anim calcmode="lin" valueType="num">
                                      <p:cBhvr>
                                        <p:cTn id="106" dur="1000" fill="hold"/>
                                        <p:tgtEl>
                                          <p:spTgt spid="116757"/>
                                        </p:tgtEl>
                                        <p:attrNameLst>
                                          <p:attrName>ppt_w</p:attrName>
                                        </p:attrNameLst>
                                      </p:cBhvr>
                                      <p:tavLst>
                                        <p:tav tm="0">
                                          <p:val>
                                            <p:strVal val="#ppt_w*0.70"/>
                                          </p:val>
                                        </p:tav>
                                        <p:tav tm="100000">
                                          <p:val>
                                            <p:strVal val="#ppt_w"/>
                                          </p:val>
                                        </p:tav>
                                      </p:tavLst>
                                    </p:anim>
                                    <p:anim calcmode="lin" valueType="num">
                                      <p:cBhvr>
                                        <p:cTn id="107" dur="1000" fill="hold"/>
                                        <p:tgtEl>
                                          <p:spTgt spid="116757"/>
                                        </p:tgtEl>
                                        <p:attrNameLst>
                                          <p:attrName>ppt_h</p:attrName>
                                        </p:attrNameLst>
                                      </p:cBhvr>
                                      <p:tavLst>
                                        <p:tav tm="0">
                                          <p:val>
                                            <p:strVal val="#ppt_h"/>
                                          </p:val>
                                        </p:tav>
                                        <p:tav tm="100000">
                                          <p:val>
                                            <p:strVal val="#ppt_h"/>
                                          </p:val>
                                        </p:tav>
                                      </p:tavLst>
                                    </p:anim>
                                    <p:animEffect transition="in" filter="fade">
                                      <p:cBhvr>
                                        <p:cTn id="108" dur="1000"/>
                                        <p:tgtEl>
                                          <p:spTgt spid="116757"/>
                                        </p:tgtEl>
                                      </p:cBhvr>
                                    </p:animEffec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18" presetClass="entr" presetSubtype="12" fill="hold" nodeType="clickEffect">
                                  <p:stCondLst>
                                    <p:cond delay="0"/>
                                  </p:stCondLst>
                                  <p:childTnLst>
                                    <p:set>
                                      <p:cBhvr>
                                        <p:cTn id="112" dur="1" fill="hold">
                                          <p:stCondLst>
                                            <p:cond delay="0"/>
                                          </p:stCondLst>
                                        </p:cTn>
                                        <p:tgtEl>
                                          <p:spTgt spid="116760"/>
                                        </p:tgtEl>
                                        <p:attrNameLst>
                                          <p:attrName>style.visibility</p:attrName>
                                        </p:attrNameLst>
                                      </p:cBhvr>
                                      <p:to>
                                        <p:strVal val="visible"/>
                                      </p:to>
                                    </p:set>
                                    <p:animEffect transition="in" filter="strips(downLeft)">
                                      <p:cBhvr>
                                        <p:cTn id="113" dur="500"/>
                                        <p:tgtEl>
                                          <p:spTgt spid="116760"/>
                                        </p:tgtEl>
                                      </p:cBhvr>
                                    </p:animEffect>
                                  </p:childTnLst>
                                </p:cTn>
                              </p:par>
                            </p:childTnLst>
                          </p:cTn>
                        </p:par>
                        <p:par>
                          <p:cTn id="114" fill="hold" nodeType="afterGroup">
                            <p:stCondLst>
                              <p:cond delay="500"/>
                            </p:stCondLst>
                            <p:childTnLst>
                              <p:par>
                                <p:cTn id="115" presetID="55" presetClass="entr" presetSubtype="0" fill="hold" grpId="0" nodeType="afterEffect">
                                  <p:stCondLst>
                                    <p:cond delay="0"/>
                                  </p:stCondLst>
                                  <p:childTnLst>
                                    <p:set>
                                      <p:cBhvr>
                                        <p:cTn id="116" dur="1" fill="hold">
                                          <p:stCondLst>
                                            <p:cond delay="0"/>
                                          </p:stCondLst>
                                        </p:cTn>
                                        <p:tgtEl>
                                          <p:spTgt spid="116759"/>
                                        </p:tgtEl>
                                        <p:attrNameLst>
                                          <p:attrName>style.visibility</p:attrName>
                                        </p:attrNameLst>
                                      </p:cBhvr>
                                      <p:to>
                                        <p:strVal val="visible"/>
                                      </p:to>
                                    </p:set>
                                    <p:anim calcmode="lin" valueType="num">
                                      <p:cBhvr>
                                        <p:cTn id="117" dur="1000" fill="hold"/>
                                        <p:tgtEl>
                                          <p:spTgt spid="116759"/>
                                        </p:tgtEl>
                                        <p:attrNameLst>
                                          <p:attrName>ppt_w</p:attrName>
                                        </p:attrNameLst>
                                      </p:cBhvr>
                                      <p:tavLst>
                                        <p:tav tm="0">
                                          <p:val>
                                            <p:strVal val="#ppt_w*0.70"/>
                                          </p:val>
                                        </p:tav>
                                        <p:tav tm="100000">
                                          <p:val>
                                            <p:strVal val="#ppt_w"/>
                                          </p:val>
                                        </p:tav>
                                      </p:tavLst>
                                    </p:anim>
                                    <p:anim calcmode="lin" valueType="num">
                                      <p:cBhvr>
                                        <p:cTn id="118" dur="1000" fill="hold"/>
                                        <p:tgtEl>
                                          <p:spTgt spid="116759"/>
                                        </p:tgtEl>
                                        <p:attrNameLst>
                                          <p:attrName>ppt_h</p:attrName>
                                        </p:attrNameLst>
                                      </p:cBhvr>
                                      <p:tavLst>
                                        <p:tav tm="0">
                                          <p:val>
                                            <p:strVal val="#ppt_h"/>
                                          </p:val>
                                        </p:tav>
                                        <p:tav tm="100000">
                                          <p:val>
                                            <p:strVal val="#ppt_h"/>
                                          </p:val>
                                        </p:tav>
                                      </p:tavLst>
                                    </p:anim>
                                    <p:animEffect transition="in" filter="fade">
                                      <p:cBhvr>
                                        <p:cTn id="119" dur="1000"/>
                                        <p:tgtEl>
                                          <p:spTgt spid="116759"/>
                                        </p:tgtEl>
                                      </p:cBhvr>
                                    </p:animEffect>
                                  </p:childTnLst>
                                </p:cTn>
                              </p:par>
                            </p:childTnLst>
                          </p:cTn>
                        </p:par>
                      </p:childTnLst>
                    </p:cTn>
                  </p:par>
                  <p:par>
                    <p:cTn id="120" fill="hold" nodeType="clickPar">
                      <p:stCondLst>
                        <p:cond delay="indefinite"/>
                      </p:stCondLst>
                      <p:childTnLst>
                        <p:par>
                          <p:cTn id="121" fill="hold" nodeType="withGroup">
                            <p:stCondLst>
                              <p:cond delay="0"/>
                            </p:stCondLst>
                            <p:childTnLst>
                              <p:par>
                                <p:cTn id="122" presetID="18" presetClass="entr" presetSubtype="12" fill="hold" nodeType="clickEffect">
                                  <p:stCondLst>
                                    <p:cond delay="0"/>
                                  </p:stCondLst>
                                  <p:childTnLst>
                                    <p:set>
                                      <p:cBhvr>
                                        <p:cTn id="123" dur="1" fill="hold">
                                          <p:stCondLst>
                                            <p:cond delay="0"/>
                                          </p:stCondLst>
                                        </p:cTn>
                                        <p:tgtEl>
                                          <p:spTgt spid="116762"/>
                                        </p:tgtEl>
                                        <p:attrNameLst>
                                          <p:attrName>style.visibility</p:attrName>
                                        </p:attrNameLst>
                                      </p:cBhvr>
                                      <p:to>
                                        <p:strVal val="visible"/>
                                      </p:to>
                                    </p:set>
                                    <p:animEffect transition="in" filter="strips(downLeft)">
                                      <p:cBhvr>
                                        <p:cTn id="124" dur="500"/>
                                        <p:tgtEl>
                                          <p:spTgt spid="116762"/>
                                        </p:tgtEl>
                                      </p:cBhvr>
                                    </p:animEffect>
                                  </p:childTnLst>
                                </p:cTn>
                              </p:par>
                            </p:childTnLst>
                          </p:cTn>
                        </p:par>
                        <p:par>
                          <p:cTn id="125" fill="hold" nodeType="afterGroup">
                            <p:stCondLst>
                              <p:cond delay="500"/>
                            </p:stCondLst>
                            <p:childTnLst>
                              <p:par>
                                <p:cTn id="126" presetID="55" presetClass="entr" presetSubtype="0" fill="hold" grpId="0" nodeType="afterEffect">
                                  <p:stCondLst>
                                    <p:cond delay="0"/>
                                  </p:stCondLst>
                                  <p:childTnLst>
                                    <p:set>
                                      <p:cBhvr>
                                        <p:cTn id="127" dur="1" fill="hold">
                                          <p:stCondLst>
                                            <p:cond delay="0"/>
                                          </p:stCondLst>
                                        </p:cTn>
                                        <p:tgtEl>
                                          <p:spTgt spid="116761"/>
                                        </p:tgtEl>
                                        <p:attrNameLst>
                                          <p:attrName>style.visibility</p:attrName>
                                        </p:attrNameLst>
                                      </p:cBhvr>
                                      <p:to>
                                        <p:strVal val="visible"/>
                                      </p:to>
                                    </p:set>
                                    <p:anim calcmode="lin" valueType="num">
                                      <p:cBhvr>
                                        <p:cTn id="128" dur="1000" fill="hold"/>
                                        <p:tgtEl>
                                          <p:spTgt spid="116761"/>
                                        </p:tgtEl>
                                        <p:attrNameLst>
                                          <p:attrName>ppt_w</p:attrName>
                                        </p:attrNameLst>
                                      </p:cBhvr>
                                      <p:tavLst>
                                        <p:tav tm="0">
                                          <p:val>
                                            <p:strVal val="#ppt_w*0.70"/>
                                          </p:val>
                                        </p:tav>
                                        <p:tav tm="100000">
                                          <p:val>
                                            <p:strVal val="#ppt_w"/>
                                          </p:val>
                                        </p:tav>
                                      </p:tavLst>
                                    </p:anim>
                                    <p:anim calcmode="lin" valueType="num">
                                      <p:cBhvr>
                                        <p:cTn id="129" dur="1000" fill="hold"/>
                                        <p:tgtEl>
                                          <p:spTgt spid="116761"/>
                                        </p:tgtEl>
                                        <p:attrNameLst>
                                          <p:attrName>ppt_h</p:attrName>
                                        </p:attrNameLst>
                                      </p:cBhvr>
                                      <p:tavLst>
                                        <p:tav tm="0">
                                          <p:val>
                                            <p:strVal val="#ppt_h"/>
                                          </p:val>
                                        </p:tav>
                                        <p:tav tm="100000">
                                          <p:val>
                                            <p:strVal val="#ppt_h"/>
                                          </p:val>
                                        </p:tav>
                                      </p:tavLst>
                                    </p:anim>
                                    <p:animEffect transition="in" filter="fade">
                                      <p:cBhvr>
                                        <p:cTn id="130" dur="1000"/>
                                        <p:tgtEl>
                                          <p:spTgt spid="116761"/>
                                        </p:tgtEl>
                                      </p:cBhvr>
                                    </p:animEffect>
                                  </p:childTnLst>
                                </p:cTn>
                              </p:par>
                            </p:childTnLst>
                          </p:cTn>
                        </p:par>
                      </p:childTnLst>
                    </p:cTn>
                  </p:par>
                  <p:par>
                    <p:cTn id="131" fill="hold" nodeType="clickPar">
                      <p:stCondLst>
                        <p:cond delay="indefinite"/>
                      </p:stCondLst>
                      <p:childTnLst>
                        <p:par>
                          <p:cTn id="132" fill="hold" nodeType="withGroup">
                            <p:stCondLst>
                              <p:cond delay="0"/>
                            </p:stCondLst>
                            <p:childTnLst>
                              <p:par>
                                <p:cTn id="133" presetID="18" presetClass="entr" presetSubtype="12" fill="hold" nodeType="clickEffect">
                                  <p:stCondLst>
                                    <p:cond delay="0"/>
                                  </p:stCondLst>
                                  <p:childTnLst>
                                    <p:set>
                                      <p:cBhvr>
                                        <p:cTn id="134" dur="1" fill="hold">
                                          <p:stCondLst>
                                            <p:cond delay="0"/>
                                          </p:stCondLst>
                                        </p:cTn>
                                        <p:tgtEl>
                                          <p:spTgt spid="116764"/>
                                        </p:tgtEl>
                                        <p:attrNameLst>
                                          <p:attrName>style.visibility</p:attrName>
                                        </p:attrNameLst>
                                      </p:cBhvr>
                                      <p:to>
                                        <p:strVal val="visible"/>
                                      </p:to>
                                    </p:set>
                                    <p:animEffect transition="in" filter="strips(downLeft)">
                                      <p:cBhvr>
                                        <p:cTn id="135" dur="500"/>
                                        <p:tgtEl>
                                          <p:spTgt spid="116764"/>
                                        </p:tgtEl>
                                      </p:cBhvr>
                                    </p:animEffect>
                                  </p:childTnLst>
                                </p:cTn>
                              </p:par>
                            </p:childTnLst>
                          </p:cTn>
                        </p:par>
                        <p:par>
                          <p:cTn id="136" fill="hold" nodeType="afterGroup">
                            <p:stCondLst>
                              <p:cond delay="500"/>
                            </p:stCondLst>
                            <p:childTnLst>
                              <p:par>
                                <p:cTn id="137" presetID="55" presetClass="entr" presetSubtype="0" fill="hold" grpId="0" nodeType="afterEffect">
                                  <p:stCondLst>
                                    <p:cond delay="0"/>
                                  </p:stCondLst>
                                  <p:childTnLst>
                                    <p:set>
                                      <p:cBhvr>
                                        <p:cTn id="138" dur="1" fill="hold">
                                          <p:stCondLst>
                                            <p:cond delay="0"/>
                                          </p:stCondLst>
                                        </p:cTn>
                                        <p:tgtEl>
                                          <p:spTgt spid="116763"/>
                                        </p:tgtEl>
                                        <p:attrNameLst>
                                          <p:attrName>style.visibility</p:attrName>
                                        </p:attrNameLst>
                                      </p:cBhvr>
                                      <p:to>
                                        <p:strVal val="visible"/>
                                      </p:to>
                                    </p:set>
                                    <p:anim calcmode="lin" valueType="num">
                                      <p:cBhvr>
                                        <p:cTn id="139" dur="1000" fill="hold"/>
                                        <p:tgtEl>
                                          <p:spTgt spid="116763"/>
                                        </p:tgtEl>
                                        <p:attrNameLst>
                                          <p:attrName>ppt_w</p:attrName>
                                        </p:attrNameLst>
                                      </p:cBhvr>
                                      <p:tavLst>
                                        <p:tav tm="0">
                                          <p:val>
                                            <p:strVal val="#ppt_w*0.70"/>
                                          </p:val>
                                        </p:tav>
                                        <p:tav tm="100000">
                                          <p:val>
                                            <p:strVal val="#ppt_w"/>
                                          </p:val>
                                        </p:tav>
                                      </p:tavLst>
                                    </p:anim>
                                    <p:anim calcmode="lin" valueType="num">
                                      <p:cBhvr>
                                        <p:cTn id="140" dur="1000" fill="hold"/>
                                        <p:tgtEl>
                                          <p:spTgt spid="116763"/>
                                        </p:tgtEl>
                                        <p:attrNameLst>
                                          <p:attrName>ppt_h</p:attrName>
                                        </p:attrNameLst>
                                      </p:cBhvr>
                                      <p:tavLst>
                                        <p:tav tm="0">
                                          <p:val>
                                            <p:strVal val="#ppt_h"/>
                                          </p:val>
                                        </p:tav>
                                        <p:tav tm="100000">
                                          <p:val>
                                            <p:strVal val="#ppt_h"/>
                                          </p:val>
                                        </p:tav>
                                      </p:tavLst>
                                    </p:anim>
                                    <p:animEffect transition="in" filter="fade">
                                      <p:cBhvr>
                                        <p:cTn id="141" dur="1000"/>
                                        <p:tgtEl>
                                          <p:spTgt spid="116763"/>
                                        </p:tgtEl>
                                      </p:cBhvr>
                                    </p:animEffect>
                                  </p:childTnLst>
                                </p:cTn>
                              </p:par>
                            </p:childTnLst>
                          </p:cTn>
                        </p:par>
                      </p:childTnLst>
                    </p:cTn>
                  </p:par>
                  <p:par>
                    <p:cTn id="142" fill="hold" nodeType="clickPar">
                      <p:stCondLst>
                        <p:cond delay="indefinite"/>
                      </p:stCondLst>
                      <p:childTnLst>
                        <p:par>
                          <p:cTn id="143" fill="hold" nodeType="withGroup">
                            <p:stCondLst>
                              <p:cond delay="0"/>
                            </p:stCondLst>
                            <p:childTnLst>
                              <p:par>
                                <p:cTn id="144" presetID="18" presetClass="entr" presetSubtype="12" fill="hold" nodeType="clickEffect">
                                  <p:stCondLst>
                                    <p:cond delay="0"/>
                                  </p:stCondLst>
                                  <p:childTnLst>
                                    <p:set>
                                      <p:cBhvr>
                                        <p:cTn id="145" dur="1" fill="hold">
                                          <p:stCondLst>
                                            <p:cond delay="0"/>
                                          </p:stCondLst>
                                        </p:cTn>
                                        <p:tgtEl>
                                          <p:spTgt spid="116766"/>
                                        </p:tgtEl>
                                        <p:attrNameLst>
                                          <p:attrName>style.visibility</p:attrName>
                                        </p:attrNameLst>
                                      </p:cBhvr>
                                      <p:to>
                                        <p:strVal val="visible"/>
                                      </p:to>
                                    </p:set>
                                    <p:animEffect transition="in" filter="strips(downLeft)">
                                      <p:cBhvr>
                                        <p:cTn id="146" dur="500"/>
                                        <p:tgtEl>
                                          <p:spTgt spid="116766"/>
                                        </p:tgtEl>
                                      </p:cBhvr>
                                    </p:animEffect>
                                  </p:childTnLst>
                                </p:cTn>
                              </p:par>
                            </p:childTnLst>
                          </p:cTn>
                        </p:par>
                        <p:par>
                          <p:cTn id="147" fill="hold" nodeType="afterGroup">
                            <p:stCondLst>
                              <p:cond delay="500"/>
                            </p:stCondLst>
                            <p:childTnLst>
                              <p:par>
                                <p:cTn id="148" presetID="55" presetClass="entr" presetSubtype="0" fill="hold" grpId="0" nodeType="afterEffect">
                                  <p:stCondLst>
                                    <p:cond delay="0"/>
                                  </p:stCondLst>
                                  <p:childTnLst>
                                    <p:set>
                                      <p:cBhvr>
                                        <p:cTn id="149" dur="1" fill="hold">
                                          <p:stCondLst>
                                            <p:cond delay="0"/>
                                          </p:stCondLst>
                                        </p:cTn>
                                        <p:tgtEl>
                                          <p:spTgt spid="116765"/>
                                        </p:tgtEl>
                                        <p:attrNameLst>
                                          <p:attrName>style.visibility</p:attrName>
                                        </p:attrNameLst>
                                      </p:cBhvr>
                                      <p:to>
                                        <p:strVal val="visible"/>
                                      </p:to>
                                    </p:set>
                                    <p:anim calcmode="lin" valueType="num">
                                      <p:cBhvr>
                                        <p:cTn id="150" dur="1000" fill="hold"/>
                                        <p:tgtEl>
                                          <p:spTgt spid="116765"/>
                                        </p:tgtEl>
                                        <p:attrNameLst>
                                          <p:attrName>ppt_w</p:attrName>
                                        </p:attrNameLst>
                                      </p:cBhvr>
                                      <p:tavLst>
                                        <p:tav tm="0">
                                          <p:val>
                                            <p:strVal val="#ppt_w*0.70"/>
                                          </p:val>
                                        </p:tav>
                                        <p:tav tm="100000">
                                          <p:val>
                                            <p:strVal val="#ppt_w"/>
                                          </p:val>
                                        </p:tav>
                                      </p:tavLst>
                                    </p:anim>
                                    <p:anim calcmode="lin" valueType="num">
                                      <p:cBhvr>
                                        <p:cTn id="151" dur="1000" fill="hold"/>
                                        <p:tgtEl>
                                          <p:spTgt spid="116765"/>
                                        </p:tgtEl>
                                        <p:attrNameLst>
                                          <p:attrName>ppt_h</p:attrName>
                                        </p:attrNameLst>
                                      </p:cBhvr>
                                      <p:tavLst>
                                        <p:tav tm="0">
                                          <p:val>
                                            <p:strVal val="#ppt_h"/>
                                          </p:val>
                                        </p:tav>
                                        <p:tav tm="100000">
                                          <p:val>
                                            <p:strVal val="#ppt_h"/>
                                          </p:val>
                                        </p:tav>
                                      </p:tavLst>
                                    </p:anim>
                                    <p:animEffect transition="in" filter="fade">
                                      <p:cBhvr>
                                        <p:cTn id="152" dur="1000"/>
                                        <p:tgtEl>
                                          <p:spTgt spid="116765"/>
                                        </p:tgtEl>
                                      </p:cBhvr>
                                    </p:animEffect>
                                  </p:childTnLst>
                                </p:cTn>
                              </p:par>
                            </p:childTnLst>
                          </p:cTn>
                        </p:par>
                      </p:childTnLst>
                    </p:cTn>
                  </p:par>
                  <p:par>
                    <p:cTn id="153" fill="hold" nodeType="clickPar">
                      <p:stCondLst>
                        <p:cond delay="indefinite"/>
                      </p:stCondLst>
                      <p:childTnLst>
                        <p:par>
                          <p:cTn id="154" fill="hold" nodeType="withGroup">
                            <p:stCondLst>
                              <p:cond delay="0"/>
                            </p:stCondLst>
                            <p:childTnLst>
                              <p:par>
                                <p:cTn id="155" presetID="18" presetClass="entr" presetSubtype="12" fill="hold" nodeType="clickEffect">
                                  <p:stCondLst>
                                    <p:cond delay="0"/>
                                  </p:stCondLst>
                                  <p:childTnLst>
                                    <p:set>
                                      <p:cBhvr>
                                        <p:cTn id="156" dur="1" fill="hold">
                                          <p:stCondLst>
                                            <p:cond delay="0"/>
                                          </p:stCondLst>
                                        </p:cTn>
                                        <p:tgtEl>
                                          <p:spTgt spid="116768"/>
                                        </p:tgtEl>
                                        <p:attrNameLst>
                                          <p:attrName>style.visibility</p:attrName>
                                        </p:attrNameLst>
                                      </p:cBhvr>
                                      <p:to>
                                        <p:strVal val="visible"/>
                                      </p:to>
                                    </p:set>
                                    <p:animEffect transition="in" filter="strips(downLeft)">
                                      <p:cBhvr>
                                        <p:cTn id="157" dur="500"/>
                                        <p:tgtEl>
                                          <p:spTgt spid="116768"/>
                                        </p:tgtEl>
                                      </p:cBhvr>
                                    </p:animEffect>
                                  </p:childTnLst>
                                </p:cTn>
                              </p:par>
                            </p:childTnLst>
                          </p:cTn>
                        </p:par>
                        <p:par>
                          <p:cTn id="158" fill="hold" nodeType="afterGroup">
                            <p:stCondLst>
                              <p:cond delay="500"/>
                            </p:stCondLst>
                            <p:childTnLst>
                              <p:par>
                                <p:cTn id="159" presetID="55" presetClass="entr" presetSubtype="0" fill="hold" grpId="0" nodeType="afterEffect">
                                  <p:stCondLst>
                                    <p:cond delay="0"/>
                                  </p:stCondLst>
                                  <p:childTnLst>
                                    <p:set>
                                      <p:cBhvr>
                                        <p:cTn id="160" dur="1" fill="hold">
                                          <p:stCondLst>
                                            <p:cond delay="0"/>
                                          </p:stCondLst>
                                        </p:cTn>
                                        <p:tgtEl>
                                          <p:spTgt spid="116767"/>
                                        </p:tgtEl>
                                        <p:attrNameLst>
                                          <p:attrName>style.visibility</p:attrName>
                                        </p:attrNameLst>
                                      </p:cBhvr>
                                      <p:to>
                                        <p:strVal val="visible"/>
                                      </p:to>
                                    </p:set>
                                    <p:anim calcmode="lin" valueType="num">
                                      <p:cBhvr>
                                        <p:cTn id="161" dur="1000" fill="hold"/>
                                        <p:tgtEl>
                                          <p:spTgt spid="116767"/>
                                        </p:tgtEl>
                                        <p:attrNameLst>
                                          <p:attrName>ppt_w</p:attrName>
                                        </p:attrNameLst>
                                      </p:cBhvr>
                                      <p:tavLst>
                                        <p:tav tm="0">
                                          <p:val>
                                            <p:strVal val="#ppt_w*0.70"/>
                                          </p:val>
                                        </p:tav>
                                        <p:tav tm="100000">
                                          <p:val>
                                            <p:strVal val="#ppt_w"/>
                                          </p:val>
                                        </p:tav>
                                      </p:tavLst>
                                    </p:anim>
                                    <p:anim calcmode="lin" valueType="num">
                                      <p:cBhvr>
                                        <p:cTn id="162" dur="1000" fill="hold"/>
                                        <p:tgtEl>
                                          <p:spTgt spid="116767"/>
                                        </p:tgtEl>
                                        <p:attrNameLst>
                                          <p:attrName>ppt_h</p:attrName>
                                        </p:attrNameLst>
                                      </p:cBhvr>
                                      <p:tavLst>
                                        <p:tav tm="0">
                                          <p:val>
                                            <p:strVal val="#ppt_h"/>
                                          </p:val>
                                        </p:tav>
                                        <p:tav tm="100000">
                                          <p:val>
                                            <p:strVal val="#ppt_h"/>
                                          </p:val>
                                        </p:tav>
                                      </p:tavLst>
                                    </p:anim>
                                    <p:animEffect transition="in" filter="fade">
                                      <p:cBhvr>
                                        <p:cTn id="163" dur="1000"/>
                                        <p:tgtEl>
                                          <p:spTgt spid="1167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40" grpId="0" animBg="1"/>
      <p:bldP spid="116741" grpId="0" animBg="1"/>
      <p:bldP spid="116742" grpId="0" animBg="1"/>
      <p:bldP spid="116743" grpId="0" animBg="1"/>
      <p:bldP spid="116747" grpId="0" animBg="1"/>
      <p:bldP spid="116749" grpId="0" animBg="1"/>
      <p:bldP spid="116751" grpId="0" animBg="1"/>
      <p:bldP spid="116753" grpId="0" animBg="1"/>
      <p:bldP spid="116755" grpId="0" animBg="1"/>
      <p:bldP spid="116757" grpId="0" animBg="1"/>
      <p:bldP spid="116759" grpId="0" animBg="1"/>
      <p:bldP spid="116761" grpId="0" animBg="1"/>
      <p:bldP spid="116763" grpId="0" animBg="1"/>
      <p:bldP spid="116765" grpId="0" animBg="1"/>
      <p:bldP spid="11676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zervirano mjesto broja slajda 3">
            <a:extLst>
              <a:ext uri="{FF2B5EF4-FFF2-40B4-BE49-F238E27FC236}">
                <a16:creationId xmlns:a16="http://schemas.microsoft.com/office/drawing/2014/main" id="{91CDB182-1154-4DFC-9A9D-F84CA0F71F3D}"/>
              </a:ext>
            </a:extLst>
          </p:cNvPr>
          <p:cNvSpPr>
            <a:spLocks noGrp="1"/>
          </p:cNvSpPr>
          <p:nvPr>
            <p:ph type="sldNum" sz="quarter" idx="12"/>
          </p:nvPr>
        </p:nvSpPr>
        <p:spPr/>
        <p:txBody>
          <a:bodyPr/>
          <a:lstStyle/>
          <a:p>
            <a:fld id="{9560B87C-495C-403C-9AE4-D5EED71E0E38}" type="slidenum">
              <a:rPr lang="hr-HR" altLang="sr-Latn-RS"/>
              <a:pPr/>
              <a:t>13</a:t>
            </a:fld>
            <a:endParaRPr lang="hr-HR" altLang="sr-Latn-RS"/>
          </a:p>
        </p:txBody>
      </p:sp>
      <p:sp>
        <p:nvSpPr>
          <p:cNvPr id="128002" name="AutoShape 2">
            <a:extLst>
              <a:ext uri="{FF2B5EF4-FFF2-40B4-BE49-F238E27FC236}">
                <a16:creationId xmlns:a16="http://schemas.microsoft.com/office/drawing/2014/main" id="{1160FB42-0793-4B4F-933B-A0B83AA026B1}"/>
              </a:ext>
            </a:extLst>
          </p:cNvPr>
          <p:cNvSpPr>
            <a:spLocks noChangeArrowheads="1"/>
          </p:cNvSpPr>
          <p:nvPr/>
        </p:nvSpPr>
        <p:spPr bwMode="auto">
          <a:xfrm>
            <a:off x="3276600" y="533400"/>
            <a:ext cx="2590800" cy="685800"/>
          </a:xfrm>
          <a:prstGeom prst="bevel">
            <a:avLst>
              <a:gd name="adj" fmla="val 12500"/>
            </a:avLst>
          </a:prstGeom>
          <a:solidFill>
            <a:schemeClr val="bg1">
              <a:alpha val="48000"/>
            </a:schemeClr>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hr-HR" altLang="sr-Latn-RS" sz="2000" b="1">
                <a:effectLst>
                  <a:outerShdw blurRad="38100" dist="38100" dir="2700000" algn="tl">
                    <a:srgbClr val="000000"/>
                  </a:outerShdw>
                </a:effectLst>
              </a:rPr>
              <a:t>Brodarski ugovor</a:t>
            </a:r>
            <a:endParaRPr lang="en-US" altLang="sr-Latn-RS" sz="2000" b="1">
              <a:effectLst>
                <a:outerShdw blurRad="38100" dist="38100" dir="2700000" algn="tl">
                  <a:srgbClr val="000000"/>
                </a:outerShdw>
              </a:effectLst>
            </a:endParaRPr>
          </a:p>
        </p:txBody>
      </p:sp>
      <p:sp>
        <p:nvSpPr>
          <p:cNvPr id="128003" name="AutoShape 3">
            <a:extLst>
              <a:ext uri="{FF2B5EF4-FFF2-40B4-BE49-F238E27FC236}">
                <a16:creationId xmlns:a16="http://schemas.microsoft.com/office/drawing/2014/main" id="{EA227B56-AD9A-483C-A537-4BEC2B8FC9CB}"/>
              </a:ext>
            </a:extLst>
          </p:cNvPr>
          <p:cNvSpPr>
            <a:spLocks noChangeArrowheads="1"/>
          </p:cNvSpPr>
          <p:nvPr/>
        </p:nvSpPr>
        <p:spPr bwMode="auto">
          <a:xfrm>
            <a:off x="381000" y="2286000"/>
            <a:ext cx="2362200" cy="533400"/>
          </a:xfrm>
          <a:prstGeom prst="bevel">
            <a:avLst>
              <a:gd name="adj" fmla="val 12500"/>
            </a:avLst>
          </a:prstGeom>
          <a:solidFill>
            <a:schemeClr val="bg1">
              <a:alpha val="48000"/>
            </a:schemeClr>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hr-HR" altLang="sr-Latn-RS" sz="2000" b="1" i="1">
                <a:effectLst>
                  <a:outerShdw blurRad="38100" dist="38100" dir="2700000" algn="tl">
                    <a:srgbClr val="000000"/>
                  </a:outerShdw>
                </a:effectLst>
              </a:rPr>
              <a:t>Voyage charter</a:t>
            </a:r>
            <a:endParaRPr lang="en-US" altLang="sr-Latn-RS" sz="2000" b="1" i="1">
              <a:effectLst>
                <a:outerShdw blurRad="38100" dist="38100" dir="2700000" algn="tl">
                  <a:srgbClr val="000000"/>
                </a:outerShdw>
              </a:effectLst>
            </a:endParaRPr>
          </a:p>
        </p:txBody>
      </p:sp>
      <p:sp>
        <p:nvSpPr>
          <p:cNvPr id="128004" name="AutoShape 4">
            <a:extLst>
              <a:ext uri="{FF2B5EF4-FFF2-40B4-BE49-F238E27FC236}">
                <a16:creationId xmlns:a16="http://schemas.microsoft.com/office/drawing/2014/main" id="{1993B77C-FC2E-4CE2-8105-1B919BAA0ACB}"/>
              </a:ext>
            </a:extLst>
          </p:cNvPr>
          <p:cNvSpPr>
            <a:spLocks noChangeArrowheads="1"/>
          </p:cNvSpPr>
          <p:nvPr/>
        </p:nvSpPr>
        <p:spPr bwMode="auto">
          <a:xfrm>
            <a:off x="381000" y="3200400"/>
            <a:ext cx="2362200" cy="1295400"/>
          </a:xfrm>
          <a:prstGeom prst="bevel">
            <a:avLst>
              <a:gd name="adj" fmla="val 4167"/>
            </a:avLst>
          </a:prstGeom>
          <a:solidFill>
            <a:schemeClr val="accent1">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400" i="1">
                <a:solidFill>
                  <a:schemeClr val="tx2"/>
                </a:solidFill>
                <a:latin typeface="Arial" panose="020B0604020202020204" pitchFamily="34" charset="0"/>
              </a:rPr>
              <a:t>Brodar se </a:t>
            </a:r>
            <a:r>
              <a:rPr lang="hr-HR" altLang="sr-Latn-RS" sz="1400" i="1">
                <a:latin typeface="Arial" panose="020B0604020202020204" pitchFamily="34" charset="0"/>
              </a:rPr>
              <a:t>obvezuje </a:t>
            </a:r>
          </a:p>
          <a:p>
            <a:pPr algn="ctr"/>
            <a:r>
              <a:rPr lang="hr-HR" altLang="sr-Latn-RS" sz="1400" i="1">
                <a:latin typeface="Arial" panose="020B0604020202020204" pitchFamily="34" charset="0"/>
              </a:rPr>
              <a:t>prevesti robu za naručitelja </a:t>
            </a:r>
          </a:p>
          <a:p>
            <a:pPr algn="ctr"/>
            <a:r>
              <a:rPr lang="hr-HR" altLang="sr-Latn-RS" sz="1400" i="1">
                <a:latin typeface="Arial" panose="020B0604020202020204" pitchFamily="34" charset="0"/>
              </a:rPr>
              <a:t>tijekom jednog ili više</a:t>
            </a:r>
            <a:r>
              <a:rPr lang="hr-HR" altLang="sr-Latn-RS" sz="1400">
                <a:latin typeface="Arial" panose="020B0604020202020204" pitchFamily="34" charset="0"/>
              </a:rPr>
              <a:t> </a:t>
            </a:r>
            <a:r>
              <a:rPr lang="hr-HR" altLang="sr-Latn-RS" sz="1400" i="1">
                <a:latin typeface="Arial" panose="020B0604020202020204" pitchFamily="34" charset="0"/>
              </a:rPr>
              <a:t>unaprijed određenih putovanja</a:t>
            </a:r>
            <a:endParaRPr lang="en-US" altLang="sr-Latn-RS" sz="1400" i="1">
              <a:latin typeface="Arial" panose="020B0604020202020204" pitchFamily="34" charset="0"/>
            </a:endParaRPr>
          </a:p>
        </p:txBody>
      </p:sp>
      <p:sp>
        <p:nvSpPr>
          <p:cNvPr id="128007" name="AutoShape 7">
            <a:extLst>
              <a:ext uri="{FF2B5EF4-FFF2-40B4-BE49-F238E27FC236}">
                <a16:creationId xmlns:a16="http://schemas.microsoft.com/office/drawing/2014/main" id="{54A914B1-6F97-41D9-8583-C753BEB5A4D2}"/>
              </a:ext>
            </a:extLst>
          </p:cNvPr>
          <p:cNvSpPr>
            <a:spLocks noChangeArrowheads="1"/>
          </p:cNvSpPr>
          <p:nvPr/>
        </p:nvSpPr>
        <p:spPr bwMode="auto">
          <a:xfrm>
            <a:off x="1752600" y="1447800"/>
            <a:ext cx="2362200" cy="533400"/>
          </a:xfrm>
          <a:prstGeom prst="bevel">
            <a:avLst>
              <a:gd name="adj" fmla="val 12500"/>
            </a:avLst>
          </a:prstGeom>
          <a:solidFill>
            <a:schemeClr val="bg1">
              <a:alpha val="48000"/>
            </a:schemeClr>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hr-HR" altLang="sr-Latn-RS" sz="2000" b="1">
                <a:effectLst>
                  <a:outerShdw blurRad="38100" dist="38100" dir="2700000" algn="tl">
                    <a:srgbClr val="000000"/>
                  </a:outerShdw>
                </a:effectLst>
              </a:rPr>
              <a:t>na putovanje</a:t>
            </a:r>
            <a:endParaRPr lang="en-US" altLang="sr-Latn-RS" sz="2000" b="1">
              <a:effectLst>
                <a:outerShdw blurRad="38100" dist="38100" dir="2700000" algn="tl">
                  <a:srgbClr val="000000"/>
                </a:outerShdw>
              </a:effectLst>
            </a:endParaRPr>
          </a:p>
        </p:txBody>
      </p:sp>
      <p:sp>
        <p:nvSpPr>
          <p:cNvPr id="128008" name="AutoShape 8">
            <a:extLst>
              <a:ext uri="{FF2B5EF4-FFF2-40B4-BE49-F238E27FC236}">
                <a16:creationId xmlns:a16="http://schemas.microsoft.com/office/drawing/2014/main" id="{D27E03D9-28AA-420C-B882-EE57DCEA6B60}"/>
              </a:ext>
            </a:extLst>
          </p:cNvPr>
          <p:cNvSpPr>
            <a:spLocks noChangeArrowheads="1"/>
          </p:cNvSpPr>
          <p:nvPr/>
        </p:nvSpPr>
        <p:spPr bwMode="auto">
          <a:xfrm>
            <a:off x="5029200" y="1447800"/>
            <a:ext cx="2362200" cy="533400"/>
          </a:xfrm>
          <a:prstGeom prst="bevel">
            <a:avLst>
              <a:gd name="adj" fmla="val 12500"/>
            </a:avLst>
          </a:prstGeom>
          <a:solidFill>
            <a:schemeClr val="bg1">
              <a:alpha val="48000"/>
            </a:schemeClr>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hr-HR" altLang="sr-Latn-RS" sz="2000" b="1">
                <a:effectLst>
                  <a:outerShdw blurRad="38100" dist="38100" dir="2700000" algn="tl">
                    <a:srgbClr val="000000"/>
                  </a:outerShdw>
                </a:effectLst>
              </a:rPr>
              <a:t>na vrijeme</a:t>
            </a:r>
            <a:endParaRPr lang="en-US" altLang="sr-Latn-RS" sz="2000" b="1">
              <a:effectLst>
                <a:outerShdw blurRad="38100" dist="38100" dir="2700000" algn="tl">
                  <a:srgbClr val="000000"/>
                </a:outerShdw>
              </a:effectLst>
            </a:endParaRPr>
          </a:p>
        </p:txBody>
      </p:sp>
      <p:cxnSp>
        <p:nvCxnSpPr>
          <p:cNvPr id="128009" name="AutoShape 9">
            <a:extLst>
              <a:ext uri="{FF2B5EF4-FFF2-40B4-BE49-F238E27FC236}">
                <a16:creationId xmlns:a16="http://schemas.microsoft.com/office/drawing/2014/main" id="{CEBF973F-2EBD-43BC-8B26-499A3D9F8048}"/>
              </a:ext>
            </a:extLst>
          </p:cNvPr>
          <p:cNvCxnSpPr>
            <a:cxnSpLocks noChangeShapeType="1"/>
            <a:stCxn id="128002" idx="4"/>
            <a:endCxn id="128007" idx="6"/>
          </p:cNvCxnSpPr>
          <p:nvPr/>
        </p:nvCxnSpPr>
        <p:spPr bwMode="auto">
          <a:xfrm rot="10800000" flipV="1">
            <a:off x="2933700" y="876300"/>
            <a:ext cx="342900" cy="571500"/>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8010" name="AutoShape 10">
            <a:extLst>
              <a:ext uri="{FF2B5EF4-FFF2-40B4-BE49-F238E27FC236}">
                <a16:creationId xmlns:a16="http://schemas.microsoft.com/office/drawing/2014/main" id="{F1BE8BF8-E08C-441D-90BB-D41FFFB5C3D1}"/>
              </a:ext>
            </a:extLst>
          </p:cNvPr>
          <p:cNvCxnSpPr>
            <a:cxnSpLocks noChangeShapeType="1"/>
            <a:stCxn id="128002" idx="0"/>
            <a:endCxn id="128008" idx="6"/>
          </p:cNvCxnSpPr>
          <p:nvPr/>
        </p:nvCxnSpPr>
        <p:spPr bwMode="auto">
          <a:xfrm>
            <a:off x="5867400" y="876300"/>
            <a:ext cx="342900" cy="571500"/>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8011" name="AutoShape 11">
            <a:extLst>
              <a:ext uri="{FF2B5EF4-FFF2-40B4-BE49-F238E27FC236}">
                <a16:creationId xmlns:a16="http://schemas.microsoft.com/office/drawing/2014/main" id="{550C03E9-CD63-4417-B79B-418F6A0D0928}"/>
              </a:ext>
            </a:extLst>
          </p:cNvPr>
          <p:cNvSpPr>
            <a:spLocks noChangeArrowheads="1"/>
          </p:cNvSpPr>
          <p:nvPr/>
        </p:nvSpPr>
        <p:spPr bwMode="auto">
          <a:xfrm>
            <a:off x="5029200" y="2286000"/>
            <a:ext cx="2362200" cy="533400"/>
          </a:xfrm>
          <a:prstGeom prst="bevel">
            <a:avLst>
              <a:gd name="adj" fmla="val 12500"/>
            </a:avLst>
          </a:prstGeom>
          <a:solidFill>
            <a:schemeClr val="bg1">
              <a:alpha val="48000"/>
            </a:schemeClr>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hr-HR" altLang="sr-Latn-RS" sz="2000" b="1" i="1">
                <a:effectLst>
                  <a:outerShdw blurRad="38100" dist="38100" dir="2700000" algn="tl">
                    <a:srgbClr val="000000"/>
                  </a:outerShdw>
                </a:effectLst>
              </a:rPr>
              <a:t>Time charter</a:t>
            </a:r>
            <a:endParaRPr lang="en-US" altLang="sr-Latn-RS" sz="2000" b="1" i="1">
              <a:effectLst>
                <a:outerShdw blurRad="38100" dist="38100" dir="2700000" algn="tl">
                  <a:srgbClr val="000000"/>
                </a:outerShdw>
              </a:effectLst>
            </a:endParaRPr>
          </a:p>
        </p:txBody>
      </p:sp>
      <p:cxnSp>
        <p:nvCxnSpPr>
          <p:cNvPr id="128012" name="AutoShape 12">
            <a:extLst>
              <a:ext uri="{FF2B5EF4-FFF2-40B4-BE49-F238E27FC236}">
                <a16:creationId xmlns:a16="http://schemas.microsoft.com/office/drawing/2014/main" id="{D2BEF3CA-62A8-4B48-99C2-DCD59A64C621}"/>
              </a:ext>
            </a:extLst>
          </p:cNvPr>
          <p:cNvCxnSpPr>
            <a:cxnSpLocks noChangeShapeType="1"/>
            <a:stCxn id="128007" idx="2"/>
            <a:endCxn id="128003" idx="6"/>
          </p:cNvCxnSpPr>
          <p:nvPr/>
        </p:nvCxnSpPr>
        <p:spPr bwMode="auto">
          <a:xfrm rot="5400000">
            <a:off x="2095500" y="1447800"/>
            <a:ext cx="304800" cy="1371600"/>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8013" name="AutoShape 13">
            <a:extLst>
              <a:ext uri="{FF2B5EF4-FFF2-40B4-BE49-F238E27FC236}">
                <a16:creationId xmlns:a16="http://schemas.microsoft.com/office/drawing/2014/main" id="{2A111A7E-3E31-46DA-9AE0-9A4FBD3585DF}"/>
              </a:ext>
            </a:extLst>
          </p:cNvPr>
          <p:cNvCxnSpPr>
            <a:cxnSpLocks noChangeShapeType="1"/>
            <a:stCxn id="128008" idx="2"/>
            <a:endCxn id="128011" idx="6"/>
          </p:cNvCxnSpPr>
          <p:nvPr/>
        </p:nvCxnSpPr>
        <p:spPr bwMode="auto">
          <a:xfrm rot="5400000">
            <a:off x="6057900" y="2133600"/>
            <a:ext cx="304800"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8014" name="AutoShape 14">
            <a:extLst>
              <a:ext uri="{FF2B5EF4-FFF2-40B4-BE49-F238E27FC236}">
                <a16:creationId xmlns:a16="http://schemas.microsoft.com/office/drawing/2014/main" id="{9B1D9893-A886-46D1-B7AB-D03C3092FC48}"/>
              </a:ext>
            </a:extLst>
          </p:cNvPr>
          <p:cNvCxnSpPr>
            <a:cxnSpLocks noChangeShapeType="1"/>
            <a:stCxn id="128003" idx="2"/>
            <a:endCxn id="128004" idx="6"/>
          </p:cNvCxnSpPr>
          <p:nvPr/>
        </p:nvCxnSpPr>
        <p:spPr bwMode="auto">
          <a:xfrm rot="5400000">
            <a:off x="1371600" y="3009900"/>
            <a:ext cx="381000"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8015" name="AutoShape 15">
            <a:extLst>
              <a:ext uri="{FF2B5EF4-FFF2-40B4-BE49-F238E27FC236}">
                <a16:creationId xmlns:a16="http://schemas.microsoft.com/office/drawing/2014/main" id="{263208FD-3EAE-42F4-AE93-C933D4E2ED61}"/>
              </a:ext>
            </a:extLst>
          </p:cNvPr>
          <p:cNvSpPr>
            <a:spLocks noChangeArrowheads="1"/>
          </p:cNvSpPr>
          <p:nvPr/>
        </p:nvSpPr>
        <p:spPr bwMode="auto">
          <a:xfrm>
            <a:off x="3276600" y="3429000"/>
            <a:ext cx="2743200" cy="1066800"/>
          </a:xfrm>
          <a:prstGeom prst="bevel">
            <a:avLst>
              <a:gd name="adj" fmla="val 4167"/>
            </a:avLst>
          </a:prstGeom>
          <a:solidFill>
            <a:schemeClr val="accent1">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400" i="1">
                <a:latin typeface="Arial" panose="020B0604020202020204" pitchFamily="34" charset="0"/>
              </a:rPr>
              <a:t>Naručitelj koristi ugovoreni brodski prostor za određeno vrijeme i obično plaća vozarinu po jedinici vremena</a:t>
            </a:r>
            <a:r>
              <a:rPr lang="en-US" altLang="sr-Latn-RS" sz="1400">
                <a:latin typeface="Arial" panose="020B0604020202020204" pitchFamily="34" charset="0"/>
              </a:rPr>
              <a:t> </a:t>
            </a:r>
          </a:p>
        </p:txBody>
      </p:sp>
      <p:sp>
        <p:nvSpPr>
          <p:cNvPr id="128016" name="AutoShape 16">
            <a:extLst>
              <a:ext uri="{FF2B5EF4-FFF2-40B4-BE49-F238E27FC236}">
                <a16:creationId xmlns:a16="http://schemas.microsoft.com/office/drawing/2014/main" id="{904AD548-6373-410C-A374-B61748CF532B}"/>
              </a:ext>
            </a:extLst>
          </p:cNvPr>
          <p:cNvSpPr>
            <a:spLocks noChangeArrowheads="1"/>
          </p:cNvSpPr>
          <p:nvPr/>
        </p:nvSpPr>
        <p:spPr bwMode="auto">
          <a:xfrm>
            <a:off x="6172200" y="3429000"/>
            <a:ext cx="2743200" cy="381000"/>
          </a:xfrm>
          <a:prstGeom prst="bevel">
            <a:avLst>
              <a:gd name="adj" fmla="val 11667"/>
            </a:avLst>
          </a:prstGeom>
          <a:solidFill>
            <a:schemeClr val="accent1">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400" i="1">
                <a:latin typeface="Arial" panose="020B0604020202020204" pitchFamily="34" charset="0"/>
              </a:rPr>
              <a:t>Potprijevozni ugovor (Subcharter)</a:t>
            </a:r>
            <a:endParaRPr lang="en-US" altLang="sr-Latn-RS">
              <a:latin typeface="Arial" panose="020B0604020202020204" pitchFamily="34" charset="0"/>
            </a:endParaRPr>
          </a:p>
        </p:txBody>
      </p:sp>
      <p:cxnSp>
        <p:nvCxnSpPr>
          <p:cNvPr id="128017" name="AutoShape 17">
            <a:extLst>
              <a:ext uri="{FF2B5EF4-FFF2-40B4-BE49-F238E27FC236}">
                <a16:creationId xmlns:a16="http://schemas.microsoft.com/office/drawing/2014/main" id="{75DFFE28-EF24-4A0E-88EE-E63C94028B97}"/>
              </a:ext>
            </a:extLst>
          </p:cNvPr>
          <p:cNvCxnSpPr>
            <a:cxnSpLocks noChangeShapeType="1"/>
            <a:stCxn id="128011" idx="2"/>
            <a:endCxn id="128015" idx="6"/>
          </p:cNvCxnSpPr>
          <p:nvPr/>
        </p:nvCxnSpPr>
        <p:spPr bwMode="auto">
          <a:xfrm rot="5400000">
            <a:off x="5124450" y="2343150"/>
            <a:ext cx="609600" cy="1562100"/>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8018" name="AutoShape 18">
            <a:extLst>
              <a:ext uri="{FF2B5EF4-FFF2-40B4-BE49-F238E27FC236}">
                <a16:creationId xmlns:a16="http://schemas.microsoft.com/office/drawing/2014/main" id="{3C39C423-7B26-4BB8-A8DC-C1257C7634D6}"/>
              </a:ext>
            </a:extLst>
          </p:cNvPr>
          <p:cNvCxnSpPr>
            <a:cxnSpLocks noChangeShapeType="1"/>
            <a:stCxn id="128011" idx="2"/>
            <a:endCxn id="128016" idx="6"/>
          </p:cNvCxnSpPr>
          <p:nvPr/>
        </p:nvCxnSpPr>
        <p:spPr bwMode="auto">
          <a:xfrm rot="16200000" flipH="1">
            <a:off x="6572250" y="2457450"/>
            <a:ext cx="609600" cy="1333500"/>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8019" name="AutoShape 19">
            <a:extLst>
              <a:ext uri="{FF2B5EF4-FFF2-40B4-BE49-F238E27FC236}">
                <a16:creationId xmlns:a16="http://schemas.microsoft.com/office/drawing/2014/main" id="{E5554F43-B9D4-41EC-8CF2-F4A4B424FDD0}"/>
              </a:ext>
            </a:extLst>
          </p:cNvPr>
          <p:cNvSpPr>
            <a:spLocks noChangeArrowheads="1"/>
          </p:cNvSpPr>
          <p:nvPr/>
        </p:nvSpPr>
        <p:spPr bwMode="auto">
          <a:xfrm>
            <a:off x="914400" y="5257800"/>
            <a:ext cx="2286000" cy="685800"/>
          </a:xfrm>
          <a:prstGeom prst="bevel">
            <a:avLst>
              <a:gd name="adj" fmla="val 12037"/>
            </a:avLst>
          </a:prstGeom>
          <a:solidFill>
            <a:schemeClr val="bg1">
              <a:alpha val="48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400" i="1">
                <a:effectLst>
                  <a:outerShdw blurRad="38100" dist="38100" dir="2700000" algn="tl">
                    <a:srgbClr val="000000"/>
                  </a:outerShdw>
                </a:effectLst>
              </a:rPr>
              <a:t>brodar ostaje poduzetnik plovidbenog pothvata</a:t>
            </a:r>
            <a:endParaRPr lang="en-US" altLang="sr-Latn-RS" sz="1400" i="1">
              <a:effectLst>
                <a:outerShdw blurRad="38100" dist="38100" dir="2700000" algn="tl">
                  <a:srgbClr val="000000"/>
                </a:outerShdw>
              </a:effectLst>
            </a:endParaRPr>
          </a:p>
        </p:txBody>
      </p:sp>
      <p:sp>
        <p:nvSpPr>
          <p:cNvPr id="128020" name="AutoShape 20">
            <a:extLst>
              <a:ext uri="{FF2B5EF4-FFF2-40B4-BE49-F238E27FC236}">
                <a16:creationId xmlns:a16="http://schemas.microsoft.com/office/drawing/2014/main" id="{EBAC7E7D-5CFE-45D0-A97A-B83219CE4215}"/>
              </a:ext>
            </a:extLst>
          </p:cNvPr>
          <p:cNvSpPr>
            <a:spLocks noChangeArrowheads="1"/>
          </p:cNvSpPr>
          <p:nvPr/>
        </p:nvSpPr>
        <p:spPr bwMode="auto">
          <a:xfrm>
            <a:off x="6019800" y="5257800"/>
            <a:ext cx="2286000" cy="685800"/>
          </a:xfrm>
          <a:prstGeom prst="bevel">
            <a:avLst>
              <a:gd name="adj" fmla="val 12037"/>
            </a:avLst>
          </a:prstGeom>
          <a:solidFill>
            <a:schemeClr val="bg1">
              <a:alpha val="48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400" i="1">
                <a:effectLst>
                  <a:outerShdw blurRad="38100" dist="38100" dir="2700000" algn="tl">
                    <a:srgbClr val="000000"/>
                  </a:outerShdw>
                </a:effectLst>
              </a:rPr>
              <a:t>posada radi u ime brodara za račun naručitelja</a:t>
            </a:r>
            <a:endParaRPr lang="en-US" altLang="sr-Latn-RS" sz="1400" i="1">
              <a:effectLst>
                <a:outerShdw blurRad="38100" dist="38100" dir="2700000" algn="tl">
                  <a:srgbClr val="000000"/>
                </a:outerShdw>
              </a:effectLst>
            </a:endParaRPr>
          </a:p>
        </p:txBody>
      </p:sp>
      <p:sp>
        <p:nvSpPr>
          <p:cNvPr id="128021" name="AutoShape 21">
            <a:extLst>
              <a:ext uri="{FF2B5EF4-FFF2-40B4-BE49-F238E27FC236}">
                <a16:creationId xmlns:a16="http://schemas.microsoft.com/office/drawing/2014/main" id="{D9C64653-07B2-4563-A1C2-A46D73670C9E}"/>
              </a:ext>
            </a:extLst>
          </p:cNvPr>
          <p:cNvSpPr>
            <a:spLocks noChangeArrowheads="1"/>
          </p:cNvSpPr>
          <p:nvPr/>
        </p:nvSpPr>
        <p:spPr bwMode="auto">
          <a:xfrm>
            <a:off x="3505200" y="5334000"/>
            <a:ext cx="2286000" cy="685800"/>
          </a:xfrm>
          <a:prstGeom prst="bevel">
            <a:avLst>
              <a:gd name="adj" fmla="val 12037"/>
            </a:avLst>
          </a:prstGeom>
          <a:solidFill>
            <a:schemeClr val="bg1">
              <a:alpha val="48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400" i="1">
                <a:effectLst>
                  <a:outerShdw blurRad="38100" dist="38100" dir="2700000" algn="tl">
                    <a:srgbClr val="000000"/>
                  </a:outerShdw>
                </a:effectLst>
              </a:rPr>
              <a:t>zapovjednik i posada su uposlenici brodara</a:t>
            </a:r>
            <a:endParaRPr lang="en-US" altLang="sr-Latn-RS" sz="1400" i="1">
              <a:effectLst>
                <a:outerShdw blurRad="38100" dist="38100" dir="2700000" algn="tl">
                  <a:srgbClr val="000000"/>
                </a:outerShdw>
              </a:effectLst>
            </a:endParaRPr>
          </a:p>
        </p:txBody>
      </p:sp>
      <p:cxnSp>
        <p:nvCxnSpPr>
          <p:cNvPr id="128030" name="AutoShape 30">
            <a:extLst>
              <a:ext uri="{FF2B5EF4-FFF2-40B4-BE49-F238E27FC236}">
                <a16:creationId xmlns:a16="http://schemas.microsoft.com/office/drawing/2014/main" id="{B8A8EE99-0FFA-4513-9557-F76D2F55E782}"/>
              </a:ext>
            </a:extLst>
          </p:cNvPr>
          <p:cNvCxnSpPr>
            <a:cxnSpLocks noChangeShapeType="1"/>
            <a:stCxn id="128004" idx="2"/>
            <a:endCxn id="128019" idx="6"/>
          </p:cNvCxnSpPr>
          <p:nvPr/>
        </p:nvCxnSpPr>
        <p:spPr bwMode="auto">
          <a:xfrm rot="16200000" flipH="1">
            <a:off x="1428750" y="4629150"/>
            <a:ext cx="762000" cy="495300"/>
          </a:xfrm>
          <a:prstGeom prst="bentConnector3">
            <a:avLst>
              <a:gd name="adj1" fmla="val 52495"/>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8031" name="AutoShape 31">
            <a:extLst>
              <a:ext uri="{FF2B5EF4-FFF2-40B4-BE49-F238E27FC236}">
                <a16:creationId xmlns:a16="http://schemas.microsoft.com/office/drawing/2014/main" id="{E2F98F85-7223-4807-83BD-7C08138B27AA}"/>
              </a:ext>
            </a:extLst>
          </p:cNvPr>
          <p:cNvCxnSpPr>
            <a:cxnSpLocks noChangeShapeType="1"/>
            <a:endCxn id="128021" idx="6"/>
          </p:cNvCxnSpPr>
          <p:nvPr/>
        </p:nvCxnSpPr>
        <p:spPr bwMode="auto">
          <a:xfrm>
            <a:off x="4648200" y="4876800"/>
            <a:ext cx="0" cy="4572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8032" name="AutoShape 32">
            <a:extLst>
              <a:ext uri="{FF2B5EF4-FFF2-40B4-BE49-F238E27FC236}">
                <a16:creationId xmlns:a16="http://schemas.microsoft.com/office/drawing/2014/main" id="{2F410F55-68D0-4E3B-BF78-AFFB22A8B89C}"/>
              </a:ext>
            </a:extLst>
          </p:cNvPr>
          <p:cNvCxnSpPr>
            <a:cxnSpLocks noChangeShapeType="1"/>
            <a:stCxn id="128033" idx="2"/>
            <a:endCxn id="128020" idx="6"/>
          </p:cNvCxnSpPr>
          <p:nvPr/>
        </p:nvCxnSpPr>
        <p:spPr bwMode="auto">
          <a:xfrm rot="5400000">
            <a:off x="6972300" y="4686300"/>
            <a:ext cx="762000" cy="381000"/>
          </a:xfrm>
          <a:prstGeom prst="bentConnector3">
            <a:avLst>
              <a:gd name="adj1" fmla="val 52287"/>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8033" name="AutoShape 33">
            <a:extLst>
              <a:ext uri="{FF2B5EF4-FFF2-40B4-BE49-F238E27FC236}">
                <a16:creationId xmlns:a16="http://schemas.microsoft.com/office/drawing/2014/main" id="{A270CEED-569D-4C6E-A951-C22A3048ECA8}"/>
              </a:ext>
            </a:extLst>
          </p:cNvPr>
          <p:cNvSpPr>
            <a:spLocks noChangeArrowheads="1"/>
          </p:cNvSpPr>
          <p:nvPr/>
        </p:nvSpPr>
        <p:spPr bwMode="auto">
          <a:xfrm>
            <a:off x="6172200" y="4038600"/>
            <a:ext cx="2743200" cy="457200"/>
          </a:xfrm>
          <a:prstGeom prst="bevel">
            <a:avLst>
              <a:gd name="adj" fmla="val 8333"/>
            </a:avLst>
          </a:prstGeom>
          <a:solidFill>
            <a:schemeClr val="accent1">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400" i="1">
                <a:latin typeface="Arial" panose="020B0604020202020204" pitchFamily="34" charset="0"/>
              </a:rPr>
              <a:t>Naručitelj iznajmljuje neiskorišteni prostor trećim osobama </a:t>
            </a:r>
            <a:endParaRPr lang="en-US" altLang="sr-Latn-RS">
              <a:latin typeface="Arial" panose="020B0604020202020204" pitchFamily="34" charset="0"/>
            </a:endParaRPr>
          </a:p>
        </p:txBody>
      </p:sp>
      <p:cxnSp>
        <p:nvCxnSpPr>
          <p:cNvPr id="128034" name="AutoShape 34">
            <a:extLst>
              <a:ext uri="{FF2B5EF4-FFF2-40B4-BE49-F238E27FC236}">
                <a16:creationId xmlns:a16="http://schemas.microsoft.com/office/drawing/2014/main" id="{9E591C8B-C040-4995-AD81-6987AB6001B0}"/>
              </a:ext>
            </a:extLst>
          </p:cNvPr>
          <p:cNvCxnSpPr>
            <a:cxnSpLocks noChangeShapeType="1"/>
            <a:stCxn id="128004" idx="2"/>
            <a:endCxn id="128033" idx="2"/>
          </p:cNvCxnSpPr>
          <p:nvPr/>
        </p:nvCxnSpPr>
        <p:spPr bwMode="auto">
          <a:xfrm rot="16200000" flipH="1">
            <a:off x="4552156" y="1505744"/>
            <a:ext cx="1588" cy="5981700"/>
          </a:xfrm>
          <a:prstGeom prst="bentConnector3">
            <a:avLst>
              <a:gd name="adj1" fmla="val 24600000"/>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8035" name="AutoShape 35">
            <a:extLst>
              <a:ext uri="{FF2B5EF4-FFF2-40B4-BE49-F238E27FC236}">
                <a16:creationId xmlns:a16="http://schemas.microsoft.com/office/drawing/2014/main" id="{4CB8A6C8-7547-46FE-83E9-7022C02918A8}"/>
              </a:ext>
            </a:extLst>
          </p:cNvPr>
          <p:cNvCxnSpPr>
            <a:cxnSpLocks noChangeShapeType="1"/>
            <a:stCxn id="128016" idx="2"/>
            <a:endCxn id="128033" idx="6"/>
          </p:cNvCxnSpPr>
          <p:nvPr/>
        </p:nvCxnSpPr>
        <p:spPr bwMode="auto">
          <a:xfrm>
            <a:off x="7543800" y="3810000"/>
            <a:ext cx="0" cy="2286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128002"/>
                                        </p:tgtEl>
                                        <p:attrNameLst>
                                          <p:attrName>style.visibility</p:attrName>
                                        </p:attrNameLst>
                                      </p:cBhvr>
                                      <p:to>
                                        <p:strVal val="visible"/>
                                      </p:to>
                                    </p:set>
                                    <p:anim calcmode="lin" valueType="num">
                                      <p:cBhvr>
                                        <p:cTn id="7" dur="1000" fill="hold"/>
                                        <p:tgtEl>
                                          <p:spTgt spid="128002"/>
                                        </p:tgtEl>
                                        <p:attrNameLst>
                                          <p:attrName>ppt_w</p:attrName>
                                        </p:attrNameLst>
                                      </p:cBhvr>
                                      <p:tavLst>
                                        <p:tav tm="0">
                                          <p:val>
                                            <p:strVal val="#ppt_w*0.70"/>
                                          </p:val>
                                        </p:tav>
                                        <p:tav tm="100000">
                                          <p:val>
                                            <p:strVal val="#ppt_w"/>
                                          </p:val>
                                        </p:tav>
                                      </p:tavLst>
                                    </p:anim>
                                    <p:anim calcmode="lin" valueType="num">
                                      <p:cBhvr>
                                        <p:cTn id="8" dur="1000" fill="hold"/>
                                        <p:tgtEl>
                                          <p:spTgt spid="128002"/>
                                        </p:tgtEl>
                                        <p:attrNameLst>
                                          <p:attrName>ppt_h</p:attrName>
                                        </p:attrNameLst>
                                      </p:cBhvr>
                                      <p:tavLst>
                                        <p:tav tm="0">
                                          <p:val>
                                            <p:strVal val="#ppt_h"/>
                                          </p:val>
                                        </p:tav>
                                        <p:tav tm="100000">
                                          <p:val>
                                            <p:strVal val="#ppt_h"/>
                                          </p:val>
                                        </p:tav>
                                      </p:tavLst>
                                    </p:anim>
                                    <p:animEffect transition="in" filter="fade">
                                      <p:cBhvr>
                                        <p:cTn id="9" dur="1000"/>
                                        <p:tgtEl>
                                          <p:spTgt spid="12800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8" presetClass="entr" presetSubtype="12" fill="hold" nodeType="clickEffect">
                                  <p:stCondLst>
                                    <p:cond delay="0"/>
                                  </p:stCondLst>
                                  <p:childTnLst>
                                    <p:set>
                                      <p:cBhvr>
                                        <p:cTn id="13" dur="1" fill="hold">
                                          <p:stCondLst>
                                            <p:cond delay="0"/>
                                          </p:stCondLst>
                                        </p:cTn>
                                        <p:tgtEl>
                                          <p:spTgt spid="128009"/>
                                        </p:tgtEl>
                                        <p:attrNameLst>
                                          <p:attrName>style.visibility</p:attrName>
                                        </p:attrNameLst>
                                      </p:cBhvr>
                                      <p:to>
                                        <p:strVal val="visible"/>
                                      </p:to>
                                    </p:set>
                                    <p:animEffect transition="in" filter="strips(downLeft)">
                                      <p:cBhvr>
                                        <p:cTn id="14" dur="500"/>
                                        <p:tgtEl>
                                          <p:spTgt spid="128009"/>
                                        </p:tgtEl>
                                      </p:cBhvr>
                                    </p:animEffect>
                                  </p:childTnLst>
                                </p:cTn>
                              </p:par>
                            </p:childTnLst>
                          </p:cTn>
                        </p:par>
                        <p:par>
                          <p:cTn id="15" fill="hold" nodeType="afterGroup">
                            <p:stCondLst>
                              <p:cond delay="500"/>
                            </p:stCondLst>
                            <p:childTnLst>
                              <p:par>
                                <p:cTn id="16" presetID="55" presetClass="entr" presetSubtype="0" fill="hold" grpId="0" nodeType="afterEffect">
                                  <p:stCondLst>
                                    <p:cond delay="0"/>
                                  </p:stCondLst>
                                  <p:childTnLst>
                                    <p:set>
                                      <p:cBhvr>
                                        <p:cTn id="17" dur="1" fill="hold">
                                          <p:stCondLst>
                                            <p:cond delay="0"/>
                                          </p:stCondLst>
                                        </p:cTn>
                                        <p:tgtEl>
                                          <p:spTgt spid="128007"/>
                                        </p:tgtEl>
                                        <p:attrNameLst>
                                          <p:attrName>style.visibility</p:attrName>
                                        </p:attrNameLst>
                                      </p:cBhvr>
                                      <p:to>
                                        <p:strVal val="visible"/>
                                      </p:to>
                                    </p:set>
                                    <p:anim calcmode="lin" valueType="num">
                                      <p:cBhvr>
                                        <p:cTn id="18" dur="1000" fill="hold"/>
                                        <p:tgtEl>
                                          <p:spTgt spid="128007"/>
                                        </p:tgtEl>
                                        <p:attrNameLst>
                                          <p:attrName>ppt_w</p:attrName>
                                        </p:attrNameLst>
                                      </p:cBhvr>
                                      <p:tavLst>
                                        <p:tav tm="0">
                                          <p:val>
                                            <p:strVal val="#ppt_w*0.70"/>
                                          </p:val>
                                        </p:tav>
                                        <p:tav tm="100000">
                                          <p:val>
                                            <p:strVal val="#ppt_w"/>
                                          </p:val>
                                        </p:tav>
                                      </p:tavLst>
                                    </p:anim>
                                    <p:anim calcmode="lin" valueType="num">
                                      <p:cBhvr>
                                        <p:cTn id="19" dur="1000" fill="hold"/>
                                        <p:tgtEl>
                                          <p:spTgt spid="128007"/>
                                        </p:tgtEl>
                                        <p:attrNameLst>
                                          <p:attrName>ppt_h</p:attrName>
                                        </p:attrNameLst>
                                      </p:cBhvr>
                                      <p:tavLst>
                                        <p:tav tm="0">
                                          <p:val>
                                            <p:strVal val="#ppt_h"/>
                                          </p:val>
                                        </p:tav>
                                        <p:tav tm="100000">
                                          <p:val>
                                            <p:strVal val="#ppt_h"/>
                                          </p:val>
                                        </p:tav>
                                      </p:tavLst>
                                    </p:anim>
                                    <p:animEffect transition="in" filter="fade">
                                      <p:cBhvr>
                                        <p:cTn id="20" dur="1000"/>
                                        <p:tgtEl>
                                          <p:spTgt spid="128007"/>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8" presetClass="entr" presetSubtype="12" fill="hold" nodeType="clickEffect">
                                  <p:stCondLst>
                                    <p:cond delay="0"/>
                                  </p:stCondLst>
                                  <p:childTnLst>
                                    <p:set>
                                      <p:cBhvr>
                                        <p:cTn id="24" dur="1" fill="hold">
                                          <p:stCondLst>
                                            <p:cond delay="0"/>
                                          </p:stCondLst>
                                        </p:cTn>
                                        <p:tgtEl>
                                          <p:spTgt spid="128012"/>
                                        </p:tgtEl>
                                        <p:attrNameLst>
                                          <p:attrName>style.visibility</p:attrName>
                                        </p:attrNameLst>
                                      </p:cBhvr>
                                      <p:to>
                                        <p:strVal val="visible"/>
                                      </p:to>
                                    </p:set>
                                    <p:animEffect transition="in" filter="strips(downLeft)">
                                      <p:cBhvr>
                                        <p:cTn id="25" dur="500"/>
                                        <p:tgtEl>
                                          <p:spTgt spid="128012"/>
                                        </p:tgtEl>
                                      </p:cBhvr>
                                    </p:animEffect>
                                  </p:childTnLst>
                                </p:cTn>
                              </p:par>
                            </p:childTnLst>
                          </p:cTn>
                        </p:par>
                        <p:par>
                          <p:cTn id="26" fill="hold" nodeType="afterGroup">
                            <p:stCondLst>
                              <p:cond delay="500"/>
                            </p:stCondLst>
                            <p:childTnLst>
                              <p:par>
                                <p:cTn id="27" presetID="55" presetClass="entr" presetSubtype="0" fill="hold" grpId="0" nodeType="afterEffect">
                                  <p:stCondLst>
                                    <p:cond delay="0"/>
                                  </p:stCondLst>
                                  <p:childTnLst>
                                    <p:set>
                                      <p:cBhvr>
                                        <p:cTn id="28" dur="1" fill="hold">
                                          <p:stCondLst>
                                            <p:cond delay="0"/>
                                          </p:stCondLst>
                                        </p:cTn>
                                        <p:tgtEl>
                                          <p:spTgt spid="128003"/>
                                        </p:tgtEl>
                                        <p:attrNameLst>
                                          <p:attrName>style.visibility</p:attrName>
                                        </p:attrNameLst>
                                      </p:cBhvr>
                                      <p:to>
                                        <p:strVal val="visible"/>
                                      </p:to>
                                    </p:set>
                                    <p:anim calcmode="lin" valueType="num">
                                      <p:cBhvr>
                                        <p:cTn id="29" dur="1000" fill="hold"/>
                                        <p:tgtEl>
                                          <p:spTgt spid="128003"/>
                                        </p:tgtEl>
                                        <p:attrNameLst>
                                          <p:attrName>ppt_w</p:attrName>
                                        </p:attrNameLst>
                                      </p:cBhvr>
                                      <p:tavLst>
                                        <p:tav tm="0">
                                          <p:val>
                                            <p:strVal val="#ppt_w*0.70"/>
                                          </p:val>
                                        </p:tav>
                                        <p:tav tm="100000">
                                          <p:val>
                                            <p:strVal val="#ppt_w"/>
                                          </p:val>
                                        </p:tav>
                                      </p:tavLst>
                                    </p:anim>
                                    <p:anim calcmode="lin" valueType="num">
                                      <p:cBhvr>
                                        <p:cTn id="30" dur="1000" fill="hold"/>
                                        <p:tgtEl>
                                          <p:spTgt spid="128003"/>
                                        </p:tgtEl>
                                        <p:attrNameLst>
                                          <p:attrName>ppt_h</p:attrName>
                                        </p:attrNameLst>
                                      </p:cBhvr>
                                      <p:tavLst>
                                        <p:tav tm="0">
                                          <p:val>
                                            <p:strVal val="#ppt_h"/>
                                          </p:val>
                                        </p:tav>
                                        <p:tav tm="100000">
                                          <p:val>
                                            <p:strVal val="#ppt_h"/>
                                          </p:val>
                                        </p:tav>
                                      </p:tavLst>
                                    </p:anim>
                                    <p:animEffect transition="in" filter="fade">
                                      <p:cBhvr>
                                        <p:cTn id="31" dur="1000"/>
                                        <p:tgtEl>
                                          <p:spTgt spid="128003"/>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8" presetClass="entr" presetSubtype="12" fill="hold" nodeType="clickEffect">
                                  <p:stCondLst>
                                    <p:cond delay="0"/>
                                  </p:stCondLst>
                                  <p:childTnLst>
                                    <p:set>
                                      <p:cBhvr>
                                        <p:cTn id="35" dur="1" fill="hold">
                                          <p:stCondLst>
                                            <p:cond delay="0"/>
                                          </p:stCondLst>
                                        </p:cTn>
                                        <p:tgtEl>
                                          <p:spTgt spid="128014"/>
                                        </p:tgtEl>
                                        <p:attrNameLst>
                                          <p:attrName>style.visibility</p:attrName>
                                        </p:attrNameLst>
                                      </p:cBhvr>
                                      <p:to>
                                        <p:strVal val="visible"/>
                                      </p:to>
                                    </p:set>
                                    <p:animEffect transition="in" filter="strips(downLeft)">
                                      <p:cBhvr>
                                        <p:cTn id="36" dur="500"/>
                                        <p:tgtEl>
                                          <p:spTgt spid="128014"/>
                                        </p:tgtEl>
                                      </p:cBhvr>
                                    </p:animEffect>
                                  </p:childTnLst>
                                </p:cTn>
                              </p:par>
                            </p:childTnLst>
                          </p:cTn>
                        </p:par>
                        <p:par>
                          <p:cTn id="37" fill="hold" nodeType="afterGroup">
                            <p:stCondLst>
                              <p:cond delay="500"/>
                            </p:stCondLst>
                            <p:childTnLst>
                              <p:par>
                                <p:cTn id="38" presetID="55" presetClass="entr" presetSubtype="0" fill="hold" grpId="0" nodeType="afterEffect">
                                  <p:stCondLst>
                                    <p:cond delay="0"/>
                                  </p:stCondLst>
                                  <p:childTnLst>
                                    <p:set>
                                      <p:cBhvr>
                                        <p:cTn id="39" dur="1" fill="hold">
                                          <p:stCondLst>
                                            <p:cond delay="0"/>
                                          </p:stCondLst>
                                        </p:cTn>
                                        <p:tgtEl>
                                          <p:spTgt spid="128004"/>
                                        </p:tgtEl>
                                        <p:attrNameLst>
                                          <p:attrName>style.visibility</p:attrName>
                                        </p:attrNameLst>
                                      </p:cBhvr>
                                      <p:to>
                                        <p:strVal val="visible"/>
                                      </p:to>
                                    </p:set>
                                    <p:anim calcmode="lin" valueType="num">
                                      <p:cBhvr>
                                        <p:cTn id="40" dur="1000" fill="hold"/>
                                        <p:tgtEl>
                                          <p:spTgt spid="128004"/>
                                        </p:tgtEl>
                                        <p:attrNameLst>
                                          <p:attrName>ppt_w</p:attrName>
                                        </p:attrNameLst>
                                      </p:cBhvr>
                                      <p:tavLst>
                                        <p:tav tm="0">
                                          <p:val>
                                            <p:strVal val="#ppt_w*0.70"/>
                                          </p:val>
                                        </p:tav>
                                        <p:tav tm="100000">
                                          <p:val>
                                            <p:strVal val="#ppt_w"/>
                                          </p:val>
                                        </p:tav>
                                      </p:tavLst>
                                    </p:anim>
                                    <p:anim calcmode="lin" valueType="num">
                                      <p:cBhvr>
                                        <p:cTn id="41" dur="1000" fill="hold"/>
                                        <p:tgtEl>
                                          <p:spTgt spid="128004"/>
                                        </p:tgtEl>
                                        <p:attrNameLst>
                                          <p:attrName>ppt_h</p:attrName>
                                        </p:attrNameLst>
                                      </p:cBhvr>
                                      <p:tavLst>
                                        <p:tav tm="0">
                                          <p:val>
                                            <p:strVal val="#ppt_h"/>
                                          </p:val>
                                        </p:tav>
                                        <p:tav tm="100000">
                                          <p:val>
                                            <p:strVal val="#ppt_h"/>
                                          </p:val>
                                        </p:tav>
                                      </p:tavLst>
                                    </p:anim>
                                    <p:animEffect transition="in" filter="fade">
                                      <p:cBhvr>
                                        <p:cTn id="42" dur="1000"/>
                                        <p:tgtEl>
                                          <p:spTgt spid="128004"/>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8" presetClass="entr" presetSubtype="12" fill="hold" nodeType="clickEffect">
                                  <p:stCondLst>
                                    <p:cond delay="0"/>
                                  </p:stCondLst>
                                  <p:childTnLst>
                                    <p:set>
                                      <p:cBhvr>
                                        <p:cTn id="46" dur="1" fill="hold">
                                          <p:stCondLst>
                                            <p:cond delay="0"/>
                                          </p:stCondLst>
                                        </p:cTn>
                                        <p:tgtEl>
                                          <p:spTgt spid="128010"/>
                                        </p:tgtEl>
                                        <p:attrNameLst>
                                          <p:attrName>style.visibility</p:attrName>
                                        </p:attrNameLst>
                                      </p:cBhvr>
                                      <p:to>
                                        <p:strVal val="visible"/>
                                      </p:to>
                                    </p:set>
                                    <p:animEffect transition="in" filter="strips(downLeft)">
                                      <p:cBhvr>
                                        <p:cTn id="47" dur="500"/>
                                        <p:tgtEl>
                                          <p:spTgt spid="128010"/>
                                        </p:tgtEl>
                                      </p:cBhvr>
                                    </p:animEffect>
                                  </p:childTnLst>
                                </p:cTn>
                              </p:par>
                            </p:childTnLst>
                          </p:cTn>
                        </p:par>
                        <p:par>
                          <p:cTn id="48" fill="hold" nodeType="afterGroup">
                            <p:stCondLst>
                              <p:cond delay="500"/>
                            </p:stCondLst>
                            <p:childTnLst>
                              <p:par>
                                <p:cTn id="49" presetID="55" presetClass="entr" presetSubtype="0" fill="hold" grpId="0" nodeType="afterEffect">
                                  <p:stCondLst>
                                    <p:cond delay="0"/>
                                  </p:stCondLst>
                                  <p:childTnLst>
                                    <p:set>
                                      <p:cBhvr>
                                        <p:cTn id="50" dur="1" fill="hold">
                                          <p:stCondLst>
                                            <p:cond delay="0"/>
                                          </p:stCondLst>
                                        </p:cTn>
                                        <p:tgtEl>
                                          <p:spTgt spid="128008"/>
                                        </p:tgtEl>
                                        <p:attrNameLst>
                                          <p:attrName>style.visibility</p:attrName>
                                        </p:attrNameLst>
                                      </p:cBhvr>
                                      <p:to>
                                        <p:strVal val="visible"/>
                                      </p:to>
                                    </p:set>
                                    <p:anim calcmode="lin" valueType="num">
                                      <p:cBhvr>
                                        <p:cTn id="51" dur="1000" fill="hold"/>
                                        <p:tgtEl>
                                          <p:spTgt spid="128008"/>
                                        </p:tgtEl>
                                        <p:attrNameLst>
                                          <p:attrName>ppt_w</p:attrName>
                                        </p:attrNameLst>
                                      </p:cBhvr>
                                      <p:tavLst>
                                        <p:tav tm="0">
                                          <p:val>
                                            <p:strVal val="#ppt_w*0.70"/>
                                          </p:val>
                                        </p:tav>
                                        <p:tav tm="100000">
                                          <p:val>
                                            <p:strVal val="#ppt_w"/>
                                          </p:val>
                                        </p:tav>
                                      </p:tavLst>
                                    </p:anim>
                                    <p:anim calcmode="lin" valueType="num">
                                      <p:cBhvr>
                                        <p:cTn id="52" dur="1000" fill="hold"/>
                                        <p:tgtEl>
                                          <p:spTgt spid="128008"/>
                                        </p:tgtEl>
                                        <p:attrNameLst>
                                          <p:attrName>ppt_h</p:attrName>
                                        </p:attrNameLst>
                                      </p:cBhvr>
                                      <p:tavLst>
                                        <p:tav tm="0">
                                          <p:val>
                                            <p:strVal val="#ppt_h"/>
                                          </p:val>
                                        </p:tav>
                                        <p:tav tm="100000">
                                          <p:val>
                                            <p:strVal val="#ppt_h"/>
                                          </p:val>
                                        </p:tav>
                                      </p:tavLst>
                                    </p:anim>
                                    <p:animEffect transition="in" filter="fade">
                                      <p:cBhvr>
                                        <p:cTn id="53" dur="1000"/>
                                        <p:tgtEl>
                                          <p:spTgt spid="128008"/>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8" presetClass="entr" presetSubtype="12" fill="hold" nodeType="clickEffect">
                                  <p:stCondLst>
                                    <p:cond delay="0"/>
                                  </p:stCondLst>
                                  <p:childTnLst>
                                    <p:set>
                                      <p:cBhvr>
                                        <p:cTn id="57" dur="1" fill="hold">
                                          <p:stCondLst>
                                            <p:cond delay="0"/>
                                          </p:stCondLst>
                                        </p:cTn>
                                        <p:tgtEl>
                                          <p:spTgt spid="128013"/>
                                        </p:tgtEl>
                                        <p:attrNameLst>
                                          <p:attrName>style.visibility</p:attrName>
                                        </p:attrNameLst>
                                      </p:cBhvr>
                                      <p:to>
                                        <p:strVal val="visible"/>
                                      </p:to>
                                    </p:set>
                                    <p:animEffect transition="in" filter="strips(downLeft)">
                                      <p:cBhvr>
                                        <p:cTn id="58" dur="500"/>
                                        <p:tgtEl>
                                          <p:spTgt spid="128013"/>
                                        </p:tgtEl>
                                      </p:cBhvr>
                                    </p:animEffect>
                                  </p:childTnLst>
                                </p:cTn>
                              </p:par>
                            </p:childTnLst>
                          </p:cTn>
                        </p:par>
                        <p:par>
                          <p:cTn id="59" fill="hold" nodeType="afterGroup">
                            <p:stCondLst>
                              <p:cond delay="500"/>
                            </p:stCondLst>
                            <p:childTnLst>
                              <p:par>
                                <p:cTn id="60" presetID="55" presetClass="entr" presetSubtype="0" fill="hold" grpId="0" nodeType="afterEffect">
                                  <p:stCondLst>
                                    <p:cond delay="0"/>
                                  </p:stCondLst>
                                  <p:childTnLst>
                                    <p:set>
                                      <p:cBhvr>
                                        <p:cTn id="61" dur="1" fill="hold">
                                          <p:stCondLst>
                                            <p:cond delay="0"/>
                                          </p:stCondLst>
                                        </p:cTn>
                                        <p:tgtEl>
                                          <p:spTgt spid="128011"/>
                                        </p:tgtEl>
                                        <p:attrNameLst>
                                          <p:attrName>style.visibility</p:attrName>
                                        </p:attrNameLst>
                                      </p:cBhvr>
                                      <p:to>
                                        <p:strVal val="visible"/>
                                      </p:to>
                                    </p:set>
                                    <p:anim calcmode="lin" valueType="num">
                                      <p:cBhvr>
                                        <p:cTn id="62" dur="1000" fill="hold"/>
                                        <p:tgtEl>
                                          <p:spTgt spid="128011"/>
                                        </p:tgtEl>
                                        <p:attrNameLst>
                                          <p:attrName>ppt_w</p:attrName>
                                        </p:attrNameLst>
                                      </p:cBhvr>
                                      <p:tavLst>
                                        <p:tav tm="0">
                                          <p:val>
                                            <p:strVal val="#ppt_w*0.70"/>
                                          </p:val>
                                        </p:tav>
                                        <p:tav tm="100000">
                                          <p:val>
                                            <p:strVal val="#ppt_w"/>
                                          </p:val>
                                        </p:tav>
                                      </p:tavLst>
                                    </p:anim>
                                    <p:anim calcmode="lin" valueType="num">
                                      <p:cBhvr>
                                        <p:cTn id="63" dur="1000" fill="hold"/>
                                        <p:tgtEl>
                                          <p:spTgt spid="128011"/>
                                        </p:tgtEl>
                                        <p:attrNameLst>
                                          <p:attrName>ppt_h</p:attrName>
                                        </p:attrNameLst>
                                      </p:cBhvr>
                                      <p:tavLst>
                                        <p:tav tm="0">
                                          <p:val>
                                            <p:strVal val="#ppt_h"/>
                                          </p:val>
                                        </p:tav>
                                        <p:tav tm="100000">
                                          <p:val>
                                            <p:strVal val="#ppt_h"/>
                                          </p:val>
                                        </p:tav>
                                      </p:tavLst>
                                    </p:anim>
                                    <p:animEffect transition="in" filter="fade">
                                      <p:cBhvr>
                                        <p:cTn id="64" dur="1000"/>
                                        <p:tgtEl>
                                          <p:spTgt spid="128011"/>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18" presetClass="entr" presetSubtype="12" fill="hold" nodeType="clickEffect">
                                  <p:stCondLst>
                                    <p:cond delay="0"/>
                                  </p:stCondLst>
                                  <p:childTnLst>
                                    <p:set>
                                      <p:cBhvr>
                                        <p:cTn id="68" dur="1" fill="hold">
                                          <p:stCondLst>
                                            <p:cond delay="0"/>
                                          </p:stCondLst>
                                        </p:cTn>
                                        <p:tgtEl>
                                          <p:spTgt spid="128017"/>
                                        </p:tgtEl>
                                        <p:attrNameLst>
                                          <p:attrName>style.visibility</p:attrName>
                                        </p:attrNameLst>
                                      </p:cBhvr>
                                      <p:to>
                                        <p:strVal val="visible"/>
                                      </p:to>
                                    </p:set>
                                    <p:animEffect transition="in" filter="strips(downLeft)">
                                      <p:cBhvr>
                                        <p:cTn id="69" dur="500"/>
                                        <p:tgtEl>
                                          <p:spTgt spid="128017"/>
                                        </p:tgtEl>
                                      </p:cBhvr>
                                    </p:animEffect>
                                  </p:childTnLst>
                                </p:cTn>
                              </p:par>
                            </p:childTnLst>
                          </p:cTn>
                        </p:par>
                        <p:par>
                          <p:cTn id="70" fill="hold" nodeType="afterGroup">
                            <p:stCondLst>
                              <p:cond delay="500"/>
                            </p:stCondLst>
                            <p:childTnLst>
                              <p:par>
                                <p:cTn id="71" presetID="55" presetClass="entr" presetSubtype="0" fill="hold" grpId="0" nodeType="afterEffect">
                                  <p:stCondLst>
                                    <p:cond delay="0"/>
                                  </p:stCondLst>
                                  <p:childTnLst>
                                    <p:set>
                                      <p:cBhvr>
                                        <p:cTn id="72" dur="1" fill="hold">
                                          <p:stCondLst>
                                            <p:cond delay="0"/>
                                          </p:stCondLst>
                                        </p:cTn>
                                        <p:tgtEl>
                                          <p:spTgt spid="128015"/>
                                        </p:tgtEl>
                                        <p:attrNameLst>
                                          <p:attrName>style.visibility</p:attrName>
                                        </p:attrNameLst>
                                      </p:cBhvr>
                                      <p:to>
                                        <p:strVal val="visible"/>
                                      </p:to>
                                    </p:set>
                                    <p:anim calcmode="lin" valueType="num">
                                      <p:cBhvr>
                                        <p:cTn id="73" dur="1000" fill="hold"/>
                                        <p:tgtEl>
                                          <p:spTgt spid="128015"/>
                                        </p:tgtEl>
                                        <p:attrNameLst>
                                          <p:attrName>ppt_w</p:attrName>
                                        </p:attrNameLst>
                                      </p:cBhvr>
                                      <p:tavLst>
                                        <p:tav tm="0">
                                          <p:val>
                                            <p:strVal val="#ppt_w*0.70"/>
                                          </p:val>
                                        </p:tav>
                                        <p:tav tm="100000">
                                          <p:val>
                                            <p:strVal val="#ppt_w"/>
                                          </p:val>
                                        </p:tav>
                                      </p:tavLst>
                                    </p:anim>
                                    <p:anim calcmode="lin" valueType="num">
                                      <p:cBhvr>
                                        <p:cTn id="74" dur="1000" fill="hold"/>
                                        <p:tgtEl>
                                          <p:spTgt spid="128015"/>
                                        </p:tgtEl>
                                        <p:attrNameLst>
                                          <p:attrName>ppt_h</p:attrName>
                                        </p:attrNameLst>
                                      </p:cBhvr>
                                      <p:tavLst>
                                        <p:tav tm="0">
                                          <p:val>
                                            <p:strVal val="#ppt_h"/>
                                          </p:val>
                                        </p:tav>
                                        <p:tav tm="100000">
                                          <p:val>
                                            <p:strVal val="#ppt_h"/>
                                          </p:val>
                                        </p:tav>
                                      </p:tavLst>
                                    </p:anim>
                                    <p:animEffect transition="in" filter="fade">
                                      <p:cBhvr>
                                        <p:cTn id="75" dur="1000"/>
                                        <p:tgtEl>
                                          <p:spTgt spid="128015"/>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18" presetClass="entr" presetSubtype="6" fill="hold" nodeType="clickEffect">
                                  <p:stCondLst>
                                    <p:cond delay="0"/>
                                  </p:stCondLst>
                                  <p:childTnLst>
                                    <p:set>
                                      <p:cBhvr>
                                        <p:cTn id="79" dur="1" fill="hold">
                                          <p:stCondLst>
                                            <p:cond delay="0"/>
                                          </p:stCondLst>
                                        </p:cTn>
                                        <p:tgtEl>
                                          <p:spTgt spid="128018"/>
                                        </p:tgtEl>
                                        <p:attrNameLst>
                                          <p:attrName>style.visibility</p:attrName>
                                        </p:attrNameLst>
                                      </p:cBhvr>
                                      <p:to>
                                        <p:strVal val="visible"/>
                                      </p:to>
                                    </p:set>
                                    <p:animEffect transition="in" filter="strips(downRight)">
                                      <p:cBhvr>
                                        <p:cTn id="80" dur="500"/>
                                        <p:tgtEl>
                                          <p:spTgt spid="128018"/>
                                        </p:tgtEl>
                                      </p:cBhvr>
                                    </p:animEffect>
                                  </p:childTnLst>
                                </p:cTn>
                              </p:par>
                            </p:childTnLst>
                          </p:cTn>
                        </p:par>
                        <p:par>
                          <p:cTn id="81" fill="hold" nodeType="afterGroup">
                            <p:stCondLst>
                              <p:cond delay="500"/>
                            </p:stCondLst>
                            <p:childTnLst>
                              <p:par>
                                <p:cTn id="82" presetID="55" presetClass="entr" presetSubtype="0" fill="hold" grpId="0" nodeType="afterEffect">
                                  <p:stCondLst>
                                    <p:cond delay="0"/>
                                  </p:stCondLst>
                                  <p:childTnLst>
                                    <p:set>
                                      <p:cBhvr>
                                        <p:cTn id="83" dur="1" fill="hold">
                                          <p:stCondLst>
                                            <p:cond delay="0"/>
                                          </p:stCondLst>
                                        </p:cTn>
                                        <p:tgtEl>
                                          <p:spTgt spid="128016"/>
                                        </p:tgtEl>
                                        <p:attrNameLst>
                                          <p:attrName>style.visibility</p:attrName>
                                        </p:attrNameLst>
                                      </p:cBhvr>
                                      <p:to>
                                        <p:strVal val="visible"/>
                                      </p:to>
                                    </p:set>
                                    <p:anim calcmode="lin" valueType="num">
                                      <p:cBhvr>
                                        <p:cTn id="84" dur="1000" fill="hold"/>
                                        <p:tgtEl>
                                          <p:spTgt spid="128016"/>
                                        </p:tgtEl>
                                        <p:attrNameLst>
                                          <p:attrName>ppt_w</p:attrName>
                                        </p:attrNameLst>
                                      </p:cBhvr>
                                      <p:tavLst>
                                        <p:tav tm="0">
                                          <p:val>
                                            <p:strVal val="#ppt_w*0.70"/>
                                          </p:val>
                                        </p:tav>
                                        <p:tav tm="100000">
                                          <p:val>
                                            <p:strVal val="#ppt_w"/>
                                          </p:val>
                                        </p:tav>
                                      </p:tavLst>
                                    </p:anim>
                                    <p:anim calcmode="lin" valueType="num">
                                      <p:cBhvr>
                                        <p:cTn id="85" dur="1000" fill="hold"/>
                                        <p:tgtEl>
                                          <p:spTgt spid="128016"/>
                                        </p:tgtEl>
                                        <p:attrNameLst>
                                          <p:attrName>ppt_h</p:attrName>
                                        </p:attrNameLst>
                                      </p:cBhvr>
                                      <p:tavLst>
                                        <p:tav tm="0">
                                          <p:val>
                                            <p:strVal val="#ppt_h"/>
                                          </p:val>
                                        </p:tav>
                                        <p:tav tm="100000">
                                          <p:val>
                                            <p:strVal val="#ppt_h"/>
                                          </p:val>
                                        </p:tav>
                                      </p:tavLst>
                                    </p:anim>
                                    <p:animEffect transition="in" filter="fade">
                                      <p:cBhvr>
                                        <p:cTn id="86" dur="1000"/>
                                        <p:tgtEl>
                                          <p:spTgt spid="128016"/>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18" presetClass="entr" presetSubtype="12" fill="hold" nodeType="clickEffect">
                                  <p:stCondLst>
                                    <p:cond delay="0"/>
                                  </p:stCondLst>
                                  <p:childTnLst>
                                    <p:set>
                                      <p:cBhvr>
                                        <p:cTn id="90" dur="1" fill="hold">
                                          <p:stCondLst>
                                            <p:cond delay="0"/>
                                          </p:stCondLst>
                                        </p:cTn>
                                        <p:tgtEl>
                                          <p:spTgt spid="128035"/>
                                        </p:tgtEl>
                                        <p:attrNameLst>
                                          <p:attrName>style.visibility</p:attrName>
                                        </p:attrNameLst>
                                      </p:cBhvr>
                                      <p:to>
                                        <p:strVal val="visible"/>
                                      </p:to>
                                    </p:set>
                                    <p:animEffect transition="in" filter="strips(downLeft)">
                                      <p:cBhvr>
                                        <p:cTn id="91" dur="500"/>
                                        <p:tgtEl>
                                          <p:spTgt spid="128035"/>
                                        </p:tgtEl>
                                      </p:cBhvr>
                                    </p:animEffect>
                                  </p:childTnLst>
                                </p:cTn>
                              </p:par>
                            </p:childTnLst>
                          </p:cTn>
                        </p:par>
                        <p:par>
                          <p:cTn id="92" fill="hold" nodeType="afterGroup">
                            <p:stCondLst>
                              <p:cond delay="500"/>
                            </p:stCondLst>
                            <p:childTnLst>
                              <p:par>
                                <p:cTn id="93" presetID="55" presetClass="entr" presetSubtype="0" fill="hold" grpId="0" nodeType="afterEffect">
                                  <p:stCondLst>
                                    <p:cond delay="0"/>
                                  </p:stCondLst>
                                  <p:childTnLst>
                                    <p:set>
                                      <p:cBhvr>
                                        <p:cTn id="94" dur="1" fill="hold">
                                          <p:stCondLst>
                                            <p:cond delay="0"/>
                                          </p:stCondLst>
                                        </p:cTn>
                                        <p:tgtEl>
                                          <p:spTgt spid="128033"/>
                                        </p:tgtEl>
                                        <p:attrNameLst>
                                          <p:attrName>style.visibility</p:attrName>
                                        </p:attrNameLst>
                                      </p:cBhvr>
                                      <p:to>
                                        <p:strVal val="visible"/>
                                      </p:to>
                                    </p:set>
                                    <p:anim calcmode="lin" valueType="num">
                                      <p:cBhvr>
                                        <p:cTn id="95" dur="1000" fill="hold"/>
                                        <p:tgtEl>
                                          <p:spTgt spid="128033"/>
                                        </p:tgtEl>
                                        <p:attrNameLst>
                                          <p:attrName>ppt_w</p:attrName>
                                        </p:attrNameLst>
                                      </p:cBhvr>
                                      <p:tavLst>
                                        <p:tav tm="0">
                                          <p:val>
                                            <p:strVal val="#ppt_w*0.70"/>
                                          </p:val>
                                        </p:tav>
                                        <p:tav tm="100000">
                                          <p:val>
                                            <p:strVal val="#ppt_w"/>
                                          </p:val>
                                        </p:tav>
                                      </p:tavLst>
                                    </p:anim>
                                    <p:anim calcmode="lin" valueType="num">
                                      <p:cBhvr>
                                        <p:cTn id="96" dur="1000" fill="hold"/>
                                        <p:tgtEl>
                                          <p:spTgt spid="128033"/>
                                        </p:tgtEl>
                                        <p:attrNameLst>
                                          <p:attrName>ppt_h</p:attrName>
                                        </p:attrNameLst>
                                      </p:cBhvr>
                                      <p:tavLst>
                                        <p:tav tm="0">
                                          <p:val>
                                            <p:strVal val="#ppt_h"/>
                                          </p:val>
                                        </p:tav>
                                        <p:tav tm="100000">
                                          <p:val>
                                            <p:strVal val="#ppt_h"/>
                                          </p:val>
                                        </p:tav>
                                      </p:tavLst>
                                    </p:anim>
                                    <p:animEffect transition="in" filter="fade">
                                      <p:cBhvr>
                                        <p:cTn id="97" dur="1000"/>
                                        <p:tgtEl>
                                          <p:spTgt spid="128033"/>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18" presetClass="entr" presetSubtype="6" fill="hold" nodeType="clickEffect">
                                  <p:stCondLst>
                                    <p:cond delay="0"/>
                                  </p:stCondLst>
                                  <p:childTnLst>
                                    <p:set>
                                      <p:cBhvr>
                                        <p:cTn id="101" dur="1" fill="hold">
                                          <p:stCondLst>
                                            <p:cond delay="0"/>
                                          </p:stCondLst>
                                        </p:cTn>
                                        <p:tgtEl>
                                          <p:spTgt spid="128034"/>
                                        </p:tgtEl>
                                        <p:attrNameLst>
                                          <p:attrName>style.visibility</p:attrName>
                                        </p:attrNameLst>
                                      </p:cBhvr>
                                      <p:to>
                                        <p:strVal val="visible"/>
                                      </p:to>
                                    </p:set>
                                    <p:animEffect transition="in" filter="strips(downRight)">
                                      <p:cBhvr>
                                        <p:cTn id="102" dur="500"/>
                                        <p:tgtEl>
                                          <p:spTgt spid="128034"/>
                                        </p:tgtEl>
                                      </p:cBhvr>
                                    </p:animEffect>
                                  </p:childTnLst>
                                </p:cTn>
                              </p:par>
                              <p:par>
                                <p:cTn id="103" presetID="18" presetClass="entr" presetSubtype="6" fill="hold" nodeType="withEffect">
                                  <p:stCondLst>
                                    <p:cond delay="0"/>
                                  </p:stCondLst>
                                  <p:childTnLst>
                                    <p:set>
                                      <p:cBhvr>
                                        <p:cTn id="104" dur="1" fill="hold">
                                          <p:stCondLst>
                                            <p:cond delay="0"/>
                                          </p:stCondLst>
                                        </p:cTn>
                                        <p:tgtEl>
                                          <p:spTgt spid="128030"/>
                                        </p:tgtEl>
                                        <p:attrNameLst>
                                          <p:attrName>style.visibility</p:attrName>
                                        </p:attrNameLst>
                                      </p:cBhvr>
                                      <p:to>
                                        <p:strVal val="visible"/>
                                      </p:to>
                                    </p:set>
                                    <p:animEffect transition="in" filter="strips(downRight)">
                                      <p:cBhvr>
                                        <p:cTn id="105" dur="500"/>
                                        <p:tgtEl>
                                          <p:spTgt spid="128030"/>
                                        </p:tgtEl>
                                      </p:cBhvr>
                                    </p:animEffect>
                                  </p:childTnLst>
                                </p:cTn>
                              </p:par>
                            </p:childTnLst>
                          </p:cTn>
                        </p:par>
                        <p:par>
                          <p:cTn id="106" fill="hold" nodeType="afterGroup">
                            <p:stCondLst>
                              <p:cond delay="500"/>
                            </p:stCondLst>
                            <p:childTnLst>
                              <p:par>
                                <p:cTn id="107" presetID="55" presetClass="entr" presetSubtype="0" fill="hold" grpId="0" nodeType="afterEffect">
                                  <p:stCondLst>
                                    <p:cond delay="0"/>
                                  </p:stCondLst>
                                  <p:childTnLst>
                                    <p:set>
                                      <p:cBhvr>
                                        <p:cTn id="108" dur="1" fill="hold">
                                          <p:stCondLst>
                                            <p:cond delay="0"/>
                                          </p:stCondLst>
                                        </p:cTn>
                                        <p:tgtEl>
                                          <p:spTgt spid="128019"/>
                                        </p:tgtEl>
                                        <p:attrNameLst>
                                          <p:attrName>style.visibility</p:attrName>
                                        </p:attrNameLst>
                                      </p:cBhvr>
                                      <p:to>
                                        <p:strVal val="visible"/>
                                      </p:to>
                                    </p:set>
                                    <p:anim calcmode="lin" valueType="num">
                                      <p:cBhvr>
                                        <p:cTn id="109" dur="1000" fill="hold"/>
                                        <p:tgtEl>
                                          <p:spTgt spid="128019"/>
                                        </p:tgtEl>
                                        <p:attrNameLst>
                                          <p:attrName>ppt_w</p:attrName>
                                        </p:attrNameLst>
                                      </p:cBhvr>
                                      <p:tavLst>
                                        <p:tav tm="0">
                                          <p:val>
                                            <p:strVal val="#ppt_w*0.70"/>
                                          </p:val>
                                        </p:tav>
                                        <p:tav tm="100000">
                                          <p:val>
                                            <p:strVal val="#ppt_w"/>
                                          </p:val>
                                        </p:tav>
                                      </p:tavLst>
                                    </p:anim>
                                    <p:anim calcmode="lin" valueType="num">
                                      <p:cBhvr>
                                        <p:cTn id="110" dur="1000" fill="hold"/>
                                        <p:tgtEl>
                                          <p:spTgt spid="128019"/>
                                        </p:tgtEl>
                                        <p:attrNameLst>
                                          <p:attrName>ppt_h</p:attrName>
                                        </p:attrNameLst>
                                      </p:cBhvr>
                                      <p:tavLst>
                                        <p:tav tm="0">
                                          <p:val>
                                            <p:strVal val="#ppt_h"/>
                                          </p:val>
                                        </p:tav>
                                        <p:tav tm="100000">
                                          <p:val>
                                            <p:strVal val="#ppt_h"/>
                                          </p:val>
                                        </p:tav>
                                      </p:tavLst>
                                    </p:anim>
                                    <p:animEffect transition="in" filter="fade">
                                      <p:cBhvr>
                                        <p:cTn id="111" dur="1000"/>
                                        <p:tgtEl>
                                          <p:spTgt spid="128019"/>
                                        </p:tgtEl>
                                      </p:cBhvr>
                                    </p:animEffec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18" presetClass="entr" presetSubtype="12" fill="hold" nodeType="clickEffect">
                                  <p:stCondLst>
                                    <p:cond delay="0"/>
                                  </p:stCondLst>
                                  <p:childTnLst>
                                    <p:set>
                                      <p:cBhvr>
                                        <p:cTn id="115" dur="1" fill="hold">
                                          <p:stCondLst>
                                            <p:cond delay="0"/>
                                          </p:stCondLst>
                                        </p:cTn>
                                        <p:tgtEl>
                                          <p:spTgt spid="128031"/>
                                        </p:tgtEl>
                                        <p:attrNameLst>
                                          <p:attrName>style.visibility</p:attrName>
                                        </p:attrNameLst>
                                      </p:cBhvr>
                                      <p:to>
                                        <p:strVal val="visible"/>
                                      </p:to>
                                    </p:set>
                                    <p:animEffect transition="in" filter="strips(downLeft)">
                                      <p:cBhvr>
                                        <p:cTn id="116" dur="500"/>
                                        <p:tgtEl>
                                          <p:spTgt spid="128031"/>
                                        </p:tgtEl>
                                      </p:cBhvr>
                                    </p:animEffect>
                                  </p:childTnLst>
                                </p:cTn>
                              </p:par>
                            </p:childTnLst>
                          </p:cTn>
                        </p:par>
                        <p:par>
                          <p:cTn id="117" fill="hold" nodeType="afterGroup">
                            <p:stCondLst>
                              <p:cond delay="500"/>
                            </p:stCondLst>
                            <p:childTnLst>
                              <p:par>
                                <p:cTn id="118" presetID="55" presetClass="entr" presetSubtype="0" fill="hold" grpId="0" nodeType="afterEffect">
                                  <p:stCondLst>
                                    <p:cond delay="0"/>
                                  </p:stCondLst>
                                  <p:childTnLst>
                                    <p:set>
                                      <p:cBhvr>
                                        <p:cTn id="119" dur="1" fill="hold">
                                          <p:stCondLst>
                                            <p:cond delay="0"/>
                                          </p:stCondLst>
                                        </p:cTn>
                                        <p:tgtEl>
                                          <p:spTgt spid="128021"/>
                                        </p:tgtEl>
                                        <p:attrNameLst>
                                          <p:attrName>style.visibility</p:attrName>
                                        </p:attrNameLst>
                                      </p:cBhvr>
                                      <p:to>
                                        <p:strVal val="visible"/>
                                      </p:to>
                                    </p:set>
                                    <p:anim calcmode="lin" valueType="num">
                                      <p:cBhvr>
                                        <p:cTn id="120" dur="1000" fill="hold"/>
                                        <p:tgtEl>
                                          <p:spTgt spid="128021"/>
                                        </p:tgtEl>
                                        <p:attrNameLst>
                                          <p:attrName>ppt_w</p:attrName>
                                        </p:attrNameLst>
                                      </p:cBhvr>
                                      <p:tavLst>
                                        <p:tav tm="0">
                                          <p:val>
                                            <p:strVal val="#ppt_w*0.70"/>
                                          </p:val>
                                        </p:tav>
                                        <p:tav tm="100000">
                                          <p:val>
                                            <p:strVal val="#ppt_w"/>
                                          </p:val>
                                        </p:tav>
                                      </p:tavLst>
                                    </p:anim>
                                    <p:anim calcmode="lin" valueType="num">
                                      <p:cBhvr>
                                        <p:cTn id="121" dur="1000" fill="hold"/>
                                        <p:tgtEl>
                                          <p:spTgt spid="128021"/>
                                        </p:tgtEl>
                                        <p:attrNameLst>
                                          <p:attrName>ppt_h</p:attrName>
                                        </p:attrNameLst>
                                      </p:cBhvr>
                                      <p:tavLst>
                                        <p:tav tm="0">
                                          <p:val>
                                            <p:strVal val="#ppt_h"/>
                                          </p:val>
                                        </p:tav>
                                        <p:tav tm="100000">
                                          <p:val>
                                            <p:strVal val="#ppt_h"/>
                                          </p:val>
                                        </p:tav>
                                      </p:tavLst>
                                    </p:anim>
                                    <p:animEffect transition="in" filter="fade">
                                      <p:cBhvr>
                                        <p:cTn id="122" dur="1000"/>
                                        <p:tgtEl>
                                          <p:spTgt spid="128021"/>
                                        </p:tgtEl>
                                      </p:cBhvr>
                                    </p:animEffec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18" presetClass="entr" presetSubtype="12" fill="hold" nodeType="clickEffect">
                                  <p:stCondLst>
                                    <p:cond delay="0"/>
                                  </p:stCondLst>
                                  <p:childTnLst>
                                    <p:set>
                                      <p:cBhvr>
                                        <p:cTn id="126" dur="1" fill="hold">
                                          <p:stCondLst>
                                            <p:cond delay="0"/>
                                          </p:stCondLst>
                                        </p:cTn>
                                        <p:tgtEl>
                                          <p:spTgt spid="128032"/>
                                        </p:tgtEl>
                                        <p:attrNameLst>
                                          <p:attrName>style.visibility</p:attrName>
                                        </p:attrNameLst>
                                      </p:cBhvr>
                                      <p:to>
                                        <p:strVal val="visible"/>
                                      </p:to>
                                    </p:set>
                                    <p:animEffect transition="in" filter="strips(downLeft)">
                                      <p:cBhvr>
                                        <p:cTn id="127" dur="500"/>
                                        <p:tgtEl>
                                          <p:spTgt spid="128032"/>
                                        </p:tgtEl>
                                      </p:cBhvr>
                                    </p:animEffect>
                                  </p:childTnLst>
                                </p:cTn>
                              </p:par>
                            </p:childTnLst>
                          </p:cTn>
                        </p:par>
                        <p:par>
                          <p:cTn id="128" fill="hold" nodeType="afterGroup">
                            <p:stCondLst>
                              <p:cond delay="500"/>
                            </p:stCondLst>
                            <p:childTnLst>
                              <p:par>
                                <p:cTn id="129" presetID="55" presetClass="entr" presetSubtype="0" fill="hold" grpId="0" nodeType="afterEffect">
                                  <p:stCondLst>
                                    <p:cond delay="0"/>
                                  </p:stCondLst>
                                  <p:childTnLst>
                                    <p:set>
                                      <p:cBhvr>
                                        <p:cTn id="130" dur="1" fill="hold">
                                          <p:stCondLst>
                                            <p:cond delay="0"/>
                                          </p:stCondLst>
                                        </p:cTn>
                                        <p:tgtEl>
                                          <p:spTgt spid="128020"/>
                                        </p:tgtEl>
                                        <p:attrNameLst>
                                          <p:attrName>style.visibility</p:attrName>
                                        </p:attrNameLst>
                                      </p:cBhvr>
                                      <p:to>
                                        <p:strVal val="visible"/>
                                      </p:to>
                                    </p:set>
                                    <p:anim calcmode="lin" valueType="num">
                                      <p:cBhvr>
                                        <p:cTn id="131" dur="1000" fill="hold"/>
                                        <p:tgtEl>
                                          <p:spTgt spid="128020"/>
                                        </p:tgtEl>
                                        <p:attrNameLst>
                                          <p:attrName>ppt_w</p:attrName>
                                        </p:attrNameLst>
                                      </p:cBhvr>
                                      <p:tavLst>
                                        <p:tav tm="0">
                                          <p:val>
                                            <p:strVal val="#ppt_w*0.70"/>
                                          </p:val>
                                        </p:tav>
                                        <p:tav tm="100000">
                                          <p:val>
                                            <p:strVal val="#ppt_w"/>
                                          </p:val>
                                        </p:tav>
                                      </p:tavLst>
                                    </p:anim>
                                    <p:anim calcmode="lin" valueType="num">
                                      <p:cBhvr>
                                        <p:cTn id="132" dur="1000" fill="hold"/>
                                        <p:tgtEl>
                                          <p:spTgt spid="128020"/>
                                        </p:tgtEl>
                                        <p:attrNameLst>
                                          <p:attrName>ppt_h</p:attrName>
                                        </p:attrNameLst>
                                      </p:cBhvr>
                                      <p:tavLst>
                                        <p:tav tm="0">
                                          <p:val>
                                            <p:strVal val="#ppt_h"/>
                                          </p:val>
                                        </p:tav>
                                        <p:tav tm="100000">
                                          <p:val>
                                            <p:strVal val="#ppt_h"/>
                                          </p:val>
                                        </p:tav>
                                      </p:tavLst>
                                    </p:anim>
                                    <p:animEffect transition="in" filter="fade">
                                      <p:cBhvr>
                                        <p:cTn id="133" dur="1000"/>
                                        <p:tgtEl>
                                          <p:spTgt spid="1280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2" grpId="0" animBg="1"/>
      <p:bldP spid="128003" grpId="0" animBg="1"/>
      <p:bldP spid="128004" grpId="0" animBg="1"/>
      <p:bldP spid="128007" grpId="0" animBg="1"/>
      <p:bldP spid="128008" grpId="0" animBg="1"/>
      <p:bldP spid="128011" grpId="0" animBg="1"/>
      <p:bldP spid="128015" grpId="0" animBg="1"/>
      <p:bldP spid="128016" grpId="0" animBg="1"/>
      <p:bldP spid="128019" grpId="0" animBg="1"/>
      <p:bldP spid="128020" grpId="0" animBg="1"/>
      <p:bldP spid="128021" grpId="0" animBg="1"/>
      <p:bldP spid="12803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zervirano mjesto broja slajda 3">
            <a:extLst>
              <a:ext uri="{FF2B5EF4-FFF2-40B4-BE49-F238E27FC236}">
                <a16:creationId xmlns:a16="http://schemas.microsoft.com/office/drawing/2014/main" id="{AFFE133D-A707-4960-8CD9-A85E7B9ED281}"/>
              </a:ext>
            </a:extLst>
          </p:cNvPr>
          <p:cNvSpPr>
            <a:spLocks noGrp="1"/>
          </p:cNvSpPr>
          <p:nvPr>
            <p:ph type="sldNum" sz="quarter" idx="12"/>
          </p:nvPr>
        </p:nvSpPr>
        <p:spPr/>
        <p:txBody>
          <a:bodyPr/>
          <a:lstStyle/>
          <a:p>
            <a:fld id="{50419137-8D72-4477-A46A-0FB267C2091E}" type="slidenum">
              <a:rPr lang="hr-HR" altLang="sr-Latn-RS"/>
              <a:pPr/>
              <a:t>14</a:t>
            </a:fld>
            <a:endParaRPr lang="hr-HR" altLang="sr-Latn-RS"/>
          </a:p>
        </p:txBody>
      </p:sp>
      <p:sp>
        <p:nvSpPr>
          <p:cNvPr id="117766" name="AutoShape 6">
            <a:extLst>
              <a:ext uri="{FF2B5EF4-FFF2-40B4-BE49-F238E27FC236}">
                <a16:creationId xmlns:a16="http://schemas.microsoft.com/office/drawing/2014/main" id="{F0E94DDC-C1A3-458D-BA10-B9D3D2EAC4FA}"/>
              </a:ext>
            </a:extLst>
          </p:cNvPr>
          <p:cNvSpPr>
            <a:spLocks noChangeArrowheads="1"/>
          </p:cNvSpPr>
          <p:nvPr/>
        </p:nvSpPr>
        <p:spPr bwMode="auto">
          <a:xfrm>
            <a:off x="1905000" y="609600"/>
            <a:ext cx="5562600" cy="685800"/>
          </a:xfrm>
          <a:prstGeom prst="bevel">
            <a:avLst>
              <a:gd name="adj" fmla="val 12500"/>
            </a:avLst>
          </a:prstGeom>
          <a:solidFill>
            <a:schemeClr val="bg1">
              <a:alpha val="48000"/>
            </a:schemeClr>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hr-HR" altLang="sr-Latn-RS" sz="2000" b="1">
                <a:effectLst>
                  <a:outerShdw blurRad="38100" dist="38100" dir="2700000" algn="tl">
                    <a:srgbClr val="000000"/>
                  </a:outerShdw>
                </a:effectLst>
              </a:rPr>
              <a:t>Neke specifičnosti brodarskih ugovora</a:t>
            </a:r>
            <a:endParaRPr lang="en-US" altLang="sr-Latn-RS" sz="2000" b="1">
              <a:effectLst>
                <a:outerShdw blurRad="38100" dist="38100" dir="2700000" algn="tl">
                  <a:srgbClr val="000000"/>
                </a:outerShdw>
              </a:effectLst>
            </a:endParaRPr>
          </a:p>
        </p:txBody>
      </p:sp>
      <p:sp>
        <p:nvSpPr>
          <p:cNvPr id="117768" name="AutoShape 8">
            <a:extLst>
              <a:ext uri="{FF2B5EF4-FFF2-40B4-BE49-F238E27FC236}">
                <a16:creationId xmlns:a16="http://schemas.microsoft.com/office/drawing/2014/main" id="{845CE2C1-3336-4D83-870C-20F9417E565D}"/>
              </a:ext>
            </a:extLst>
          </p:cNvPr>
          <p:cNvSpPr>
            <a:spLocks noChangeArrowheads="1"/>
          </p:cNvSpPr>
          <p:nvPr/>
        </p:nvSpPr>
        <p:spPr bwMode="auto">
          <a:xfrm>
            <a:off x="2133600" y="1600200"/>
            <a:ext cx="6629400" cy="457200"/>
          </a:xfrm>
          <a:prstGeom prst="bevel">
            <a:avLst>
              <a:gd name="adj" fmla="val 12500"/>
            </a:avLst>
          </a:prstGeom>
          <a:solidFill>
            <a:schemeClr val="accent1">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400" i="1">
                <a:solidFill>
                  <a:schemeClr val="tx2"/>
                </a:solidFill>
                <a:latin typeface="Arial" panose="020B0604020202020204" pitchFamily="34" charset="0"/>
              </a:rPr>
              <a:t>naručitelj ne smije poslati brod u luku koja je izvan ugovorenog područja</a:t>
            </a:r>
            <a:endParaRPr lang="en-US" altLang="sr-Latn-RS" sz="1400" i="1">
              <a:latin typeface="Arial" panose="020B0604020202020204" pitchFamily="34" charset="0"/>
            </a:endParaRPr>
          </a:p>
        </p:txBody>
      </p:sp>
      <p:cxnSp>
        <p:nvCxnSpPr>
          <p:cNvPr id="117769" name="AutoShape 9">
            <a:extLst>
              <a:ext uri="{FF2B5EF4-FFF2-40B4-BE49-F238E27FC236}">
                <a16:creationId xmlns:a16="http://schemas.microsoft.com/office/drawing/2014/main" id="{C4105459-0167-4E14-984F-254C429CE8D3}"/>
              </a:ext>
            </a:extLst>
          </p:cNvPr>
          <p:cNvCxnSpPr>
            <a:cxnSpLocks noChangeShapeType="1"/>
            <a:stCxn id="117766" idx="4"/>
            <a:endCxn id="117768" idx="4"/>
          </p:cNvCxnSpPr>
          <p:nvPr/>
        </p:nvCxnSpPr>
        <p:spPr bwMode="auto">
          <a:xfrm rot="10800000" flipH="1" flipV="1">
            <a:off x="1905000" y="952500"/>
            <a:ext cx="228600" cy="876300"/>
          </a:xfrm>
          <a:prstGeom prst="bentConnector3">
            <a:avLst>
              <a:gd name="adj1" fmla="val -10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7770" name="AutoShape 10">
            <a:extLst>
              <a:ext uri="{FF2B5EF4-FFF2-40B4-BE49-F238E27FC236}">
                <a16:creationId xmlns:a16="http://schemas.microsoft.com/office/drawing/2014/main" id="{1F0CF728-1AEF-4BF4-BF18-FC7AFE4C7A94}"/>
              </a:ext>
            </a:extLst>
          </p:cNvPr>
          <p:cNvSpPr>
            <a:spLocks noChangeArrowheads="1"/>
          </p:cNvSpPr>
          <p:nvPr/>
        </p:nvSpPr>
        <p:spPr bwMode="auto">
          <a:xfrm>
            <a:off x="2133600" y="2286000"/>
            <a:ext cx="6553200" cy="685800"/>
          </a:xfrm>
          <a:prstGeom prst="bevel">
            <a:avLst>
              <a:gd name="adj" fmla="val 8750"/>
            </a:avLst>
          </a:prstGeom>
          <a:solidFill>
            <a:schemeClr val="accent1">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400" i="1">
                <a:solidFill>
                  <a:schemeClr val="tx2"/>
                </a:solidFill>
                <a:latin typeface="Arial" panose="020B0604020202020204" pitchFamily="34" charset="0"/>
              </a:rPr>
              <a:t>naručitelj ne </a:t>
            </a:r>
            <a:r>
              <a:rPr lang="hr-HR" altLang="sr-Latn-RS" sz="1400" i="1">
                <a:latin typeface="Arial" panose="020B0604020202020204" pitchFamily="34" charset="0"/>
              </a:rPr>
              <a:t>može zatražiti uvjete prijevoza koji bi predstavljali opasnost za brod i posadu, bez obzira je li postojala u vrijeme zaključivanja ugovora ili ne (npr. rat)</a:t>
            </a:r>
            <a:endParaRPr lang="en-US" altLang="sr-Latn-RS" sz="1400">
              <a:latin typeface="Arial" panose="020B0604020202020204" pitchFamily="34" charset="0"/>
            </a:endParaRPr>
          </a:p>
        </p:txBody>
      </p:sp>
      <p:cxnSp>
        <p:nvCxnSpPr>
          <p:cNvPr id="117771" name="AutoShape 11">
            <a:extLst>
              <a:ext uri="{FF2B5EF4-FFF2-40B4-BE49-F238E27FC236}">
                <a16:creationId xmlns:a16="http://schemas.microsoft.com/office/drawing/2014/main" id="{1AEC952F-E268-410E-B809-35A0CD6B067E}"/>
              </a:ext>
            </a:extLst>
          </p:cNvPr>
          <p:cNvCxnSpPr>
            <a:cxnSpLocks noChangeShapeType="1"/>
            <a:stCxn id="117766" idx="4"/>
            <a:endCxn id="117770" idx="4"/>
          </p:cNvCxnSpPr>
          <p:nvPr/>
        </p:nvCxnSpPr>
        <p:spPr bwMode="auto">
          <a:xfrm rot="10800000" flipH="1" flipV="1">
            <a:off x="1905000" y="952500"/>
            <a:ext cx="228600" cy="1676400"/>
          </a:xfrm>
          <a:prstGeom prst="bentConnector3">
            <a:avLst>
              <a:gd name="adj1" fmla="val -10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7772" name="AutoShape 12">
            <a:extLst>
              <a:ext uri="{FF2B5EF4-FFF2-40B4-BE49-F238E27FC236}">
                <a16:creationId xmlns:a16="http://schemas.microsoft.com/office/drawing/2014/main" id="{E904FFF4-D995-4E97-8131-C68F40F9B508}"/>
              </a:ext>
            </a:extLst>
          </p:cNvPr>
          <p:cNvSpPr>
            <a:spLocks noChangeArrowheads="1"/>
          </p:cNvSpPr>
          <p:nvPr/>
        </p:nvSpPr>
        <p:spPr bwMode="auto">
          <a:xfrm>
            <a:off x="2133600" y="3200400"/>
            <a:ext cx="6553200" cy="533400"/>
          </a:xfrm>
          <a:prstGeom prst="bevel">
            <a:avLst>
              <a:gd name="adj" fmla="val 8750"/>
            </a:avLst>
          </a:prstGeom>
          <a:solidFill>
            <a:schemeClr val="accent1">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400" i="1">
                <a:latin typeface="Arial" panose="020B0604020202020204" pitchFamily="34" charset="0"/>
              </a:rPr>
              <a:t>naručitelj ne smije uputiti brod na putovanje koje bi znatno prekoračilo trajanje ugovora, a nakon prekoračenja roka, plaća se dvostruka vozarina</a:t>
            </a:r>
            <a:endParaRPr lang="en-US" altLang="sr-Latn-RS" sz="1400" i="1">
              <a:latin typeface="Arial" panose="020B0604020202020204" pitchFamily="34" charset="0"/>
            </a:endParaRPr>
          </a:p>
        </p:txBody>
      </p:sp>
      <p:cxnSp>
        <p:nvCxnSpPr>
          <p:cNvPr id="117773" name="AutoShape 13">
            <a:extLst>
              <a:ext uri="{FF2B5EF4-FFF2-40B4-BE49-F238E27FC236}">
                <a16:creationId xmlns:a16="http://schemas.microsoft.com/office/drawing/2014/main" id="{3AF5B415-7FEA-43B2-B302-DFEA87DE59BA}"/>
              </a:ext>
            </a:extLst>
          </p:cNvPr>
          <p:cNvCxnSpPr>
            <a:cxnSpLocks noChangeShapeType="1"/>
            <a:stCxn id="117766" idx="4"/>
            <a:endCxn id="117772" idx="4"/>
          </p:cNvCxnSpPr>
          <p:nvPr/>
        </p:nvCxnSpPr>
        <p:spPr bwMode="auto">
          <a:xfrm rot="10800000" flipH="1" flipV="1">
            <a:off x="1905000" y="952500"/>
            <a:ext cx="228600" cy="2514600"/>
          </a:xfrm>
          <a:prstGeom prst="bentConnector3">
            <a:avLst>
              <a:gd name="adj1" fmla="val -10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7774" name="AutoShape 14">
            <a:extLst>
              <a:ext uri="{FF2B5EF4-FFF2-40B4-BE49-F238E27FC236}">
                <a16:creationId xmlns:a16="http://schemas.microsoft.com/office/drawing/2014/main" id="{4A8B1748-FE50-4193-BDFC-25F82D0FE557}"/>
              </a:ext>
            </a:extLst>
          </p:cNvPr>
          <p:cNvSpPr>
            <a:spLocks noChangeArrowheads="1"/>
          </p:cNvSpPr>
          <p:nvPr/>
        </p:nvSpPr>
        <p:spPr bwMode="auto">
          <a:xfrm>
            <a:off x="2133600" y="3886200"/>
            <a:ext cx="6553200" cy="533400"/>
          </a:xfrm>
          <a:prstGeom prst="bevel">
            <a:avLst>
              <a:gd name="adj" fmla="val 8750"/>
            </a:avLst>
          </a:prstGeom>
          <a:solidFill>
            <a:schemeClr val="accent1">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400" i="1">
                <a:latin typeface="Arial" panose="020B0604020202020204" pitchFamily="34" charset="0"/>
              </a:rPr>
              <a:t>troškove pogona, lučke pristojbe i naknade podmiruje naručitelj, </a:t>
            </a:r>
          </a:p>
          <a:p>
            <a:pPr algn="ctr"/>
            <a:r>
              <a:rPr lang="hr-HR" altLang="sr-Latn-RS" sz="1400" i="1">
                <a:latin typeface="Arial" panose="020B0604020202020204" pitchFamily="34" charset="0"/>
              </a:rPr>
              <a:t>a posadu plaća i uzdržava brodar</a:t>
            </a:r>
            <a:r>
              <a:rPr lang="en-US" altLang="sr-Latn-RS" sz="1400" i="1">
                <a:latin typeface="Arial" panose="020B0604020202020204" pitchFamily="34" charset="0"/>
              </a:rPr>
              <a:t> </a:t>
            </a:r>
          </a:p>
        </p:txBody>
      </p:sp>
      <p:sp>
        <p:nvSpPr>
          <p:cNvPr id="117775" name="AutoShape 15">
            <a:extLst>
              <a:ext uri="{FF2B5EF4-FFF2-40B4-BE49-F238E27FC236}">
                <a16:creationId xmlns:a16="http://schemas.microsoft.com/office/drawing/2014/main" id="{81775A70-F842-4F5D-AEC8-9E0FFEC0C6BC}"/>
              </a:ext>
            </a:extLst>
          </p:cNvPr>
          <p:cNvSpPr>
            <a:spLocks noChangeArrowheads="1"/>
          </p:cNvSpPr>
          <p:nvPr/>
        </p:nvSpPr>
        <p:spPr bwMode="auto">
          <a:xfrm>
            <a:off x="2133600" y="4648200"/>
            <a:ext cx="6553200" cy="533400"/>
          </a:xfrm>
          <a:prstGeom prst="bevel">
            <a:avLst>
              <a:gd name="adj" fmla="val 8750"/>
            </a:avLst>
          </a:prstGeom>
          <a:solidFill>
            <a:schemeClr val="accent1">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400" i="1">
                <a:latin typeface="Arial" panose="020B0604020202020204" pitchFamily="34" charset="0"/>
              </a:rPr>
              <a:t>u slučaju spašavanja, nagrada se dijeli na jednake dijelove između brodara i naručitelja</a:t>
            </a:r>
            <a:r>
              <a:rPr lang="en-US" altLang="sr-Latn-RS" sz="1400" i="1">
                <a:latin typeface="Arial" panose="020B0604020202020204" pitchFamily="34" charset="0"/>
              </a:rPr>
              <a:t> </a:t>
            </a:r>
          </a:p>
        </p:txBody>
      </p:sp>
      <p:sp>
        <p:nvSpPr>
          <p:cNvPr id="117776" name="AutoShape 16">
            <a:extLst>
              <a:ext uri="{FF2B5EF4-FFF2-40B4-BE49-F238E27FC236}">
                <a16:creationId xmlns:a16="http://schemas.microsoft.com/office/drawing/2014/main" id="{6C49F16F-7ACE-404B-97E1-DB16F2AE5DB5}"/>
              </a:ext>
            </a:extLst>
          </p:cNvPr>
          <p:cNvSpPr>
            <a:spLocks noChangeArrowheads="1"/>
          </p:cNvSpPr>
          <p:nvPr/>
        </p:nvSpPr>
        <p:spPr bwMode="auto">
          <a:xfrm>
            <a:off x="2133600" y="5410200"/>
            <a:ext cx="6553200" cy="533400"/>
          </a:xfrm>
          <a:prstGeom prst="bevel">
            <a:avLst>
              <a:gd name="adj" fmla="val 8750"/>
            </a:avLst>
          </a:prstGeom>
          <a:solidFill>
            <a:schemeClr val="accent1">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400" i="1">
                <a:latin typeface="Arial" panose="020B0604020202020204" pitchFamily="34" charset="0"/>
              </a:rPr>
              <a:t>vozarina se ne plaća ako brod nije mogao prevoziti teret krivnjom brodara</a:t>
            </a:r>
            <a:endParaRPr lang="en-US" altLang="sr-Latn-RS" sz="1400" i="1">
              <a:latin typeface="Arial" panose="020B0604020202020204" pitchFamily="34" charset="0"/>
            </a:endParaRPr>
          </a:p>
        </p:txBody>
      </p:sp>
      <p:cxnSp>
        <p:nvCxnSpPr>
          <p:cNvPr id="117777" name="AutoShape 17">
            <a:extLst>
              <a:ext uri="{FF2B5EF4-FFF2-40B4-BE49-F238E27FC236}">
                <a16:creationId xmlns:a16="http://schemas.microsoft.com/office/drawing/2014/main" id="{74BFEEB8-433D-4E48-B63A-D62B0ABA4E15}"/>
              </a:ext>
            </a:extLst>
          </p:cNvPr>
          <p:cNvCxnSpPr>
            <a:cxnSpLocks noChangeShapeType="1"/>
            <a:stCxn id="117766" idx="4"/>
            <a:endCxn id="117774" idx="4"/>
          </p:cNvCxnSpPr>
          <p:nvPr/>
        </p:nvCxnSpPr>
        <p:spPr bwMode="auto">
          <a:xfrm rot="10800000" flipH="1" flipV="1">
            <a:off x="1905000" y="952500"/>
            <a:ext cx="228600" cy="3200400"/>
          </a:xfrm>
          <a:prstGeom prst="bentConnector3">
            <a:avLst>
              <a:gd name="adj1" fmla="val -10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7778" name="AutoShape 18">
            <a:extLst>
              <a:ext uri="{FF2B5EF4-FFF2-40B4-BE49-F238E27FC236}">
                <a16:creationId xmlns:a16="http://schemas.microsoft.com/office/drawing/2014/main" id="{0DFAFC5B-C0E4-4D54-A487-C0F0CEB6B69E}"/>
              </a:ext>
            </a:extLst>
          </p:cNvPr>
          <p:cNvCxnSpPr>
            <a:cxnSpLocks noChangeShapeType="1"/>
            <a:stCxn id="117766" idx="4"/>
            <a:endCxn id="117775" idx="4"/>
          </p:cNvCxnSpPr>
          <p:nvPr/>
        </p:nvCxnSpPr>
        <p:spPr bwMode="auto">
          <a:xfrm rot="10800000" flipH="1" flipV="1">
            <a:off x="1905000" y="952500"/>
            <a:ext cx="228600" cy="3962400"/>
          </a:xfrm>
          <a:prstGeom prst="bentConnector3">
            <a:avLst>
              <a:gd name="adj1" fmla="val -10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7779" name="AutoShape 19">
            <a:extLst>
              <a:ext uri="{FF2B5EF4-FFF2-40B4-BE49-F238E27FC236}">
                <a16:creationId xmlns:a16="http://schemas.microsoft.com/office/drawing/2014/main" id="{E035F684-1A45-49FC-A61D-0E0999EAE53A}"/>
              </a:ext>
            </a:extLst>
          </p:cNvPr>
          <p:cNvCxnSpPr>
            <a:cxnSpLocks noChangeShapeType="1"/>
            <a:stCxn id="117766" idx="4"/>
            <a:endCxn id="117776" idx="4"/>
          </p:cNvCxnSpPr>
          <p:nvPr/>
        </p:nvCxnSpPr>
        <p:spPr bwMode="auto">
          <a:xfrm rot="10800000" flipH="1" flipV="1">
            <a:off x="1905000" y="952500"/>
            <a:ext cx="228600" cy="4724400"/>
          </a:xfrm>
          <a:prstGeom prst="bentConnector3">
            <a:avLst>
              <a:gd name="adj1" fmla="val -10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117766"/>
                                        </p:tgtEl>
                                        <p:attrNameLst>
                                          <p:attrName>style.visibility</p:attrName>
                                        </p:attrNameLst>
                                      </p:cBhvr>
                                      <p:to>
                                        <p:strVal val="visible"/>
                                      </p:to>
                                    </p:set>
                                    <p:anim calcmode="lin" valueType="num">
                                      <p:cBhvr>
                                        <p:cTn id="7" dur="1000" fill="hold"/>
                                        <p:tgtEl>
                                          <p:spTgt spid="117766"/>
                                        </p:tgtEl>
                                        <p:attrNameLst>
                                          <p:attrName>ppt_w</p:attrName>
                                        </p:attrNameLst>
                                      </p:cBhvr>
                                      <p:tavLst>
                                        <p:tav tm="0">
                                          <p:val>
                                            <p:strVal val="#ppt_w*0.70"/>
                                          </p:val>
                                        </p:tav>
                                        <p:tav tm="100000">
                                          <p:val>
                                            <p:strVal val="#ppt_w"/>
                                          </p:val>
                                        </p:tav>
                                      </p:tavLst>
                                    </p:anim>
                                    <p:anim calcmode="lin" valueType="num">
                                      <p:cBhvr>
                                        <p:cTn id="8" dur="1000" fill="hold"/>
                                        <p:tgtEl>
                                          <p:spTgt spid="117766"/>
                                        </p:tgtEl>
                                        <p:attrNameLst>
                                          <p:attrName>ppt_h</p:attrName>
                                        </p:attrNameLst>
                                      </p:cBhvr>
                                      <p:tavLst>
                                        <p:tav tm="0">
                                          <p:val>
                                            <p:strVal val="#ppt_h"/>
                                          </p:val>
                                        </p:tav>
                                        <p:tav tm="100000">
                                          <p:val>
                                            <p:strVal val="#ppt_h"/>
                                          </p:val>
                                        </p:tav>
                                      </p:tavLst>
                                    </p:anim>
                                    <p:animEffect transition="in" filter="fade">
                                      <p:cBhvr>
                                        <p:cTn id="9" dur="1000"/>
                                        <p:tgtEl>
                                          <p:spTgt spid="11776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8" presetClass="entr" presetSubtype="6" fill="hold" nodeType="clickEffect">
                                  <p:stCondLst>
                                    <p:cond delay="0"/>
                                  </p:stCondLst>
                                  <p:childTnLst>
                                    <p:set>
                                      <p:cBhvr>
                                        <p:cTn id="13" dur="1" fill="hold">
                                          <p:stCondLst>
                                            <p:cond delay="0"/>
                                          </p:stCondLst>
                                        </p:cTn>
                                        <p:tgtEl>
                                          <p:spTgt spid="117769"/>
                                        </p:tgtEl>
                                        <p:attrNameLst>
                                          <p:attrName>style.visibility</p:attrName>
                                        </p:attrNameLst>
                                      </p:cBhvr>
                                      <p:to>
                                        <p:strVal val="visible"/>
                                      </p:to>
                                    </p:set>
                                    <p:animEffect transition="in" filter="strips(downRight)">
                                      <p:cBhvr>
                                        <p:cTn id="14" dur="500"/>
                                        <p:tgtEl>
                                          <p:spTgt spid="117769"/>
                                        </p:tgtEl>
                                      </p:cBhvr>
                                    </p:animEffect>
                                  </p:childTnLst>
                                </p:cTn>
                              </p:par>
                            </p:childTnLst>
                          </p:cTn>
                        </p:par>
                        <p:par>
                          <p:cTn id="15" fill="hold" nodeType="afterGroup">
                            <p:stCondLst>
                              <p:cond delay="500"/>
                            </p:stCondLst>
                            <p:childTnLst>
                              <p:par>
                                <p:cTn id="16" presetID="55" presetClass="entr" presetSubtype="0" fill="hold" grpId="0" nodeType="afterEffect">
                                  <p:stCondLst>
                                    <p:cond delay="0"/>
                                  </p:stCondLst>
                                  <p:childTnLst>
                                    <p:set>
                                      <p:cBhvr>
                                        <p:cTn id="17" dur="1" fill="hold">
                                          <p:stCondLst>
                                            <p:cond delay="0"/>
                                          </p:stCondLst>
                                        </p:cTn>
                                        <p:tgtEl>
                                          <p:spTgt spid="117768"/>
                                        </p:tgtEl>
                                        <p:attrNameLst>
                                          <p:attrName>style.visibility</p:attrName>
                                        </p:attrNameLst>
                                      </p:cBhvr>
                                      <p:to>
                                        <p:strVal val="visible"/>
                                      </p:to>
                                    </p:set>
                                    <p:anim calcmode="lin" valueType="num">
                                      <p:cBhvr>
                                        <p:cTn id="18" dur="1000" fill="hold"/>
                                        <p:tgtEl>
                                          <p:spTgt spid="117768"/>
                                        </p:tgtEl>
                                        <p:attrNameLst>
                                          <p:attrName>ppt_w</p:attrName>
                                        </p:attrNameLst>
                                      </p:cBhvr>
                                      <p:tavLst>
                                        <p:tav tm="0">
                                          <p:val>
                                            <p:strVal val="#ppt_w*0.70"/>
                                          </p:val>
                                        </p:tav>
                                        <p:tav tm="100000">
                                          <p:val>
                                            <p:strVal val="#ppt_w"/>
                                          </p:val>
                                        </p:tav>
                                      </p:tavLst>
                                    </p:anim>
                                    <p:anim calcmode="lin" valueType="num">
                                      <p:cBhvr>
                                        <p:cTn id="19" dur="1000" fill="hold"/>
                                        <p:tgtEl>
                                          <p:spTgt spid="117768"/>
                                        </p:tgtEl>
                                        <p:attrNameLst>
                                          <p:attrName>ppt_h</p:attrName>
                                        </p:attrNameLst>
                                      </p:cBhvr>
                                      <p:tavLst>
                                        <p:tav tm="0">
                                          <p:val>
                                            <p:strVal val="#ppt_h"/>
                                          </p:val>
                                        </p:tav>
                                        <p:tav tm="100000">
                                          <p:val>
                                            <p:strVal val="#ppt_h"/>
                                          </p:val>
                                        </p:tav>
                                      </p:tavLst>
                                    </p:anim>
                                    <p:animEffect transition="in" filter="fade">
                                      <p:cBhvr>
                                        <p:cTn id="20" dur="1000"/>
                                        <p:tgtEl>
                                          <p:spTgt spid="117768"/>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8" presetClass="entr" presetSubtype="6" fill="hold" nodeType="clickEffect">
                                  <p:stCondLst>
                                    <p:cond delay="0"/>
                                  </p:stCondLst>
                                  <p:childTnLst>
                                    <p:set>
                                      <p:cBhvr>
                                        <p:cTn id="24" dur="1" fill="hold">
                                          <p:stCondLst>
                                            <p:cond delay="0"/>
                                          </p:stCondLst>
                                        </p:cTn>
                                        <p:tgtEl>
                                          <p:spTgt spid="117771"/>
                                        </p:tgtEl>
                                        <p:attrNameLst>
                                          <p:attrName>style.visibility</p:attrName>
                                        </p:attrNameLst>
                                      </p:cBhvr>
                                      <p:to>
                                        <p:strVal val="visible"/>
                                      </p:to>
                                    </p:set>
                                    <p:animEffect transition="in" filter="strips(downRight)">
                                      <p:cBhvr>
                                        <p:cTn id="25" dur="500"/>
                                        <p:tgtEl>
                                          <p:spTgt spid="117771"/>
                                        </p:tgtEl>
                                      </p:cBhvr>
                                    </p:animEffect>
                                  </p:childTnLst>
                                </p:cTn>
                              </p:par>
                            </p:childTnLst>
                          </p:cTn>
                        </p:par>
                        <p:par>
                          <p:cTn id="26" fill="hold" nodeType="afterGroup">
                            <p:stCondLst>
                              <p:cond delay="500"/>
                            </p:stCondLst>
                            <p:childTnLst>
                              <p:par>
                                <p:cTn id="27" presetID="55" presetClass="entr" presetSubtype="0" fill="hold" grpId="0" nodeType="afterEffect">
                                  <p:stCondLst>
                                    <p:cond delay="0"/>
                                  </p:stCondLst>
                                  <p:childTnLst>
                                    <p:set>
                                      <p:cBhvr>
                                        <p:cTn id="28" dur="1" fill="hold">
                                          <p:stCondLst>
                                            <p:cond delay="0"/>
                                          </p:stCondLst>
                                        </p:cTn>
                                        <p:tgtEl>
                                          <p:spTgt spid="117770"/>
                                        </p:tgtEl>
                                        <p:attrNameLst>
                                          <p:attrName>style.visibility</p:attrName>
                                        </p:attrNameLst>
                                      </p:cBhvr>
                                      <p:to>
                                        <p:strVal val="visible"/>
                                      </p:to>
                                    </p:set>
                                    <p:anim calcmode="lin" valueType="num">
                                      <p:cBhvr>
                                        <p:cTn id="29" dur="1000" fill="hold"/>
                                        <p:tgtEl>
                                          <p:spTgt spid="117770"/>
                                        </p:tgtEl>
                                        <p:attrNameLst>
                                          <p:attrName>ppt_w</p:attrName>
                                        </p:attrNameLst>
                                      </p:cBhvr>
                                      <p:tavLst>
                                        <p:tav tm="0">
                                          <p:val>
                                            <p:strVal val="#ppt_w*0.70"/>
                                          </p:val>
                                        </p:tav>
                                        <p:tav tm="100000">
                                          <p:val>
                                            <p:strVal val="#ppt_w"/>
                                          </p:val>
                                        </p:tav>
                                      </p:tavLst>
                                    </p:anim>
                                    <p:anim calcmode="lin" valueType="num">
                                      <p:cBhvr>
                                        <p:cTn id="30" dur="1000" fill="hold"/>
                                        <p:tgtEl>
                                          <p:spTgt spid="117770"/>
                                        </p:tgtEl>
                                        <p:attrNameLst>
                                          <p:attrName>ppt_h</p:attrName>
                                        </p:attrNameLst>
                                      </p:cBhvr>
                                      <p:tavLst>
                                        <p:tav tm="0">
                                          <p:val>
                                            <p:strVal val="#ppt_h"/>
                                          </p:val>
                                        </p:tav>
                                        <p:tav tm="100000">
                                          <p:val>
                                            <p:strVal val="#ppt_h"/>
                                          </p:val>
                                        </p:tav>
                                      </p:tavLst>
                                    </p:anim>
                                    <p:animEffect transition="in" filter="fade">
                                      <p:cBhvr>
                                        <p:cTn id="31" dur="1000"/>
                                        <p:tgtEl>
                                          <p:spTgt spid="117770"/>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8" presetClass="entr" presetSubtype="6" fill="hold" nodeType="clickEffect">
                                  <p:stCondLst>
                                    <p:cond delay="0"/>
                                  </p:stCondLst>
                                  <p:childTnLst>
                                    <p:set>
                                      <p:cBhvr>
                                        <p:cTn id="35" dur="1" fill="hold">
                                          <p:stCondLst>
                                            <p:cond delay="0"/>
                                          </p:stCondLst>
                                        </p:cTn>
                                        <p:tgtEl>
                                          <p:spTgt spid="117773"/>
                                        </p:tgtEl>
                                        <p:attrNameLst>
                                          <p:attrName>style.visibility</p:attrName>
                                        </p:attrNameLst>
                                      </p:cBhvr>
                                      <p:to>
                                        <p:strVal val="visible"/>
                                      </p:to>
                                    </p:set>
                                    <p:animEffect transition="in" filter="strips(downRight)">
                                      <p:cBhvr>
                                        <p:cTn id="36" dur="500"/>
                                        <p:tgtEl>
                                          <p:spTgt spid="117773"/>
                                        </p:tgtEl>
                                      </p:cBhvr>
                                    </p:animEffect>
                                  </p:childTnLst>
                                </p:cTn>
                              </p:par>
                            </p:childTnLst>
                          </p:cTn>
                        </p:par>
                        <p:par>
                          <p:cTn id="37" fill="hold" nodeType="afterGroup">
                            <p:stCondLst>
                              <p:cond delay="500"/>
                            </p:stCondLst>
                            <p:childTnLst>
                              <p:par>
                                <p:cTn id="38" presetID="55" presetClass="entr" presetSubtype="0" fill="hold" grpId="0" nodeType="afterEffect">
                                  <p:stCondLst>
                                    <p:cond delay="0"/>
                                  </p:stCondLst>
                                  <p:childTnLst>
                                    <p:set>
                                      <p:cBhvr>
                                        <p:cTn id="39" dur="1" fill="hold">
                                          <p:stCondLst>
                                            <p:cond delay="0"/>
                                          </p:stCondLst>
                                        </p:cTn>
                                        <p:tgtEl>
                                          <p:spTgt spid="117772"/>
                                        </p:tgtEl>
                                        <p:attrNameLst>
                                          <p:attrName>style.visibility</p:attrName>
                                        </p:attrNameLst>
                                      </p:cBhvr>
                                      <p:to>
                                        <p:strVal val="visible"/>
                                      </p:to>
                                    </p:set>
                                    <p:anim calcmode="lin" valueType="num">
                                      <p:cBhvr>
                                        <p:cTn id="40" dur="1000" fill="hold"/>
                                        <p:tgtEl>
                                          <p:spTgt spid="117772"/>
                                        </p:tgtEl>
                                        <p:attrNameLst>
                                          <p:attrName>ppt_w</p:attrName>
                                        </p:attrNameLst>
                                      </p:cBhvr>
                                      <p:tavLst>
                                        <p:tav tm="0">
                                          <p:val>
                                            <p:strVal val="#ppt_w*0.70"/>
                                          </p:val>
                                        </p:tav>
                                        <p:tav tm="100000">
                                          <p:val>
                                            <p:strVal val="#ppt_w"/>
                                          </p:val>
                                        </p:tav>
                                      </p:tavLst>
                                    </p:anim>
                                    <p:anim calcmode="lin" valueType="num">
                                      <p:cBhvr>
                                        <p:cTn id="41" dur="1000" fill="hold"/>
                                        <p:tgtEl>
                                          <p:spTgt spid="117772"/>
                                        </p:tgtEl>
                                        <p:attrNameLst>
                                          <p:attrName>ppt_h</p:attrName>
                                        </p:attrNameLst>
                                      </p:cBhvr>
                                      <p:tavLst>
                                        <p:tav tm="0">
                                          <p:val>
                                            <p:strVal val="#ppt_h"/>
                                          </p:val>
                                        </p:tav>
                                        <p:tav tm="100000">
                                          <p:val>
                                            <p:strVal val="#ppt_h"/>
                                          </p:val>
                                        </p:tav>
                                      </p:tavLst>
                                    </p:anim>
                                    <p:animEffect transition="in" filter="fade">
                                      <p:cBhvr>
                                        <p:cTn id="42" dur="1000"/>
                                        <p:tgtEl>
                                          <p:spTgt spid="117772"/>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8" presetClass="entr" presetSubtype="6" fill="hold" nodeType="clickEffect">
                                  <p:stCondLst>
                                    <p:cond delay="0"/>
                                  </p:stCondLst>
                                  <p:childTnLst>
                                    <p:set>
                                      <p:cBhvr>
                                        <p:cTn id="46" dur="1" fill="hold">
                                          <p:stCondLst>
                                            <p:cond delay="0"/>
                                          </p:stCondLst>
                                        </p:cTn>
                                        <p:tgtEl>
                                          <p:spTgt spid="117777"/>
                                        </p:tgtEl>
                                        <p:attrNameLst>
                                          <p:attrName>style.visibility</p:attrName>
                                        </p:attrNameLst>
                                      </p:cBhvr>
                                      <p:to>
                                        <p:strVal val="visible"/>
                                      </p:to>
                                    </p:set>
                                    <p:animEffect transition="in" filter="strips(downRight)">
                                      <p:cBhvr>
                                        <p:cTn id="47" dur="500"/>
                                        <p:tgtEl>
                                          <p:spTgt spid="117777"/>
                                        </p:tgtEl>
                                      </p:cBhvr>
                                    </p:animEffect>
                                  </p:childTnLst>
                                </p:cTn>
                              </p:par>
                            </p:childTnLst>
                          </p:cTn>
                        </p:par>
                        <p:par>
                          <p:cTn id="48" fill="hold" nodeType="afterGroup">
                            <p:stCondLst>
                              <p:cond delay="500"/>
                            </p:stCondLst>
                            <p:childTnLst>
                              <p:par>
                                <p:cTn id="49" presetID="55" presetClass="entr" presetSubtype="0" fill="hold" grpId="0" nodeType="afterEffect">
                                  <p:stCondLst>
                                    <p:cond delay="0"/>
                                  </p:stCondLst>
                                  <p:childTnLst>
                                    <p:set>
                                      <p:cBhvr>
                                        <p:cTn id="50" dur="1" fill="hold">
                                          <p:stCondLst>
                                            <p:cond delay="0"/>
                                          </p:stCondLst>
                                        </p:cTn>
                                        <p:tgtEl>
                                          <p:spTgt spid="117774"/>
                                        </p:tgtEl>
                                        <p:attrNameLst>
                                          <p:attrName>style.visibility</p:attrName>
                                        </p:attrNameLst>
                                      </p:cBhvr>
                                      <p:to>
                                        <p:strVal val="visible"/>
                                      </p:to>
                                    </p:set>
                                    <p:anim calcmode="lin" valueType="num">
                                      <p:cBhvr>
                                        <p:cTn id="51" dur="1000" fill="hold"/>
                                        <p:tgtEl>
                                          <p:spTgt spid="117774"/>
                                        </p:tgtEl>
                                        <p:attrNameLst>
                                          <p:attrName>ppt_w</p:attrName>
                                        </p:attrNameLst>
                                      </p:cBhvr>
                                      <p:tavLst>
                                        <p:tav tm="0">
                                          <p:val>
                                            <p:strVal val="#ppt_w*0.70"/>
                                          </p:val>
                                        </p:tav>
                                        <p:tav tm="100000">
                                          <p:val>
                                            <p:strVal val="#ppt_w"/>
                                          </p:val>
                                        </p:tav>
                                      </p:tavLst>
                                    </p:anim>
                                    <p:anim calcmode="lin" valueType="num">
                                      <p:cBhvr>
                                        <p:cTn id="52" dur="1000" fill="hold"/>
                                        <p:tgtEl>
                                          <p:spTgt spid="117774"/>
                                        </p:tgtEl>
                                        <p:attrNameLst>
                                          <p:attrName>ppt_h</p:attrName>
                                        </p:attrNameLst>
                                      </p:cBhvr>
                                      <p:tavLst>
                                        <p:tav tm="0">
                                          <p:val>
                                            <p:strVal val="#ppt_h"/>
                                          </p:val>
                                        </p:tav>
                                        <p:tav tm="100000">
                                          <p:val>
                                            <p:strVal val="#ppt_h"/>
                                          </p:val>
                                        </p:tav>
                                      </p:tavLst>
                                    </p:anim>
                                    <p:animEffect transition="in" filter="fade">
                                      <p:cBhvr>
                                        <p:cTn id="53" dur="1000"/>
                                        <p:tgtEl>
                                          <p:spTgt spid="117774"/>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8" presetClass="entr" presetSubtype="6" fill="hold" nodeType="clickEffect">
                                  <p:stCondLst>
                                    <p:cond delay="0"/>
                                  </p:stCondLst>
                                  <p:childTnLst>
                                    <p:set>
                                      <p:cBhvr>
                                        <p:cTn id="57" dur="1" fill="hold">
                                          <p:stCondLst>
                                            <p:cond delay="0"/>
                                          </p:stCondLst>
                                        </p:cTn>
                                        <p:tgtEl>
                                          <p:spTgt spid="117778"/>
                                        </p:tgtEl>
                                        <p:attrNameLst>
                                          <p:attrName>style.visibility</p:attrName>
                                        </p:attrNameLst>
                                      </p:cBhvr>
                                      <p:to>
                                        <p:strVal val="visible"/>
                                      </p:to>
                                    </p:set>
                                    <p:animEffect transition="in" filter="strips(downRight)">
                                      <p:cBhvr>
                                        <p:cTn id="58" dur="500"/>
                                        <p:tgtEl>
                                          <p:spTgt spid="117778"/>
                                        </p:tgtEl>
                                      </p:cBhvr>
                                    </p:animEffect>
                                  </p:childTnLst>
                                </p:cTn>
                              </p:par>
                            </p:childTnLst>
                          </p:cTn>
                        </p:par>
                        <p:par>
                          <p:cTn id="59" fill="hold" nodeType="afterGroup">
                            <p:stCondLst>
                              <p:cond delay="500"/>
                            </p:stCondLst>
                            <p:childTnLst>
                              <p:par>
                                <p:cTn id="60" presetID="55" presetClass="entr" presetSubtype="0" fill="hold" grpId="0" nodeType="afterEffect">
                                  <p:stCondLst>
                                    <p:cond delay="0"/>
                                  </p:stCondLst>
                                  <p:childTnLst>
                                    <p:set>
                                      <p:cBhvr>
                                        <p:cTn id="61" dur="1" fill="hold">
                                          <p:stCondLst>
                                            <p:cond delay="0"/>
                                          </p:stCondLst>
                                        </p:cTn>
                                        <p:tgtEl>
                                          <p:spTgt spid="117775"/>
                                        </p:tgtEl>
                                        <p:attrNameLst>
                                          <p:attrName>style.visibility</p:attrName>
                                        </p:attrNameLst>
                                      </p:cBhvr>
                                      <p:to>
                                        <p:strVal val="visible"/>
                                      </p:to>
                                    </p:set>
                                    <p:anim calcmode="lin" valueType="num">
                                      <p:cBhvr>
                                        <p:cTn id="62" dur="1000" fill="hold"/>
                                        <p:tgtEl>
                                          <p:spTgt spid="117775"/>
                                        </p:tgtEl>
                                        <p:attrNameLst>
                                          <p:attrName>ppt_w</p:attrName>
                                        </p:attrNameLst>
                                      </p:cBhvr>
                                      <p:tavLst>
                                        <p:tav tm="0">
                                          <p:val>
                                            <p:strVal val="#ppt_w*0.70"/>
                                          </p:val>
                                        </p:tav>
                                        <p:tav tm="100000">
                                          <p:val>
                                            <p:strVal val="#ppt_w"/>
                                          </p:val>
                                        </p:tav>
                                      </p:tavLst>
                                    </p:anim>
                                    <p:anim calcmode="lin" valueType="num">
                                      <p:cBhvr>
                                        <p:cTn id="63" dur="1000" fill="hold"/>
                                        <p:tgtEl>
                                          <p:spTgt spid="117775"/>
                                        </p:tgtEl>
                                        <p:attrNameLst>
                                          <p:attrName>ppt_h</p:attrName>
                                        </p:attrNameLst>
                                      </p:cBhvr>
                                      <p:tavLst>
                                        <p:tav tm="0">
                                          <p:val>
                                            <p:strVal val="#ppt_h"/>
                                          </p:val>
                                        </p:tav>
                                        <p:tav tm="100000">
                                          <p:val>
                                            <p:strVal val="#ppt_h"/>
                                          </p:val>
                                        </p:tav>
                                      </p:tavLst>
                                    </p:anim>
                                    <p:animEffect transition="in" filter="fade">
                                      <p:cBhvr>
                                        <p:cTn id="64" dur="1000"/>
                                        <p:tgtEl>
                                          <p:spTgt spid="117775"/>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18" presetClass="entr" presetSubtype="6" fill="hold" nodeType="clickEffect">
                                  <p:stCondLst>
                                    <p:cond delay="0"/>
                                  </p:stCondLst>
                                  <p:childTnLst>
                                    <p:set>
                                      <p:cBhvr>
                                        <p:cTn id="68" dur="1" fill="hold">
                                          <p:stCondLst>
                                            <p:cond delay="0"/>
                                          </p:stCondLst>
                                        </p:cTn>
                                        <p:tgtEl>
                                          <p:spTgt spid="117779"/>
                                        </p:tgtEl>
                                        <p:attrNameLst>
                                          <p:attrName>style.visibility</p:attrName>
                                        </p:attrNameLst>
                                      </p:cBhvr>
                                      <p:to>
                                        <p:strVal val="visible"/>
                                      </p:to>
                                    </p:set>
                                    <p:animEffect transition="in" filter="strips(downRight)">
                                      <p:cBhvr>
                                        <p:cTn id="69" dur="500"/>
                                        <p:tgtEl>
                                          <p:spTgt spid="117779"/>
                                        </p:tgtEl>
                                      </p:cBhvr>
                                    </p:animEffect>
                                  </p:childTnLst>
                                </p:cTn>
                              </p:par>
                            </p:childTnLst>
                          </p:cTn>
                        </p:par>
                        <p:par>
                          <p:cTn id="70" fill="hold" nodeType="afterGroup">
                            <p:stCondLst>
                              <p:cond delay="500"/>
                            </p:stCondLst>
                            <p:childTnLst>
                              <p:par>
                                <p:cTn id="71" presetID="55" presetClass="entr" presetSubtype="0" fill="hold" grpId="0" nodeType="afterEffect">
                                  <p:stCondLst>
                                    <p:cond delay="0"/>
                                  </p:stCondLst>
                                  <p:childTnLst>
                                    <p:set>
                                      <p:cBhvr>
                                        <p:cTn id="72" dur="1" fill="hold">
                                          <p:stCondLst>
                                            <p:cond delay="0"/>
                                          </p:stCondLst>
                                        </p:cTn>
                                        <p:tgtEl>
                                          <p:spTgt spid="117776"/>
                                        </p:tgtEl>
                                        <p:attrNameLst>
                                          <p:attrName>style.visibility</p:attrName>
                                        </p:attrNameLst>
                                      </p:cBhvr>
                                      <p:to>
                                        <p:strVal val="visible"/>
                                      </p:to>
                                    </p:set>
                                    <p:anim calcmode="lin" valueType="num">
                                      <p:cBhvr>
                                        <p:cTn id="73" dur="1000" fill="hold"/>
                                        <p:tgtEl>
                                          <p:spTgt spid="117776"/>
                                        </p:tgtEl>
                                        <p:attrNameLst>
                                          <p:attrName>ppt_w</p:attrName>
                                        </p:attrNameLst>
                                      </p:cBhvr>
                                      <p:tavLst>
                                        <p:tav tm="0">
                                          <p:val>
                                            <p:strVal val="#ppt_w*0.70"/>
                                          </p:val>
                                        </p:tav>
                                        <p:tav tm="100000">
                                          <p:val>
                                            <p:strVal val="#ppt_w"/>
                                          </p:val>
                                        </p:tav>
                                      </p:tavLst>
                                    </p:anim>
                                    <p:anim calcmode="lin" valueType="num">
                                      <p:cBhvr>
                                        <p:cTn id="74" dur="1000" fill="hold"/>
                                        <p:tgtEl>
                                          <p:spTgt spid="117776"/>
                                        </p:tgtEl>
                                        <p:attrNameLst>
                                          <p:attrName>ppt_h</p:attrName>
                                        </p:attrNameLst>
                                      </p:cBhvr>
                                      <p:tavLst>
                                        <p:tav tm="0">
                                          <p:val>
                                            <p:strVal val="#ppt_h"/>
                                          </p:val>
                                        </p:tav>
                                        <p:tav tm="100000">
                                          <p:val>
                                            <p:strVal val="#ppt_h"/>
                                          </p:val>
                                        </p:tav>
                                      </p:tavLst>
                                    </p:anim>
                                    <p:animEffect transition="in" filter="fade">
                                      <p:cBhvr>
                                        <p:cTn id="75" dur="1000"/>
                                        <p:tgtEl>
                                          <p:spTgt spid="1177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6" grpId="0" animBg="1"/>
      <p:bldP spid="117768" grpId="0" animBg="1"/>
      <p:bldP spid="117770" grpId="0" animBg="1"/>
      <p:bldP spid="117772" grpId="0" animBg="1"/>
      <p:bldP spid="117774" grpId="0" animBg="1"/>
      <p:bldP spid="117775" grpId="0" animBg="1"/>
      <p:bldP spid="11777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zervirano mjesto broja slajda 3">
            <a:extLst>
              <a:ext uri="{FF2B5EF4-FFF2-40B4-BE49-F238E27FC236}">
                <a16:creationId xmlns:a16="http://schemas.microsoft.com/office/drawing/2014/main" id="{B53348C8-86E4-4962-9FEB-3E2A3E3DD8D6}"/>
              </a:ext>
            </a:extLst>
          </p:cNvPr>
          <p:cNvSpPr>
            <a:spLocks noGrp="1"/>
          </p:cNvSpPr>
          <p:nvPr>
            <p:ph type="sldNum" sz="quarter" idx="12"/>
          </p:nvPr>
        </p:nvSpPr>
        <p:spPr/>
        <p:txBody>
          <a:bodyPr/>
          <a:lstStyle/>
          <a:p>
            <a:fld id="{2CDC0CDA-BC67-424E-9AAB-0F2F7415D1D5}" type="slidenum">
              <a:rPr lang="hr-HR" altLang="sr-Latn-RS"/>
              <a:pPr/>
              <a:t>15</a:t>
            </a:fld>
            <a:endParaRPr lang="hr-HR" altLang="sr-Latn-RS"/>
          </a:p>
        </p:txBody>
      </p:sp>
      <p:sp>
        <p:nvSpPr>
          <p:cNvPr id="130050" name="AutoShape 2">
            <a:extLst>
              <a:ext uri="{FF2B5EF4-FFF2-40B4-BE49-F238E27FC236}">
                <a16:creationId xmlns:a16="http://schemas.microsoft.com/office/drawing/2014/main" id="{C213DADF-A290-4B13-B9C1-7E043BD8F923}"/>
              </a:ext>
            </a:extLst>
          </p:cNvPr>
          <p:cNvSpPr>
            <a:spLocks noChangeArrowheads="1"/>
          </p:cNvSpPr>
          <p:nvPr/>
        </p:nvSpPr>
        <p:spPr bwMode="auto">
          <a:xfrm>
            <a:off x="1600200" y="304800"/>
            <a:ext cx="6019800" cy="609600"/>
          </a:xfrm>
          <a:prstGeom prst="bevel">
            <a:avLst>
              <a:gd name="adj" fmla="val 12500"/>
            </a:avLst>
          </a:prstGeom>
          <a:solidFill>
            <a:schemeClr val="bg1">
              <a:alpha val="48000"/>
            </a:schemeClr>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hr-HR" altLang="sr-Latn-RS" sz="2400" b="1">
                <a:effectLst>
                  <a:outerShdw blurRad="38100" dist="38100" dir="2700000" algn="tl">
                    <a:srgbClr val="000000"/>
                  </a:outerShdw>
                </a:effectLst>
              </a:rPr>
              <a:t>Ponavljanje - Brodarski ugovor</a:t>
            </a:r>
            <a:endParaRPr lang="en-US" altLang="sr-Latn-RS" sz="2400" b="1">
              <a:effectLst>
                <a:outerShdw blurRad="38100" dist="38100" dir="2700000" algn="tl">
                  <a:srgbClr val="000000"/>
                </a:outerShdw>
              </a:effectLst>
            </a:endParaRPr>
          </a:p>
        </p:txBody>
      </p:sp>
      <p:sp>
        <p:nvSpPr>
          <p:cNvPr id="130053" name="AutoShape 5">
            <a:extLst>
              <a:ext uri="{FF2B5EF4-FFF2-40B4-BE49-F238E27FC236}">
                <a16:creationId xmlns:a16="http://schemas.microsoft.com/office/drawing/2014/main" id="{7FD0256D-2620-44B0-91BD-5A7B702848DE}"/>
              </a:ext>
            </a:extLst>
          </p:cNvPr>
          <p:cNvSpPr>
            <a:spLocks noChangeArrowheads="1"/>
          </p:cNvSpPr>
          <p:nvPr/>
        </p:nvSpPr>
        <p:spPr bwMode="auto">
          <a:xfrm>
            <a:off x="2133600" y="1143000"/>
            <a:ext cx="4953000" cy="685800"/>
          </a:xfrm>
          <a:prstGeom prst="bevel">
            <a:avLst>
              <a:gd name="adj" fmla="val 12500"/>
            </a:avLst>
          </a:prstGeom>
          <a:solidFill>
            <a:schemeClr val="bg1">
              <a:alpha val="48000"/>
            </a:schemeClr>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hr-HR" altLang="sr-Latn-RS" b="1" i="1">
                <a:effectLst>
                  <a:outerShdw blurRad="38100" dist="38100" dir="2700000" algn="tl">
                    <a:srgbClr val="000000"/>
                  </a:outerShdw>
                </a:effectLst>
              </a:rPr>
              <a:t>ugovor o prijevozu stvari morem </a:t>
            </a:r>
          </a:p>
          <a:p>
            <a:pPr algn="ctr"/>
            <a:r>
              <a:rPr lang="hr-HR" altLang="sr-Latn-RS" b="1" i="1">
                <a:effectLst>
                  <a:outerShdw blurRad="38100" dist="38100" dir="2700000" algn="tl">
                    <a:srgbClr val="000000"/>
                  </a:outerShdw>
                </a:effectLst>
              </a:rPr>
              <a:t>određenim brodskim prostorom</a:t>
            </a:r>
          </a:p>
        </p:txBody>
      </p:sp>
      <p:cxnSp>
        <p:nvCxnSpPr>
          <p:cNvPr id="130055" name="AutoShape 7">
            <a:extLst>
              <a:ext uri="{FF2B5EF4-FFF2-40B4-BE49-F238E27FC236}">
                <a16:creationId xmlns:a16="http://schemas.microsoft.com/office/drawing/2014/main" id="{139E9CC2-06F3-4032-9445-089DAA434492}"/>
              </a:ext>
            </a:extLst>
          </p:cNvPr>
          <p:cNvCxnSpPr>
            <a:cxnSpLocks noChangeShapeType="1"/>
            <a:stCxn id="130050" idx="2"/>
            <a:endCxn id="130053" idx="6"/>
          </p:cNvCxnSpPr>
          <p:nvPr/>
        </p:nvCxnSpPr>
        <p:spPr bwMode="auto">
          <a:xfrm>
            <a:off x="4610100" y="914400"/>
            <a:ext cx="0" cy="2286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0059" name="AutoShape 11">
            <a:extLst>
              <a:ext uri="{FF2B5EF4-FFF2-40B4-BE49-F238E27FC236}">
                <a16:creationId xmlns:a16="http://schemas.microsoft.com/office/drawing/2014/main" id="{9241AD2C-C1F1-4000-B60B-0612136BC848}"/>
              </a:ext>
            </a:extLst>
          </p:cNvPr>
          <p:cNvSpPr>
            <a:spLocks noChangeArrowheads="1"/>
          </p:cNvSpPr>
          <p:nvPr/>
        </p:nvSpPr>
        <p:spPr bwMode="auto">
          <a:xfrm>
            <a:off x="1219200" y="2895600"/>
            <a:ext cx="2895600" cy="457200"/>
          </a:xfrm>
          <a:prstGeom prst="bevel">
            <a:avLst>
              <a:gd name="adj" fmla="val 12500"/>
            </a:avLst>
          </a:prstGeom>
          <a:solidFill>
            <a:schemeClr val="bg1">
              <a:alpha val="48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600" i="1">
                <a:effectLst>
                  <a:outerShdw blurRad="38100" dist="38100" dir="2700000" algn="tl">
                    <a:srgbClr val="000000"/>
                  </a:outerShdw>
                </a:effectLst>
              </a:rPr>
              <a:t>za jedno ili više putovanja</a:t>
            </a:r>
            <a:endParaRPr lang="en-US" altLang="sr-Latn-RS" sz="1600" i="1">
              <a:effectLst>
                <a:outerShdw blurRad="38100" dist="38100" dir="2700000" algn="tl">
                  <a:srgbClr val="000000"/>
                </a:outerShdw>
              </a:effectLst>
            </a:endParaRPr>
          </a:p>
        </p:txBody>
      </p:sp>
      <p:sp>
        <p:nvSpPr>
          <p:cNvPr id="130060" name="AutoShape 12">
            <a:extLst>
              <a:ext uri="{FF2B5EF4-FFF2-40B4-BE49-F238E27FC236}">
                <a16:creationId xmlns:a16="http://schemas.microsoft.com/office/drawing/2014/main" id="{1ECA094E-7EE6-4C26-A14E-82CB3B4FFBA8}"/>
              </a:ext>
            </a:extLst>
          </p:cNvPr>
          <p:cNvSpPr>
            <a:spLocks noChangeArrowheads="1"/>
          </p:cNvSpPr>
          <p:nvPr/>
        </p:nvSpPr>
        <p:spPr bwMode="auto">
          <a:xfrm>
            <a:off x="5257800" y="2895600"/>
            <a:ext cx="2895600" cy="457200"/>
          </a:xfrm>
          <a:prstGeom prst="bevel">
            <a:avLst>
              <a:gd name="adj" fmla="val 12500"/>
            </a:avLst>
          </a:prstGeom>
          <a:solidFill>
            <a:schemeClr val="bg1">
              <a:alpha val="48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600" i="1">
                <a:effectLst>
                  <a:outerShdw blurRad="38100" dist="38100" dir="2700000" algn="tl">
                    <a:srgbClr val="000000"/>
                  </a:outerShdw>
                </a:effectLst>
              </a:rPr>
              <a:t>za određeno vrijeme</a:t>
            </a:r>
            <a:endParaRPr lang="en-US" altLang="sr-Latn-RS" sz="1600" i="1">
              <a:effectLst>
                <a:outerShdw blurRad="38100" dist="38100" dir="2700000" algn="tl">
                  <a:srgbClr val="000000"/>
                </a:outerShdw>
              </a:effectLst>
            </a:endParaRPr>
          </a:p>
        </p:txBody>
      </p:sp>
      <p:sp>
        <p:nvSpPr>
          <p:cNvPr id="130066" name="AutoShape 18">
            <a:extLst>
              <a:ext uri="{FF2B5EF4-FFF2-40B4-BE49-F238E27FC236}">
                <a16:creationId xmlns:a16="http://schemas.microsoft.com/office/drawing/2014/main" id="{8A78B64D-0390-443D-AA93-AD88081CECA3}"/>
              </a:ext>
            </a:extLst>
          </p:cNvPr>
          <p:cNvSpPr>
            <a:spLocks noChangeArrowheads="1"/>
          </p:cNvSpPr>
          <p:nvPr/>
        </p:nvSpPr>
        <p:spPr bwMode="auto">
          <a:xfrm>
            <a:off x="762000" y="3581400"/>
            <a:ext cx="2667000" cy="457200"/>
          </a:xfrm>
          <a:prstGeom prst="bevel">
            <a:avLst>
              <a:gd name="adj" fmla="val 12500"/>
            </a:avLst>
          </a:prstGeom>
          <a:solidFill>
            <a:schemeClr val="accent1">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600" i="1">
                <a:solidFill>
                  <a:schemeClr val="tx2"/>
                </a:solidFill>
                <a:latin typeface="Arial" panose="020B0604020202020204" pitchFamily="34" charset="0"/>
              </a:rPr>
              <a:t>Bitni elementi</a:t>
            </a:r>
            <a:endParaRPr lang="en-US" altLang="sr-Latn-RS" sz="1600" i="1">
              <a:latin typeface="Arial" panose="020B0604020202020204" pitchFamily="34" charset="0"/>
            </a:endParaRPr>
          </a:p>
        </p:txBody>
      </p:sp>
      <p:sp>
        <p:nvSpPr>
          <p:cNvPr id="130067" name="AutoShape 19">
            <a:extLst>
              <a:ext uri="{FF2B5EF4-FFF2-40B4-BE49-F238E27FC236}">
                <a16:creationId xmlns:a16="http://schemas.microsoft.com/office/drawing/2014/main" id="{97545E61-C984-475F-89CA-004481DDA464}"/>
              </a:ext>
            </a:extLst>
          </p:cNvPr>
          <p:cNvSpPr>
            <a:spLocks noChangeArrowheads="1"/>
          </p:cNvSpPr>
          <p:nvPr/>
        </p:nvSpPr>
        <p:spPr bwMode="auto">
          <a:xfrm>
            <a:off x="5867400" y="3581400"/>
            <a:ext cx="2667000" cy="457200"/>
          </a:xfrm>
          <a:prstGeom prst="bevel">
            <a:avLst>
              <a:gd name="adj" fmla="val 12500"/>
            </a:avLst>
          </a:prstGeom>
          <a:solidFill>
            <a:schemeClr val="accent1">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600" i="1">
                <a:solidFill>
                  <a:schemeClr val="tx2"/>
                </a:solidFill>
                <a:latin typeface="Arial" panose="020B0604020202020204" pitchFamily="34" charset="0"/>
              </a:rPr>
              <a:t>Specifičnosti</a:t>
            </a:r>
            <a:endParaRPr lang="en-US" altLang="sr-Latn-RS" sz="1600" i="1">
              <a:latin typeface="Arial" panose="020B0604020202020204" pitchFamily="34" charset="0"/>
            </a:endParaRPr>
          </a:p>
        </p:txBody>
      </p:sp>
      <p:cxnSp>
        <p:nvCxnSpPr>
          <p:cNvPr id="130068" name="AutoShape 20">
            <a:extLst>
              <a:ext uri="{FF2B5EF4-FFF2-40B4-BE49-F238E27FC236}">
                <a16:creationId xmlns:a16="http://schemas.microsoft.com/office/drawing/2014/main" id="{C6E591D3-9F09-4F5D-93CE-2B415BE7E8CB}"/>
              </a:ext>
            </a:extLst>
          </p:cNvPr>
          <p:cNvCxnSpPr>
            <a:cxnSpLocks noChangeShapeType="1"/>
            <a:stCxn id="130086" idx="2"/>
            <a:endCxn id="130059" idx="6"/>
          </p:cNvCxnSpPr>
          <p:nvPr/>
        </p:nvCxnSpPr>
        <p:spPr bwMode="auto">
          <a:xfrm rot="5400000">
            <a:off x="3448050" y="1733550"/>
            <a:ext cx="381000" cy="1943100"/>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0069" name="AutoShape 21">
            <a:extLst>
              <a:ext uri="{FF2B5EF4-FFF2-40B4-BE49-F238E27FC236}">
                <a16:creationId xmlns:a16="http://schemas.microsoft.com/office/drawing/2014/main" id="{4C663F0B-FCC2-4037-B884-433B8C4D756D}"/>
              </a:ext>
            </a:extLst>
          </p:cNvPr>
          <p:cNvCxnSpPr>
            <a:cxnSpLocks noChangeShapeType="1"/>
            <a:stCxn id="130086" idx="3"/>
            <a:endCxn id="130060" idx="6"/>
          </p:cNvCxnSpPr>
          <p:nvPr/>
        </p:nvCxnSpPr>
        <p:spPr bwMode="auto">
          <a:xfrm rot="16200000" flipH="1">
            <a:off x="5438775" y="1628775"/>
            <a:ext cx="438150" cy="2095500"/>
          </a:xfrm>
          <a:prstGeom prst="bentConnector3">
            <a:avLst>
              <a:gd name="adj1" fmla="val 56523"/>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0070" name="AutoShape 22">
            <a:extLst>
              <a:ext uri="{FF2B5EF4-FFF2-40B4-BE49-F238E27FC236}">
                <a16:creationId xmlns:a16="http://schemas.microsoft.com/office/drawing/2014/main" id="{56338474-753B-40DF-A8ED-CBF062CDAEC0}"/>
              </a:ext>
            </a:extLst>
          </p:cNvPr>
          <p:cNvCxnSpPr>
            <a:cxnSpLocks noChangeShapeType="1"/>
            <a:stCxn id="130059" idx="0"/>
            <a:endCxn id="130066" idx="0"/>
          </p:cNvCxnSpPr>
          <p:nvPr/>
        </p:nvCxnSpPr>
        <p:spPr bwMode="auto">
          <a:xfrm flipH="1">
            <a:off x="3429000" y="3124200"/>
            <a:ext cx="685800" cy="685800"/>
          </a:xfrm>
          <a:prstGeom prst="bentConnector3">
            <a:avLst>
              <a:gd name="adj1" fmla="val -33333"/>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0071" name="AutoShape 23">
            <a:extLst>
              <a:ext uri="{FF2B5EF4-FFF2-40B4-BE49-F238E27FC236}">
                <a16:creationId xmlns:a16="http://schemas.microsoft.com/office/drawing/2014/main" id="{E21ACE0D-CCE5-4B1D-9425-F3527C0EFFA2}"/>
              </a:ext>
            </a:extLst>
          </p:cNvPr>
          <p:cNvCxnSpPr>
            <a:cxnSpLocks noChangeShapeType="1"/>
            <a:stCxn id="130060" idx="4"/>
            <a:endCxn id="130066" idx="0"/>
          </p:cNvCxnSpPr>
          <p:nvPr/>
        </p:nvCxnSpPr>
        <p:spPr bwMode="auto">
          <a:xfrm rot="10800000" flipV="1">
            <a:off x="3429000" y="3124200"/>
            <a:ext cx="1828800" cy="685800"/>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0073" name="AutoShape 25">
            <a:extLst>
              <a:ext uri="{FF2B5EF4-FFF2-40B4-BE49-F238E27FC236}">
                <a16:creationId xmlns:a16="http://schemas.microsoft.com/office/drawing/2014/main" id="{C1D0E797-A5CD-4585-BC33-4E99153196EC}"/>
              </a:ext>
            </a:extLst>
          </p:cNvPr>
          <p:cNvSpPr>
            <a:spLocks noChangeArrowheads="1"/>
          </p:cNvSpPr>
          <p:nvPr/>
        </p:nvSpPr>
        <p:spPr bwMode="auto">
          <a:xfrm>
            <a:off x="2514600" y="4267200"/>
            <a:ext cx="1371600" cy="457200"/>
          </a:xfrm>
          <a:prstGeom prst="bevel">
            <a:avLst>
              <a:gd name="adj" fmla="val 12500"/>
            </a:avLst>
          </a:prstGeom>
          <a:solidFill>
            <a:schemeClr val="bg1">
              <a:alpha val="48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400" i="1">
                <a:effectLst>
                  <a:outerShdw blurRad="38100" dist="38100" dir="2700000" algn="tl">
                    <a:srgbClr val="000000"/>
                  </a:outerShdw>
                </a:effectLst>
              </a:rPr>
              <a:t>brod</a:t>
            </a:r>
            <a:endParaRPr lang="en-US" altLang="sr-Latn-RS" sz="1400" i="1">
              <a:effectLst>
                <a:outerShdw blurRad="38100" dist="38100" dir="2700000" algn="tl">
                  <a:srgbClr val="000000"/>
                </a:outerShdw>
              </a:effectLst>
            </a:endParaRPr>
          </a:p>
        </p:txBody>
      </p:sp>
      <p:sp>
        <p:nvSpPr>
          <p:cNvPr id="130074" name="AutoShape 26">
            <a:extLst>
              <a:ext uri="{FF2B5EF4-FFF2-40B4-BE49-F238E27FC236}">
                <a16:creationId xmlns:a16="http://schemas.microsoft.com/office/drawing/2014/main" id="{6EE92379-703C-4B9E-B838-B7BECD4B1663}"/>
              </a:ext>
            </a:extLst>
          </p:cNvPr>
          <p:cNvSpPr>
            <a:spLocks noChangeArrowheads="1"/>
          </p:cNvSpPr>
          <p:nvPr/>
        </p:nvSpPr>
        <p:spPr bwMode="auto">
          <a:xfrm>
            <a:off x="2514600" y="4876800"/>
            <a:ext cx="1371600" cy="457200"/>
          </a:xfrm>
          <a:prstGeom prst="bevel">
            <a:avLst>
              <a:gd name="adj" fmla="val 12500"/>
            </a:avLst>
          </a:prstGeom>
          <a:solidFill>
            <a:schemeClr val="bg1">
              <a:alpha val="48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400" i="1">
                <a:effectLst>
                  <a:outerShdw blurRad="38100" dist="38100" dir="2700000" algn="tl">
                    <a:srgbClr val="000000"/>
                  </a:outerShdw>
                </a:effectLst>
              </a:rPr>
              <a:t>stvar, teret</a:t>
            </a:r>
            <a:endParaRPr lang="en-US" altLang="sr-Latn-RS" sz="1400" i="1">
              <a:effectLst>
                <a:outerShdw blurRad="38100" dist="38100" dir="2700000" algn="tl">
                  <a:srgbClr val="000000"/>
                </a:outerShdw>
              </a:effectLst>
            </a:endParaRPr>
          </a:p>
        </p:txBody>
      </p:sp>
      <p:sp>
        <p:nvSpPr>
          <p:cNvPr id="130075" name="AutoShape 27">
            <a:extLst>
              <a:ext uri="{FF2B5EF4-FFF2-40B4-BE49-F238E27FC236}">
                <a16:creationId xmlns:a16="http://schemas.microsoft.com/office/drawing/2014/main" id="{E0EF41D7-A775-4093-857B-EAEE0019BF0B}"/>
              </a:ext>
            </a:extLst>
          </p:cNvPr>
          <p:cNvSpPr>
            <a:spLocks noChangeArrowheads="1"/>
          </p:cNvSpPr>
          <p:nvPr/>
        </p:nvSpPr>
        <p:spPr bwMode="auto">
          <a:xfrm>
            <a:off x="2514600" y="5486400"/>
            <a:ext cx="1371600" cy="457200"/>
          </a:xfrm>
          <a:prstGeom prst="bevel">
            <a:avLst>
              <a:gd name="adj" fmla="val 12500"/>
            </a:avLst>
          </a:prstGeom>
          <a:solidFill>
            <a:schemeClr val="bg1">
              <a:alpha val="48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400" i="1">
                <a:effectLst>
                  <a:outerShdw blurRad="38100" dist="38100" dir="2700000" algn="tl">
                    <a:srgbClr val="000000"/>
                  </a:outerShdw>
                </a:effectLst>
              </a:rPr>
              <a:t>prijevozni put</a:t>
            </a:r>
            <a:endParaRPr lang="en-US" altLang="sr-Latn-RS" sz="1400" i="1">
              <a:effectLst>
                <a:outerShdw blurRad="38100" dist="38100" dir="2700000" algn="tl">
                  <a:srgbClr val="000000"/>
                </a:outerShdw>
              </a:effectLst>
            </a:endParaRPr>
          </a:p>
        </p:txBody>
      </p:sp>
      <p:cxnSp>
        <p:nvCxnSpPr>
          <p:cNvPr id="130076" name="AutoShape 28">
            <a:extLst>
              <a:ext uri="{FF2B5EF4-FFF2-40B4-BE49-F238E27FC236}">
                <a16:creationId xmlns:a16="http://schemas.microsoft.com/office/drawing/2014/main" id="{75F4480D-4B56-4B2D-BE07-A271AA66F200}"/>
              </a:ext>
            </a:extLst>
          </p:cNvPr>
          <p:cNvCxnSpPr>
            <a:cxnSpLocks noChangeShapeType="1"/>
            <a:stCxn id="130066" idx="2"/>
            <a:endCxn id="130073" idx="4"/>
          </p:cNvCxnSpPr>
          <p:nvPr/>
        </p:nvCxnSpPr>
        <p:spPr bwMode="auto">
          <a:xfrm rot="16200000" flipH="1">
            <a:off x="2076450" y="4057650"/>
            <a:ext cx="457200" cy="419100"/>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0077" name="AutoShape 29">
            <a:extLst>
              <a:ext uri="{FF2B5EF4-FFF2-40B4-BE49-F238E27FC236}">
                <a16:creationId xmlns:a16="http://schemas.microsoft.com/office/drawing/2014/main" id="{7BEDD77F-6C83-42A7-9F4C-0837CE6909B3}"/>
              </a:ext>
            </a:extLst>
          </p:cNvPr>
          <p:cNvCxnSpPr>
            <a:cxnSpLocks noChangeShapeType="1"/>
            <a:stCxn id="130066" idx="2"/>
            <a:endCxn id="130074" idx="4"/>
          </p:cNvCxnSpPr>
          <p:nvPr/>
        </p:nvCxnSpPr>
        <p:spPr bwMode="auto">
          <a:xfrm rot="16200000" flipH="1">
            <a:off x="1771650" y="4362450"/>
            <a:ext cx="1066800" cy="419100"/>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0078" name="AutoShape 30">
            <a:extLst>
              <a:ext uri="{FF2B5EF4-FFF2-40B4-BE49-F238E27FC236}">
                <a16:creationId xmlns:a16="http://schemas.microsoft.com/office/drawing/2014/main" id="{CCC92E26-60BE-4502-8C01-CFC8A8FB125F}"/>
              </a:ext>
            </a:extLst>
          </p:cNvPr>
          <p:cNvCxnSpPr>
            <a:cxnSpLocks noChangeShapeType="1"/>
            <a:stCxn id="130066" idx="2"/>
            <a:endCxn id="130075" idx="4"/>
          </p:cNvCxnSpPr>
          <p:nvPr/>
        </p:nvCxnSpPr>
        <p:spPr bwMode="auto">
          <a:xfrm rot="16200000" flipH="1">
            <a:off x="1466850" y="4667250"/>
            <a:ext cx="1676400" cy="419100"/>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0079" name="AutoShape 31">
            <a:extLst>
              <a:ext uri="{FF2B5EF4-FFF2-40B4-BE49-F238E27FC236}">
                <a16:creationId xmlns:a16="http://schemas.microsoft.com/office/drawing/2014/main" id="{444577A5-DC20-4213-AE67-44A6F9082604}"/>
              </a:ext>
            </a:extLst>
          </p:cNvPr>
          <p:cNvCxnSpPr>
            <a:cxnSpLocks noChangeShapeType="1"/>
            <a:stCxn id="130059" idx="0"/>
            <a:endCxn id="130067" idx="4"/>
          </p:cNvCxnSpPr>
          <p:nvPr/>
        </p:nvCxnSpPr>
        <p:spPr bwMode="auto">
          <a:xfrm>
            <a:off x="4114800" y="3124200"/>
            <a:ext cx="1752600" cy="685800"/>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0080" name="AutoShape 32">
            <a:extLst>
              <a:ext uri="{FF2B5EF4-FFF2-40B4-BE49-F238E27FC236}">
                <a16:creationId xmlns:a16="http://schemas.microsoft.com/office/drawing/2014/main" id="{E7D0FE42-5B8C-445A-83D3-69AD46548620}"/>
              </a:ext>
            </a:extLst>
          </p:cNvPr>
          <p:cNvSpPr>
            <a:spLocks noChangeArrowheads="1"/>
          </p:cNvSpPr>
          <p:nvPr/>
        </p:nvSpPr>
        <p:spPr bwMode="auto">
          <a:xfrm>
            <a:off x="4572000" y="4267200"/>
            <a:ext cx="2209800" cy="457200"/>
          </a:xfrm>
          <a:prstGeom prst="bevel">
            <a:avLst>
              <a:gd name="adj" fmla="val 12500"/>
            </a:avLst>
          </a:prstGeom>
          <a:solidFill>
            <a:schemeClr val="bg1">
              <a:alpha val="48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400" i="1">
                <a:effectLst>
                  <a:outerShdw blurRad="38100" dist="38100" dir="2700000" algn="tl">
                    <a:srgbClr val="000000"/>
                  </a:outerShdw>
                </a:effectLst>
              </a:rPr>
              <a:t>charter party</a:t>
            </a:r>
            <a:endParaRPr lang="en-US" altLang="sr-Latn-RS" sz="1400" i="1">
              <a:effectLst>
                <a:outerShdw blurRad="38100" dist="38100" dir="2700000" algn="tl">
                  <a:srgbClr val="000000"/>
                </a:outerShdw>
              </a:effectLst>
            </a:endParaRPr>
          </a:p>
        </p:txBody>
      </p:sp>
      <p:cxnSp>
        <p:nvCxnSpPr>
          <p:cNvPr id="130081" name="AutoShape 33">
            <a:extLst>
              <a:ext uri="{FF2B5EF4-FFF2-40B4-BE49-F238E27FC236}">
                <a16:creationId xmlns:a16="http://schemas.microsoft.com/office/drawing/2014/main" id="{AEA0F9B0-907A-4A1E-BDA1-E5122A296DF5}"/>
              </a:ext>
            </a:extLst>
          </p:cNvPr>
          <p:cNvCxnSpPr>
            <a:cxnSpLocks noChangeShapeType="1"/>
            <a:stCxn id="130067" idx="2"/>
            <a:endCxn id="130080" idx="0"/>
          </p:cNvCxnSpPr>
          <p:nvPr/>
        </p:nvCxnSpPr>
        <p:spPr bwMode="auto">
          <a:xfrm rot="5400000">
            <a:off x="6762750" y="4057650"/>
            <a:ext cx="457200" cy="419100"/>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0082" name="AutoShape 34">
            <a:extLst>
              <a:ext uri="{FF2B5EF4-FFF2-40B4-BE49-F238E27FC236}">
                <a16:creationId xmlns:a16="http://schemas.microsoft.com/office/drawing/2014/main" id="{75FDF4ED-026E-4D12-9632-3BD9D591802C}"/>
              </a:ext>
            </a:extLst>
          </p:cNvPr>
          <p:cNvSpPr>
            <a:spLocks noChangeArrowheads="1"/>
          </p:cNvSpPr>
          <p:nvPr/>
        </p:nvSpPr>
        <p:spPr bwMode="auto">
          <a:xfrm>
            <a:off x="4572000" y="4876800"/>
            <a:ext cx="2209800" cy="533400"/>
          </a:xfrm>
          <a:prstGeom prst="bevel">
            <a:avLst>
              <a:gd name="adj" fmla="val 12500"/>
            </a:avLst>
          </a:prstGeom>
          <a:solidFill>
            <a:schemeClr val="bg1">
              <a:alpha val="48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400" i="1">
                <a:effectLst>
                  <a:outerShdw blurRad="38100" dist="38100" dir="2700000" algn="tl">
                    <a:srgbClr val="000000"/>
                  </a:outerShdw>
                </a:effectLst>
              </a:rPr>
              <a:t>brodar poduzetnik plovidbenog pothvata</a:t>
            </a:r>
            <a:endParaRPr lang="en-US" altLang="sr-Latn-RS" sz="1400" i="1">
              <a:effectLst>
                <a:outerShdw blurRad="38100" dist="38100" dir="2700000" algn="tl">
                  <a:srgbClr val="000000"/>
                </a:outerShdw>
              </a:effectLst>
            </a:endParaRPr>
          </a:p>
        </p:txBody>
      </p:sp>
      <p:sp>
        <p:nvSpPr>
          <p:cNvPr id="130083" name="AutoShape 35">
            <a:extLst>
              <a:ext uri="{FF2B5EF4-FFF2-40B4-BE49-F238E27FC236}">
                <a16:creationId xmlns:a16="http://schemas.microsoft.com/office/drawing/2014/main" id="{84F0F6FD-8F8C-4098-8F9C-1D970764D1C6}"/>
              </a:ext>
            </a:extLst>
          </p:cNvPr>
          <p:cNvSpPr>
            <a:spLocks noChangeArrowheads="1"/>
          </p:cNvSpPr>
          <p:nvPr/>
        </p:nvSpPr>
        <p:spPr bwMode="auto">
          <a:xfrm>
            <a:off x="4572000" y="5562600"/>
            <a:ext cx="2209800" cy="533400"/>
          </a:xfrm>
          <a:prstGeom prst="bevel">
            <a:avLst>
              <a:gd name="adj" fmla="val 12500"/>
            </a:avLst>
          </a:prstGeom>
          <a:solidFill>
            <a:schemeClr val="bg1">
              <a:alpha val="48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400" i="1">
                <a:effectLst>
                  <a:outerShdw blurRad="38100" dist="38100" dir="2700000" algn="tl">
                    <a:srgbClr val="000000"/>
                  </a:outerShdw>
                </a:effectLst>
              </a:rPr>
              <a:t>naručitelj raspolaže brodskim prostorom</a:t>
            </a:r>
            <a:endParaRPr lang="en-US" altLang="sr-Latn-RS" sz="1400" i="1">
              <a:effectLst>
                <a:outerShdw blurRad="38100" dist="38100" dir="2700000" algn="tl">
                  <a:srgbClr val="000000"/>
                </a:outerShdw>
              </a:effectLst>
            </a:endParaRPr>
          </a:p>
        </p:txBody>
      </p:sp>
      <p:cxnSp>
        <p:nvCxnSpPr>
          <p:cNvPr id="130084" name="AutoShape 36">
            <a:extLst>
              <a:ext uri="{FF2B5EF4-FFF2-40B4-BE49-F238E27FC236}">
                <a16:creationId xmlns:a16="http://schemas.microsoft.com/office/drawing/2014/main" id="{F10E7018-6E82-4925-A8DC-639E3C860C55}"/>
              </a:ext>
            </a:extLst>
          </p:cNvPr>
          <p:cNvCxnSpPr>
            <a:cxnSpLocks noChangeShapeType="1"/>
            <a:stCxn id="130067" idx="2"/>
            <a:endCxn id="130082" idx="0"/>
          </p:cNvCxnSpPr>
          <p:nvPr/>
        </p:nvCxnSpPr>
        <p:spPr bwMode="auto">
          <a:xfrm rot="5400000">
            <a:off x="6438900" y="4381500"/>
            <a:ext cx="1104900" cy="419100"/>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0085" name="AutoShape 37">
            <a:extLst>
              <a:ext uri="{FF2B5EF4-FFF2-40B4-BE49-F238E27FC236}">
                <a16:creationId xmlns:a16="http://schemas.microsoft.com/office/drawing/2014/main" id="{B38875BE-F6A9-4E79-98C7-C98FE8C9CB03}"/>
              </a:ext>
            </a:extLst>
          </p:cNvPr>
          <p:cNvCxnSpPr>
            <a:cxnSpLocks noChangeShapeType="1"/>
            <a:stCxn id="130067" idx="2"/>
            <a:endCxn id="130083" idx="0"/>
          </p:cNvCxnSpPr>
          <p:nvPr/>
        </p:nvCxnSpPr>
        <p:spPr bwMode="auto">
          <a:xfrm rot="5400000">
            <a:off x="6096000" y="4724400"/>
            <a:ext cx="1790700" cy="419100"/>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0086" name="AutoShape 38">
            <a:extLst>
              <a:ext uri="{FF2B5EF4-FFF2-40B4-BE49-F238E27FC236}">
                <a16:creationId xmlns:a16="http://schemas.microsoft.com/office/drawing/2014/main" id="{A5C23744-EB73-496E-8879-FFC5F0BA9C3B}"/>
              </a:ext>
            </a:extLst>
          </p:cNvPr>
          <p:cNvSpPr>
            <a:spLocks noChangeArrowheads="1"/>
          </p:cNvSpPr>
          <p:nvPr/>
        </p:nvSpPr>
        <p:spPr bwMode="auto">
          <a:xfrm>
            <a:off x="609600" y="2057400"/>
            <a:ext cx="8001000" cy="457200"/>
          </a:xfrm>
          <a:prstGeom prst="bevel">
            <a:avLst>
              <a:gd name="adj" fmla="val 12500"/>
            </a:avLst>
          </a:prstGeom>
          <a:solidFill>
            <a:schemeClr val="bg1">
              <a:alpha val="48000"/>
            </a:schemeClr>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hr-HR" altLang="sr-Latn-RS" sz="1600" b="1" i="1">
                <a:effectLst>
                  <a:outerShdw blurRad="38100" dist="38100" dir="2700000" algn="tl">
                    <a:srgbClr val="000000"/>
                  </a:outerShdw>
                </a:effectLst>
              </a:rPr>
              <a:t>cijeli brod – razmjerni dio broda – određeni brodski prostor (skladište)</a:t>
            </a:r>
          </a:p>
        </p:txBody>
      </p:sp>
      <p:cxnSp>
        <p:nvCxnSpPr>
          <p:cNvPr id="130087" name="AutoShape 39">
            <a:extLst>
              <a:ext uri="{FF2B5EF4-FFF2-40B4-BE49-F238E27FC236}">
                <a16:creationId xmlns:a16="http://schemas.microsoft.com/office/drawing/2014/main" id="{3C3F9421-825C-4BD1-A610-2121A0126FA0}"/>
              </a:ext>
            </a:extLst>
          </p:cNvPr>
          <p:cNvCxnSpPr>
            <a:cxnSpLocks noChangeShapeType="1"/>
            <a:stCxn id="130053" idx="2"/>
            <a:endCxn id="130086" idx="6"/>
          </p:cNvCxnSpPr>
          <p:nvPr/>
        </p:nvCxnSpPr>
        <p:spPr bwMode="auto">
          <a:xfrm rot="5400000">
            <a:off x="4495800" y="1943100"/>
            <a:ext cx="228600"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130050"/>
                                        </p:tgtEl>
                                        <p:attrNameLst>
                                          <p:attrName>style.visibility</p:attrName>
                                        </p:attrNameLst>
                                      </p:cBhvr>
                                      <p:to>
                                        <p:strVal val="visible"/>
                                      </p:to>
                                    </p:set>
                                    <p:anim calcmode="lin" valueType="num">
                                      <p:cBhvr>
                                        <p:cTn id="7" dur="1000" fill="hold"/>
                                        <p:tgtEl>
                                          <p:spTgt spid="130050"/>
                                        </p:tgtEl>
                                        <p:attrNameLst>
                                          <p:attrName>ppt_w</p:attrName>
                                        </p:attrNameLst>
                                      </p:cBhvr>
                                      <p:tavLst>
                                        <p:tav tm="0">
                                          <p:val>
                                            <p:strVal val="#ppt_w*0.70"/>
                                          </p:val>
                                        </p:tav>
                                        <p:tav tm="100000">
                                          <p:val>
                                            <p:strVal val="#ppt_w"/>
                                          </p:val>
                                        </p:tav>
                                      </p:tavLst>
                                    </p:anim>
                                    <p:anim calcmode="lin" valueType="num">
                                      <p:cBhvr>
                                        <p:cTn id="8" dur="1000" fill="hold"/>
                                        <p:tgtEl>
                                          <p:spTgt spid="130050"/>
                                        </p:tgtEl>
                                        <p:attrNameLst>
                                          <p:attrName>ppt_h</p:attrName>
                                        </p:attrNameLst>
                                      </p:cBhvr>
                                      <p:tavLst>
                                        <p:tav tm="0">
                                          <p:val>
                                            <p:strVal val="#ppt_h"/>
                                          </p:val>
                                        </p:tav>
                                        <p:tav tm="100000">
                                          <p:val>
                                            <p:strVal val="#ppt_h"/>
                                          </p:val>
                                        </p:tav>
                                      </p:tavLst>
                                    </p:anim>
                                    <p:animEffect transition="in" filter="fade">
                                      <p:cBhvr>
                                        <p:cTn id="9" dur="1000"/>
                                        <p:tgtEl>
                                          <p:spTgt spid="13005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8" presetClass="entr" presetSubtype="6" fill="hold" nodeType="clickEffect">
                                  <p:stCondLst>
                                    <p:cond delay="0"/>
                                  </p:stCondLst>
                                  <p:childTnLst>
                                    <p:set>
                                      <p:cBhvr>
                                        <p:cTn id="13" dur="1" fill="hold">
                                          <p:stCondLst>
                                            <p:cond delay="0"/>
                                          </p:stCondLst>
                                        </p:cTn>
                                        <p:tgtEl>
                                          <p:spTgt spid="130055"/>
                                        </p:tgtEl>
                                        <p:attrNameLst>
                                          <p:attrName>style.visibility</p:attrName>
                                        </p:attrNameLst>
                                      </p:cBhvr>
                                      <p:to>
                                        <p:strVal val="visible"/>
                                      </p:to>
                                    </p:set>
                                    <p:animEffect transition="in" filter="strips(downRight)">
                                      <p:cBhvr>
                                        <p:cTn id="14" dur="500"/>
                                        <p:tgtEl>
                                          <p:spTgt spid="130055"/>
                                        </p:tgtEl>
                                      </p:cBhvr>
                                    </p:animEffect>
                                  </p:childTnLst>
                                </p:cTn>
                              </p:par>
                            </p:childTnLst>
                          </p:cTn>
                        </p:par>
                        <p:par>
                          <p:cTn id="15" fill="hold" nodeType="afterGroup">
                            <p:stCondLst>
                              <p:cond delay="500"/>
                            </p:stCondLst>
                            <p:childTnLst>
                              <p:par>
                                <p:cTn id="16" presetID="55" presetClass="entr" presetSubtype="0" fill="hold" grpId="0" nodeType="afterEffect">
                                  <p:stCondLst>
                                    <p:cond delay="0"/>
                                  </p:stCondLst>
                                  <p:childTnLst>
                                    <p:set>
                                      <p:cBhvr>
                                        <p:cTn id="17" dur="1" fill="hold">
                                          <p:stCondLst>
                                            <p:cond delay="0"/>
                                          </p:stCondLst>
                                        </p:cTn>
                                        <p:tgtEl>
                                          <p:spTgt spid="130053"/>
                                        </p:tgtEl>
                                        <p:attrNameLst>
                                          <p:attrName>style.visibility</p:attrName>
                                        </p:attrNameLst>
                                      </p:cBhvr>
                                      <p:to>
                                        <p:strVal val="visible"/>
                                      </p:to>
                                    </p:set>
                                    <p:anim calcmode="lin" valueType="num">
                                      <p:cBhvr>
                                        <p:cTn id="18" dur="1000" fill="hold"/>
                                        <p:tgtEl>
                                          <p:spTgt spid="130053"/>
                                        </p:tgtEl>
                                        <p:attrNameLst>
                                          <p:attrName>ppt_w</p:attrName>
                                        </p:attrNameLst>
                                      </p:cBhvr>
                                      <p:tavLst>
                                        <p:tav tm="0">
                                          <p:val>
                                            <p:strVal val="#ppt_w*0.70"/>
                                          </p:val>
                                        </p:tav>
                                        <p:tav tm="100000">
                                          <p:val>
                                            <p:strVal val="#ppt_w"/>
                                          </p:val>
                                        </p:tav>
                                      </p:tavLst>
                                    </p:anim>
                                    <p:anim calcmode="lin" valueType="num">
                                      <p:cBhvr>
                                        <p:cTn id="19" dur="1000" fill="hold"/>
                                        <p:tgtEl>
                                          <p:spTgt spid="130053"/>
                                        </p:tgtEl>
                                        <p:attrNameLst>
                                          <p:attrName>ppt_h</p:attrName>
                                        </p:attrNameLst>
                                      </p:cBhvr>
                                      <p:tavLst>
                                        <p:tav tm="0">
                                          <p:val>
                                            <p:strVal val="#ppt_h"/>
                                          </p:val>
                                        </p:tav>
                                        <p:tav tm="100000">
                                          <p:val>
                                            <p:strVal val="#ppt_h"/>
                                          </p:val>
                                        </p:tav>
                                      </p:tavLst>
                                    </p:anim>
                                    <p:animEffect transition="in" filter="fade">
                                      <p:cBhvr>
                                        <p:cTn id="20" dur="1000"/>
                                        <p:tgtEl>
                                          <p:spTgt spid="130053"/>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8" presetClass="entr" presetSubtype="12" fill="hold" nodeType="clickEffect">
                                  <p:stCondLst>
                                    <p:cond delay="0"/>
                                  </p:stCondLst>
                                  <p:childTnLst>
                                    <p:set>
                                      <p:cBhvr>
                                        <p:cTn id="24" dur="1" fill="hold">
                                          <p:stCondLst>
                                            <p:cond delay="0"/>
                                          </p:stCondLst>
                                        </p:cTn>
                                        <p:tgtEl>
                                          <p:spTgt spid="130087"/>
                                        </p:tgtEl>
                                        <p:attrNameLst>
                                          <p:attrName>style.visibility</p:attrName>
                                        </p:attrNameLst>
                                      </p:cBhvr>
                                      <p:to>
                                        <p:strVal val="visible"/>
                                      </p:to>
                                    </p:set>
                                    <p:animEffect transition="in" filter="strips(downLeft)">
                                      <p:cBhvr>
                                        <p:cTn id="25" dur="500"/>
                                        <p:tgtEl>
                                          <p:spTgt spid="130087"/>
                                        </p:tgtEl>
                                      </p:cBhvr>
                                    </p:animEffect>
                                  </p:childTnLst>
                                </p:cTn>
                              </p:par>
                            </p:childTnLst>
                          </p:cTn>
                        </p:par>
                        <p:par>
                          <p:cTn id="26" fill="hold" nodeType="afterGroup">
                            <p:stCondLst>
                              <p:cond delay="500"/>
                            </p:stCondLst>
                            <p:childTnLst>
                              <p:par>
                                <p:cTn id="27" presetID="55" presetClass="entr" presetSubtype="0" fill="hold" grpId="0" nodeType="afterEffect">
                                  <p:stCondLst>
                                    <p:cond delay="0"/>
                                  </p:stCondLst>
                                  <p:childTnLst>
                                    <p:set>
                                      <p:cBhvr>
                                        <p:cTn id="28" dur="1" fill="hold">
                                          <p:stCondLst>
                                            <p:cond delay="0"/>
                                          </p:stCondLst>
                                        </p:cTn>
                                        <p:tgtEl>
                                          <p:spTgt spid="130086"/>
                                        </p:tgtEl>
                                        <p:attrNameLst>
                                          <p:attrName>style.visibility</p:attrName>
                                        </p:attrNameLst>
                                      </p:cBhvr>
                                      <p:to>
                                        <p:strVal val="visible"/>
                                      </p:to>
                                    </p:set>
                                    <p:anim calcmode="lin" valueType="num">
                                      <p:cBhvr>
                                        <p:cTn id="29" dur="1000" fill="hold"/>
                                        <p:tgtEl>
                                          <p:spTgt spid="130086"/>
                                        </p:tgtEl>
                                        <p:attrNameLst>
                                          <p:attrName>ppt_w</p:attrName>
                                        </p:attrNameLst>
                                      </p:cBhvr>
                                      <p:tavLst>
                                        <p:tav tm="0">
                                          <p:val>
                                            <p:strVal val="#ppt_w*0.70"/>
                                          </p:val>
                                        </p:tav>
                                        <p:tav tm="100000">
                                          <p:val>
                                            <p:strVal val="#ppt_w"/>
                                          </p:val>
                                        </p:tav>
                                      </p:tavLst>
                                    </p:anim>
                                    <p:anim calcmode="lin" valueType="num">
                                      <p:cBhvr>
                                        <p:cTn id="30" dur="1000" fill="hold"/>
                                        <p:tgtEl>
                                          <p:spTgt spid="130086"/>
                                        </p:tgtEl>
                                        <p:attrNameLst>
                                          <p:attrName>ppt_h</p:attrName>
                                        </p:attrNameLst>
                                      </p:cBhvr>
                                      <p:tavLst>
                                        <p:tav tm="0">
                                          <p:val>
                                            <p:strVal val="#ppt_h"/>
                                          </p:val>
                                        </p:tav>
                                        <p:tav tm="100000">
                                          <p:val>
                                            <p:strVal val="#ppt_h"/>
                                          </p:val>
                                        </p:tav>
                                      </p:tavLst>
                                    </p:anim>
                                    <p:animEffect transition="in" filter="fade">
                                      <p:cBhvr>
                                        <p:cTn id="31" dur="1000"/>
                                        <p:tgtEl>
                                          <p:spTgt spid="130086"/>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8" presetClass="entr" presetSubtype="12" fill="hold" nodeType="clickEffect">
                                  <p:stCondLst>
                                    <p:cond delay="0"/>
                                  </p:stCondLst>
                                  <p:childTnLst>
                                    <p:set>
                                      <p:cBhvr>
                                        <p:cTn id="35" dur="1" fill="hold">
                                          <p:stCondLst>
                                            <p:cond delay="0"/>
                                          </p:stCondLst>
                                        </p:cTn>
                                        <p:tgtEl>
                                          <p:spTgt spid="130068"/>
                                        </p:tgtEl>
                                        <p:attrNameLst>
                                          <p:attrName>style.visibility</p:attrName>
                                        </p:attrNameLst>
                                      </p:cBhvr>
                                      <p:to>
                                        <p:strVal val="visible"/>
                                      </p:to>
                                    </p:set>
                                    <p:animEffect transition="in" filter="strips(downLeft)">
                                      <p:cBhvr>
                                        <p:cTn id="36" dur="500"/>
                                        <p:tgtEl>
                                          <p:spTgt spid="130068"/>
                                        </p:tgtEl>
                                      </p:cBhvr>
                                    </p:animEffect>
                                  </p:childTnLst>
                                </p:cTn>
                              </p:par>
                            </p:childTnLst>
                          </p:cTn>
                        </p:par>
                        <p:par>
                          <p:cTn id="37" fill="hold" nodeType="afterGroup">
                            <p:stCondLst>
                              <p:cond delay="500"/>
                            </p:stCondLst>
                            <p:childTnLst>
                              <p:par>
                                <p:cTn id="38" presetID="55" presetClass="entr" presetSubtype="0" fill="hold" grpId="0" nodeType="afterEffect">
                                  <p:stCondLst>
                                    <p:cond delay="0"/>
                                  </p:stCondLst>
                                  <p:childTnLst>
                                    <p:set>
                                      <p:cBhvr>
                                        <p:cTn id="39" dur="1" fill="hold">
                                          <p:stCondLst>
                                            <p:cond delay="0"/>
                                          </p:stCondLst>
                                        </p:cTn>
                                        <p:tgtEl>
                                          <p:spTgt spid="130059"/>
                                        </p:tgtEl>
                                        <p:attrNameLst>
                                          <p:attrName>style.visibility</p:attrName>
                                        </p:attrNameLst>
                                      </p:cBhvr>
                                      <p:to>
                                        <p:strVal val="visible"/>
                                      </p:to>
                                    </p:set>
                                    <p:anim calcmode="lin" valueType="num">
                                      <p:cBhvr>
                                        <p:cTn id="40" dur="1000" fill="hold"/>
                                        <p:tgtEl>
                                          <p:spTgt spid="130059"/>
                                        </p:tgtEl>
                                        <p:attrNameLst>
                                          <p:attrName>ppt_w</p:attrName>
                                        </p:attrNameLst>
                                      </p:cBhvr>
                                      <p:tavLst>
                                        <p:tav tm="0">
                                          <p:val>
                                            <p:strVal val="#ppt_w*0.70"/>
                                          </p:val>
                                        </p:tav>
                                        <p:tav tm="100000">
                                          <p:val>
                                            <p:strVal val="#ppt_w"/>
                                          </p:val>
                                        </p:tav>
                                      </p:tavLst>
                                    </p:anim>
                                    <p:anim calcmode="lin" valueType="num">
                                      <p:cBhvr>
                                        <p:cTn id="41" dur="1000" fill="hold"/>
                                        <p:tgtEl>
                                          <p:spTgt spid="130059"/>
                                        </p:tgtEl>
                                        <p:attrNameLst>
                                          <p:attrName>ppt_h</p:attrName>
                                        </p:attrNameLst>
                                      </p:cBhvr>
                                      <p:tavLst>
                                        <p:tav tm="0">
                                          <p:val>
                                            <p:strVal val="#ppt_h"/>
                                          </p:val>
                                        </p:tav>
                                        <p:tav tm="100000">
                                          <p:val>
                                            <p:strVal val="#ppt_h"/>
                                          </p:val>
                                        </p:tav>
                                      </p:tavLst>
                                    </p:anim>
                                    <p:animEffect transition="in" filter="fade">
                                      <p:cBhvr>
                                        <p:cTn id="42" dur="1000"/>
                                        <p:tgtEl>
                                          <p:spTgt spid="13005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8" presetClass="entr" presetSubtype="6" fill="hold" nodeType="clickEffect">
                                  <p:stCondLst>
                                    <p:cond delay="0"/>
                                  </p:stCondLst>
                                  <p:childTnLst>
                                    <p:set>
                                      <p:cBhvr>
                                        <p:cTn id="46" dur="1" fill="hold">
                                          <p:stCondLst>
                                            <p:cond delay="0"/>
                                          </p:stCondLst>
                                        </p:cTn>
                                        <p:tgtEl>
                                          <p:spTgt spid="130069"/>
                                        </p:tgtEl>
                                        <p:attrNameLst>
                                          <p:attrName>style.visibility</p:attrName>
                                        </p:attrNameLst>
                                      </p:cBhvr>
                                      <p:to>
                                        <p:strVal val="visible"/>
                                      </p:to>
                                    </p:set>
                                    <p:animEffect transition="in" filter="strips(downRight)">
                                      <p:cBhvr>
                                        <p:cTn id="47" dur="500"/>
                                        <p:tgtEl>
                                          <p:spTgt spid="130069"/>
                                        </p:tgtEl>
                                      </p:cBhvr>
                                    </p:animEffect>
                                  </p:childTnLst>
                                </p:cTn>
                              </p:par>
                            </p:childTnLst>
                          </p:cTn>
                        </p:par>
                        <p:par>
                          <p:cTn id="48" fill="hold" nodeType="afterGroup">
                            <p:stCondLst>
                              <p:cond delay="500"/>
                            </p:stCondLst>
                            <p:childTnLst>
                              <p:par>
                                <p:cTn id="49" presetID="55" presetClass="entr" presetSubtype="0" fill="hold" grpId="0" nodeType="afterEffect">
                                  <p:stCondLst>
                                    <p:cond delay="0"/>
                                  </p:stCondLst>
                                  <p:childTnLst>
                                    <p:set>
                                      <p:cBhvr>
                                        <p:cTn id="50" dur="1" fill="hold">
                                          <p:stCondLst>
                                            <p:cond delay="0"/>
                                          </p:stCondLst>
                                        </p:cTn>
                                        <p:tgtEl>
                                          <p:spTgt spid="130060"/>
                                        </p:tgtEl>
                                        <p:attrNameLst>
                                          <p:attrName>style.visibility</p:attrName>
                                        </p:attrNameLst>
                                      </p:cBhvr>
                                      <p:to>
                                        <p:strVal val="visible"/>
                                      </p:to>
                                    </p:set>
                                    <p:anim calcmode="lin" valueType="num">
                                      <p:cBhvr>
                                        <p:cTn id="51" dur="1000" fill="hold"/>
                                        <p:tgtEl>
                                          <p:spTgt spid="130060"/>
                                        </p:tgtEl>
                                        <p:attrNameLst>
                                          <p:attrName>ppt_w</p:attrName>
                                        </p:attrNameLst>
                                      </p:cBhvr>
                                      <p:tavLst>
                                        <p:tav tm="0">
                                          <p:val>
                                            <p:strVal val="#ppt_w*0.70"/>
                                          </p:val>
                                        </p:tav>
                                        <p:tav tm="100000">
                                          <p:val>
                                            <p:strVal val="#ppt_w"/>
                                          </p:val>
                                        </p:tav>
                                      </p:tavLst>
                                    </p:anim>
                                    <p:anim calcmode="lin" valueType="num">
                                      <p:cBhvr>
                                        <p:cTn id="52" dur="1000" fill="hold"/>
                                        <p:tgtEl>
                                          <p:spTgt spid="130060"/>
                                        </p:tgtEl>
                                        <p:attrNameLst>
                                          <p:attrName>ppt_h</p:attrName>
                                        </p:attrNameLst>
                                      </p:cBhvr>
                                      <p:tavLst>
                                        <p:tav tm="0">
                                          <p:val>
                                            <p:strVal val="#ppt_h"/>
                                          </p:val>
                                        </p:tav>
                                        <p:tav tm="100000">
                                          <p:val>
                                            <p:strVal val="#ppt_h"/>
                                          </p:val>
                                        </p:tav>
                                      </p:tavLst>
                                    </p:anim>
                                    <p:animEffect transition="in" filter="fade">
                                      <p:cBhvr>
                                        <p:cTn id="53" dur="1000"/>
                                        <p:tgtEl>
                                          <p:spTgt spid="130060"/>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8" presetClass="entr" presetSubtype="6" fill="hold" nodeType="clickEffect">
                                  <p:stCondLst>
                                    <p:cond delay="0"/>
                                  </p:stCondLst>
                                  <p:childTnLst>
                                    <p:set>
                                      <p:cBhvr>
                                        <p:cTn id="57" dur="1" fill="hold">
                                          <p:stCondLst>
                                            <p:cond delay="0"/>
                                          </p:stCondLst>
                                        </p:cTn>
                                        <p:tgtEl>
                                          <p:spTgt spid="130070"/>
                                        </p:tgtEl>
                                        <p:attrNameLst>
                                          <p:attrName>style.visibility</p:attrName>
                                        </p:attrNameLst>
                                      </p:cBhvr>
                                      <p:to>
                                        <p:strVal val="visible"/>
                                      </p:to>
                                    </p:set>
                                    <p:animEffect transition="in" filter="strips(downRight)">
                                      <p:cBhvr>
                                        <p:cTn id="58" dur="500"/>
                                        <p:tgtEl>
                                          <p:spTgt spid="130070"/>
                                        </p:tgtEl>
                                      </p:cBhvr>
                                    </p:animEffect>
                                  </p:childTnLst>
                                </p:cTn>
                              </p:par>
                              <p:par>
                                <p:cTn id="59" presetID="18" presetClass="entr" presetSubtype="12" fill="hold" nodeType="withEffect">
                                  <p:stCondLst>
                                    <p:cond delay="0"/>
                                  </p:stCondLst>
                                  <p:childTnLst>
                                    <p:set>
                                      <p:cBhvr>
                                        <p:cTn id="60" dur="1" fill="hold">
                                          <p:stCondLst>
                                            <p:cond delay="0"/>
                                          </p:stCondLst>
                                        </p:cTn>
                                        <p:tgtEl>
                                          <p:spTgt spid="130071"/>
                                        </p:tgtEl>
                                        <p:attrNameLst>
                                          <p:attrName>style.visibility</p:attrName>
                                        </p:attrNameLst>
                                      </p:cBhvr>
                                      <p:to>
                                        <p:strVal val="visible"/>
                                      </p:to>
                                    </p:set>
                                    <p:animEffect transition="in" filter="strips(downLeft)">
                                      <p:cBhvr>
                                        <p:cTn id="61" dur="500"/>
                                        <p:tgtEl>
                                          <p:spTgt spid="130071"/>
                                        </p:tgtEl>
                                      </p:cBhvr>
                                    </p:animEffect>
                                  </p:childTnLst>
                                </p:cTn>
                              </p:par>
                            </p:childTnLst>
                          </p:cTn>
                        </p:par>
                        <p:par>
                          <p:cTn id="62" fill="hold" nodeType="afterGroup">
                            <p:stCondLst>
                              <p:cond delay="500"/>
                            </p:stCondLst>
                            <p:childTnLst>
                              <p:par>
                                <p:cTn id="63" presetID="55" presetClass="entr" presetSubtype="0" fill="hold" grpId="0" nodeType="afterEffect">
                                  <p:stCondLst>
                                    <p:cond delay="0"/>
                                  </p:stCondLst>
                                  <p:childTnLst>
                                    <p:set>
                                      <p:cBhvr>
                                        <p:cTn id="64" dur="1" fill="hold">
                                          <p:stCondLst>
                                            <p:cond delay="0"/>
                                          </p:stCondLst>
                                        </p:cTn>
                                        <p:tgtEl>
                                          <p:spTgt spid="130066"/>
                                        </p:tgtEl>
                                        <p:attrNameLst>
                                          <p:attrName>style.visibility</p:attrName>
                                        </p:attrNameLst>
                                      </p:cBhvr>
                                      <p:to>
                                        <p:strVal val="visible"/>
                                      </p:to>
                                    </p:set>
                                    <p:anim calcmode="lin" valueType="num">
                                      <p:cBhvr>
                                        <p:cTn id="65" dur="1000" fill="hold"/>
                                        <p:tgtEl>
                                          <p:spTgt spid="130066"/>
                                        </p:tgtEl>
                                        <p:attrNameLst>
                                          <p:attrName>ppt_w</p:attrName>
                                        </p:attrNameLst>
                                      </p:cBhvr>
                                      <p:tavLst>
                                        <p:tav tm="0">
                                          <p:val>
                                            <p:strVal val="#ppt_w*0.70"/>
                                          </p:val>
                                        </p:tav>
                                        <p:tav tm="100000">
                                          <p:val>
                                            <p:strVal val="#ppt_w"/>
                                          </p:val>
                                        </p:tav>
                                      </p:tavLst>
                                    </p:anim>
                                    <p:anim calcmode="lin" valueType="num">
                                      <p:cBhvr>
                                        <p:cTn id="66" dur="1000" fill="hold"/>
                                        <p:tgtEl>
                                          <p:spTgt spid="130066"/>
                                        </p:tgtEl>
                                        <p:attrNameLst>
                                          <p:attrName>ppt_h</p:attrName>
                                        </p:attrNameLst>
                                      </p:cBhvr>
                                      <p:tavLst>
                                        <p:tav tm="0">
                                          <p:val>
                                            <p:strVal val="#ppt_h"/>
                                          </p:val>
                                        </p:tav>
                                        <p:tav tm="100000">
                                          <p:val>
                                            <p:strVal val="#ppt_h"/>
                                          </p:val>
                                        </p:tav>
                                      </p:tavLst>
                                    </p:anim>
                                    <p:animEffect transition="in" filter="fade">
                                      <p:cBhvr>
                                        <p:cTn id="67" dur="1000"/>
                                        <p:tgtEl>
                                          <p:spTgt spid="130066"/>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8" presetClass="entr" presetSubtype="6" fill="hold" nodeType="clickEffect">
                                  <p:stCondLst>
                                    <p:cond delay="0"/>
                                  </p:stCondLst>
                                  <p:childTnLst>
                                    <p:set>
                                      <p:cBhvr>
                                        <p:cTn id="71" dur="1" fill="hold">
                                          <p:stCondLst>
                                            <p:cond delay="0"/>
                                          </p:stCondLst>
                                        </p:cTn>
                                        <p:tgtEl>
                                          <p:spTgt spid="130076"/>
                                        </p:tgtEl>
                                        <p:attrNameLst>
                                          <p:attrName>style.visibility</p:attrName>
                                        </p:attrNameLst>
                                      </p:cBhvr>
                                      <p:to>
                                        <p:strVal val="visible"/>
                                      </p:to>
                                    </p:set>
                                    <p:animEffect transition="in" filter="strips(downRight)">
                                      <p:cBhvr>
                                        <p:cTn id="72" dur="500"/>
                                        <p:tgtEl>
                                          <p:spTgt spid="130076"/>
                                        </p:tgtEl>
                                      </p:cBhvr>
                                    </p:animEffect>
                                  </p:childTnLst>
                                </p:cTn>
                              </p:par>
                            </p:childTnLst>
                          </p:cTn>
                        </p:par>
                        <p:par>
                          <p:cTn id="73" fill="hold" nodeType="afterGroup">
                            <p:stCondLst>
                              <p:cond delay="500"/>
                            </p:stCondLst>
                            <p:childTnLst>
                              <p:par>
                                <p:cTn id="74" presetID="55" presetClass="entr" presetSubtype="0" fill="hold" grpId="0" nodeType="afterEffect">
                                  <p:stCondLst>
                                    <p:cond delay="0"/>
                                  </p:stCondLst>
                                  <p:childTnLst>
                                    <p:set>
                                      <p:cBhvr>
                                        <p:cTn id="75" dur="1" fill="hold">
                                          <p:stCondLst>
                                            <p:cond delay="0"/>
                                          </p:stCondLst>
                                        </p:cTn>
                                        <p:tgtEl>
                                          <p:spTgt spid="130073"/>
                                        </p:tgtEl>
                                        <p:attrNameLst>
                                          <p:attrName>style.visibility</p:attrName>
                                        </p:attrNameLst>
                                      </p:cBhvr>
                                      <p:to>
                                        <p:strVal val="visible"/>
                                      </p:to>
                                    </p:set>
                                    <p:anim calcmode="lin" valueType="num">
                                      <p:cBhvr>
                                        <p:cTn id="76" dur="1000" fill="hold"/>
                                        <p:tgtEl>
                                          <p:spTgt spid="130073"/>
                                        </p:tgtEl>
                                        <p:attrNameLst>
                                          <p:attrName>ppt_w</p:attrName>
                                        </p:attrNameLst>
                                      </p:cBhvr>
                                      <p:tavLst>
                                        <p:tav tm="0">
                                          <p:val>
                                            <p:strVal val="#ppt_w*0.70"/>
                                          </p:val>
                                        </p:tav>
                                        <p:tav tm="100000">
                                          <p:val>
                                            <p:strVal val="#ppt_w"/>
                                          </p:val>
                                        </p:tav>
                                      </p:tavLst>
                                    </p:anim>
                                    <p:anim calcmode="lin" valueType="num">
                                      <p:cBhvr>
                                        <p:cTn id="77" dur="1000" fill="hold"/>
                                        <p:tgtEl>
                                          <p:spTgt spid="130073"/>
                                        </p:tgtEl>
                                        <p:attrNameLst>
                                          <p:attrName>ppt_h</p:attrName>
                                        </p:attrNameLst>
                                      </p:cBhvr>
                                      <p:tavLst>
                                        <p:tav tm="0">
                                          <p:val>
                                            <p:strVal val="#ppt_h"/>
                                          </p:val>
                                        </p:tav>
                                        <p:tav tm="100000">
                                          <p:val>
                                            <p:strVal val="#ppt_h"/>
                                          </p:val>
                                        </p:tav>
                                      </p:tavLst>
                                    </p:anim>
                                    <p:animEffect transition="in" filter="fade">
                                      <p:cBhvr>
                                        <p:cTn id="78" dur="1000"/>
                                        <p:tgtEl>
                                          <p:spTgt spid="130073"/>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18" presetClass="entr" presetSubtype="6" fill="hold" nodeType="clickEffect">
                                  <p:stCondLst>
                                    <p:cond delay="0"/>
                                  </p:stCondLst>
                                  <p:childTnLst>
                                    <p:set>
                                      <p:cBhvr>
                                        <p:cTn id="82" dur="1" fill="hold">
                                          <p:stCondLst>
                                            <p:cond delay="0"/>
                                          </p:stCondLst>
                                        </p:cTn>
                                        <p:tgtEl>
                                          <p:spTgt spid="130077"/>
                                        </p:tgtEl>
                                        <p:attrNameLst>
                                          <p:attrName>style.visibility</p:attrName>
                                        </p:attrNameLst>
                                      </p:cBhvr>
                                      <p:to>
                                        <p:strVal val="visible"/>
                                      </p:to>
                                    </p:set>
                                    <p:animEffect transition="in" filter="strips(downRight)">
                                      <p:cBhvr>
                                        <p:cTn id="83" dur="500"/>
                                        <p:tgtEl>
                                          <p:spTgt spid="130077"/>
                                        </p:tgtEl>
                                      </p:cBhvr>
                                    </p:animEffect>
                                  </p:childTnLst>
                                </p:cTn>
                              </p:par>
                            </p:childTnLst>
                          </p:cTn>
                        </p:par>
                        <p:par>
                          <p:cTn id="84" fill="hold" nodeType="afterGroup">
                            <p:stCondLst>
                              <p:cond delay="500"/>
                            </p:stCondLst>
                            <p:childTnLst>
                              <p:par>
                                <p:cTn id="85" presetID="55" presetClass="entr" presetSubtype="0" fill="hold" grpId="0" nodeType="afterEffect">
                                  <p:stCondLst>
                                    <p:cond delay="0"/>
                                  </p:stCondLst>
                                  <p:childTnLst>
                                    <p:set>
                                      <p:cBhvr>
                                        <p:cTn id="86" dur="1" fill="hold">
                                          <p:stCondLst>
                                            <p:cond delay="0"/>
                                          </p:stCondLst>
                                        </p:cTn>
                                        <p:tgtEl>
                                          <p:spTgt spid="130074"/>
                                        </p:tgtEl>
                                        <p:attrNameLst>
                                          <p:attrName>style.visibility</p:attrName>
                                        </p:attrNameLst>
                                      </p:cBhvr>
                                      <p:to>
                                        <p:strVal val="visible"/>
                                      </p:to>
                                    </p:set>
                                    <p:anim calcmode="lin" valueType="num">
                                      <p:cBhvr>
                                        <p:cTn id="87" dur="1000" fill="hold"/>
                                        <p:tgtEl>
                                          <p:spTgt spid="130074"/>
                                        </p:tgtEl>
                                        <p:attrNameLst>
                                          <p:attrName>ppt_w</p:attrName>
                                        </p:attrNameLst>
                                      </p:cBhvr>
                                      <p:tavLst>
                                        <p:tav tm="0">
                                          <p:val>
                                            <p:strVal val="#ppt_w*0.70"/>
                                          </p:val>
                                        </p:tav>
                                        <p:tav tm="100000">
                                          <p:val>
                                            <p:strVal val="#ppt_w"/>
                                          </p:val>
                                        </p:tav>
                                      </p:tavLst>
                                    </p:anim>
                                    <p:anim calcmode="lin" valueType="num">
                                      <p:cBhvr>
                                        <p:cTn id="88" dur="1000" fill="hold"/>
                                        <p:tgtEl>
                                          <p:spTgt spid="130074"/>
                                        </p:tgtEl>
                                        <p:attrNameLst>
                                          <p:attrName>ppt_h</p:attrName>
                                        </p:attrNameLst>
                                      </p:cBhvr>
                                      <p:tavLst>
                                        <p:tav tm="0">
                                          <p:val>
                                            <p:strVal val="#ppt_h"/>
                                          </p:val>
                                        </p:tav>
                                        <p:tav tm="100000">
                                          <p:val>
                                            <p:strVal val="#ppt_h"/>
                                          </p:val>
                                        </p:tav>
                                      </p:tavLst>
                                    </p:anim>
                                    <p:animEffect transition="in" filter="fade">
                                      <p:cBhvr>
                                        <p:cTn id="89" dur="1000"/>
                                        <p:tgtEl>
                                          <p:spTgt spid="130074"/>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18" presetClass="entr" presetSubtype="6" fill="hold" nodeType="clickEffect">
                                  <p:stCondLst>
                                    <p:cond delay="0"/>
                                  </p:stCondLst>
                                  <p:childTnLst>
                                    <p:set>
                                      <p:cBhvr>
                                        <p:cTn id="93" dur="1" fill="hold">
                                          <p:stCondLst>
                                            <p:cond delay="0"/>
                                          </p:stCondLst>
                                        </p:cTn>
                                        <p:tgtEl>
                                          <p:spTgt spid="130078"/>
                                        </p:tgtEl>
                                        <p:attrNameLst>
                                          <p:attrName>style.visibility</p:attrName>
                                        </p:attrNameLst>
                                      </p:cBhvr>
                                      <p:to>
                                        <p:strVal val="visible"/>
                                      </p:to>
                                    </p:set>
                                    <p:animEffect transition="in" filter="strips(downRight)">
                                      <p:cBhvr>
                                        <p:cTn id="94" dur="500"/>
                                        <p:tgtEl>
                                          <p:spTgt spid="130078"/>
                                        </p:tgtEl>
                                      </p:cBhvr>
                                    </p:animEffect>
                                  </p:childTnLst>
                                </p:cTn>
                              </p:par>
                            </p:childTnLst>
                          </p:cTn>
                        </p:par>
                        <p:par>
                          <p:cTn id="95" fill="hold" nodeType="afterGroup">
                            <p:stCondLst>
                              <p:cond delay="500"/>
                            </p:stCondLst>
                            <p:childTnLst>
                              <p:par>
                                <p:cTn id="96" presetID="55" presetClass="entr" presetSubtype="0" fill="hold" grpId="0" nodeType="afterEffect">
                                  <p:stCondLst>
                                    <p:cond delay="0"/>
                                  </p:stCondLst>
                                  <p:childTnLst>
                                    <p:set>
                                      <p:cBhvr>
                                        <p:cTn id="97" dur="1" fill="hold">
                                          <p:stCondLst>
                                            <p:cond delay="0"/>
                                          </p:stCondLst>
                                        </p:cTn>
                                        <p:tgtEl>
                                          <p:spTgt spid="130075"/>
                                        </p:tgtEl>
                                        <p:attrNameLst>
                                          <p:attrName>style.visibility</p:attrName>
                                        </p:attrNameLst>
                                      </p:cBhvr>
                                      <p:to>
                                        <p:strVal val="visible"/>
                                      </p:to>
                                    </p:set>
                                    <p:anim calcmode="lin" valueType="num">
                                      <p:cBhvr>
                                        <p:cTn id="98" dur="1000" fill="hold"/>
                                        <p:tgtEl>
                                          <p:spTgt spid="130075"/>
                                        </p:tgtEl>
                                        <p:attrNameLst>
                                          <p:attrName>ppt_w</p:attrName>
                                        </p:attrNameLst>
                                      </p:cBhvr>
                                      <p:tavLst>
                                        <p:tav tm="0">
                                          <p:val>
                                            <p:strVal val="#ppt_w*0.70"/>
                                          </p:val>
                                        </p:tav>
                                        <p:tav tm="100000">
                                          <p:val>
                                            <p:strVal val="#ppt_w"/>
                                          </p:val>
                                        </p:tav>
                                      </p:tavLst>
                                    </p:anim>
                                    <p:anim calcmode="lin" valueType="num">
                                      <p:cBhvr>
                                        <p:cTn id="99" dur="1000" fill="hold"/>
                                        <p:tgtEl>
                                          <p:spTgt spid="130075"/>
                                        </p:tgtEl>
                                        <p:attrNameLst>
                                          <p:attrName>ppt_h</p:attrName>
                                        </p:attrNameLst>
                                      </p:cBhvr>
                                      <p:tavLst>
                                        <p:tav tm="0">
                                          <p:val>
                                            <p:strVal val="#ppt_h"/>
                                          </p:val>
                                        </p:tav>
                                        <p:tav tm="100000">
                                          <p:val>
                                            <p:strVal val="#ppt_h"/>
                                          </p:val>
                                        </p:tav>
                                      </p:tavLst>
                                    </p:anim>
                                    <p:animEffect transition="in" filter="fade">
                                      <p:cBhvr>
                                        <p:cTn id="100" dur="1000"/>
                                        <p:tgtEl>
                                          <p:spTgt spid="130075"/>
                                        </p:tgtEl>
                                      </p:cBhvr>
                                    </p:animEffec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18" presetClass="entr" presetSubtype="6" fill="hold" nodeType="clickEffect">
                                  <p:stCondLst>
                                    <p:cond delay="0"/>
                                  </p:stCondLst>
                                  <p:childTnLst>
                                    <p:set>
                                      <p:cBhvr>
                                        <p:cTn id="104" dur="1" fill="hold">
                                          <p:stCondLst>
                                            <p:cond delay="0"/>
                                          </p:stCondLst>
                                        </p:cTn>
                                        <p:tgtEl>
                                          <p:spTgt spid="130079"/>
                                        </p:tgtEl>
                                        <p:attrNameLst>
                                          <p:attrName>style.visibility</p:attrName>
                                        </p:attrNameLst>
                                      </p:cBhvr>
                                      <p:to>
                                        <p:strVal val="visible"/>
                                      </p:to>
                                    </p:set>
                                    <p:animEffect transition="in" filter="strips(downRight)">
                                      <p:cBhvr>
                                        <p:cTn id="105" dur="500"/>
                                        <p:tgtEl>
                                          <p:spTgt spid="130079"/>
                                        </p:tgtEl>
                                      </p:cBhvr>
                                    </p:animEffect>
                                  </p:childTnLst>
                                </p:cTn>
                              </p:par>
                            </p:childTnLst>
                          </p:cTn>
                        </p:par>
                        <p:par>
                          <p:cTn id="106" fill="hold" nodeType="afterGroup">
                            <p:stCondLst>
                              <p:cond delay="500"/>
                            </p:stCondLst>
                            <p:childTnLst>
                              <p:par>
                                <p:cTn id="107" presetID="55" presetClass="entr" presetSubtype="0" fill="hold" grpId="0" nodeType="afterEffect">
                                  <p:stCondLst>
                                    <p:cond delay="0"/>
                                  </p:stCondLst>
                                  <p:childTnLst>
                                    <p:set>
                                      <p:cBhvr>
                                        <p:cTn id="108" dur="1" fill="hold">
                                          <p:stCondLst>
                                            <p:cond delay="0"/>
                                          </p:stCondLst>
                                        </p:cTn>
                                        <p:tgtEl>
                                          <p:spTgt spid="130067"/>
                                        </p:tgtEl>
                                        <p:attrNameLst>
                                          <p:attrName>style.visibility</p:attrName>
                                        </p:attrNameLst>
                                      </p:cBhvr>
                                      <p:to>
                                        <p:strVal val="visible"/>
                                      </p:to>
                                    </p:set>
                                    <p:anim calcmode="lin" valueType="num">
                                      <p:cBhvr>
                                        <p:cTn id="109" dur="1000" fill="hold"/>
                                        <p:tgtEl>
                                          <p:spTgt spid="130067"/>
                                        </p:tgtEl>
                                        <p:attrNameLst>
                                          <p:attrName>ppt_w</p:attrName>
                                        </p:attrNameLst>
                                      </p:cBhvr>
                                      <p:tavLst>
                                        <p:tav tm="0">
                                          <p:val>
                                            <p:strVal val="#ppt_w*0.70"/>
                                          </p:val>
                                        </p:tav>
                                        <p:tav tm="100000">
                                          <p:val>
                                            <p:strVal val="#ppt_w"/>
                                          </p:val>
                                        </p:tav>
                                      </p:tavLst>
                                    </p:anim>
                                    <p:anim calcmode="lin" valueType="num">
                                      <p:cBhvr>
                                        <p:cTn id="110" dur="1000" fill="hold"/>
                                        <p:tgtEl>
                                          <p:spTgt spid="130067"/>
                                        </p:tgtEl>
                                        <p:attrNameLst>
                                          <p:attrName>ppt_h</p:attrName>
                                        </p:attrNameLst>
                                      </p:cBhvr>
                                      <p:tavLst>
                                        <p:tav tm="0">
                                          <p:val>
                                            <p:strVal val="#ppt_h"/>
                                          </p:val>
                                        </p:tav>
                                        <p:tav tm="100000">
                                          <p:val>
                                            <p:strVal val="#ppt_h"/>
                                          </p:val>
                                        </p:tav>
                                      </p:tavLst>
                                    </p:anim>
                                    <p:animEffect transition="in" filter="fade">
                                      <p:cBhvr>
                                        <p:cTn id="111" dur="1000"/>
                                        <p:tgtEl>
                                          <p:spTgt spid="130067"/>
                                        </p:tgtEl>
                                      </p:cBhvr>
                                    </p:animEffec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18" presetClass="entr" presetSubtype="12" fill="hold" nodeType="clickEffect">
                                  <p:stCondLst>
                                    <p:cond delay="0"/>
                                  </p:stCondLst>
                                  <p:childTnLst>
                                    <p:set>
                                      <p:cBhvr>
                                        <p:cTn id="115" dur="1" fill="hold">
                                          <p:stCondLst>
                                            <p:cond delay="0"/>
                                          </p:stCondLst>
                                        </p:cTn>
                                        <p:tgtEl>
                                          <p:spTgt spid="130081"/>
                                        </p:tgtEl>
                                        <p:attrNameLst>
                                          <p:attrName>style.visibility</p:attrName>
                                        </p:attrNameLst>
                                      </p:cBhvr>
                                      <p:to>
                                        <p:strVal val="visible"/>
                                      </p:to>
                                    </p:set>
                                    <p:animEffect transition="in" filter="strips(downLeft)">
                                      <p:cBhvr>
                                        <p:cTn id="116" dur="500"/>
                                        <p:tgtEl>
                                          <p:spTgt spid="130081"/>
                                        </p:tgtEl>
                                      </p:cBhvr>
                                    </p:animEffect>
                                  </p:childTnLst>
                                </p:cTn>
                              </p:par>
                            </p:childTnLst>
                          </p:cTn>
                        </p:par>
                        <p:par>
                          <p:cTn id="117" fill="hold" nodeType="afterGroup">
                            <p:stCondLst>
                              <p:cond delay="500"/>
                            </p:stCondLst>
                            <p:childTnLst>
                              <p:par>
                                <p:cTn id="118" presetID="55" presetClass="entr" presetSubtype="0" fill="hold" grpId="0" nodeType="afterEffect">
                                  <p:stCondLst>
                                    <p:cond delay="0"/>
                                  </p:stCondLst>
                                  <p:childTnLst>
                                    <p:set>
                                      <p:cBhvr>
                                        <p:cTn id="119" dur="1" fill="hold">
                                          <p:stCondLst>
                                            <p:cond delay="0"/>
                                          </p:stCondLst>
                                        </p:cTn>
                                        <p:tgtEl>
                                          <p:spTgt spid="130080"/>
                                        </p:tgtEl>
                                        <p:attrNameLst>
                                          <p:attrName>style.visibility</p:attrName>
                                        </p:attrNameLst>
                                      </p:cBhvr>
                                      <p:to>
                                        <p:strVal val="visible"/>
                                      </p:to>
                                    </p:set>
                                    <p:anim calcmode="lin" valueType="num">
                                      <p:cBhvr>
                                        <p:cTn id="120" dur="1000" fill="hold"/>
                                        <p:tgtEl>
                                          <p:spTgt spid="130080"/>
                                        </p:tgtEl>
                                        <p:attrNameLst>
                                          <p:attrName>ppt_w</p:attrName>
                                        </p:attrNameLst>
                                      </p:cBhvr>
                                      <p:tavLst>
                                        <p:tav tm="0">
                                          <p:val>
                                            <p:strVal val="#ppt_w*0.70"/>
                                          </p:val>
                                        </p:tav>
                                        <p:tav tm="100000">
                                          <p:val>
                                            <p:strVal val="#ppt_w"/>
                                          </p:val>
                                        </p:tav>
                                      </p:tavLst>
                                    </p:anim>
                                    <p:anim calcmode="lin" valueType="num">
                                      <p:cBhvr>
                                        <p:cTn id="121" dur="1000" fill="hold"/>
                                        <p:tgtEl>
                                          <p:spTgt spid="130080"/>
                                        </p:tgtEl>
                                        <p:attrNameLst>
                                          <p:attrName>ppt_h</p:attrName>
                                        </p:attrNameLst>
                                      </p:cBhvr>
                                      <p:tavLst>
                                        <p:tav tm="0">
                                          <p:val>
                                            <p:strVal val="#ppt_h"/>
                                          </p:val>
                                        </p:tav>
                                        <p:tav tm="100000">
                                          <p:val>
                                            <p:strVal val="#ppt_h"/>
                                          </p:val>
                                        </p:tav>
                                      </p:tavLst>
                                    </p:anim>
                                    <p:animEffect transition="in" filter="fade">
                                      <p:cBhvr>
                                        <p:cTn id="122" dur="1000"/>
                                        <p:tgtEl>
                                          <p:spTgt spid="130080"/>
                                        </p:tgtEl>
                                      </p:cBhvr>
                                    </p:animEffec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18" presetClass="entr" presetSubtype="12" fill="hold" nodeType="clickEffect">
                                  <p:stCondLst>
                                    <p:cond delay="0"/>
                                  </p:stCondLst>
                                  <p:childTnLst>
                                    <p:set>
                                      <p:cBhvr>
                                        <p:cTn id="126" dur="1" fill="hold">
                                          <p:stCondLst>
                                            <p:cond delay="0"/>
                                          </p:stCondLst>
                                        </p:cTn>
                                        <p:tgtEl>
                                          <p:spTgt spid="130084"/>
                                        </p:tgtEl>
                                        <p:attrNameLst>
                                          <p:attrName>style.visibility</p:attrName>
                                        </p:attrNameLst>
                                      </p:cBhvr>
                                      <p:to>
                                        <p:strVal val="visible"/>
                                      </p:to>
                                    </p:set>
                                    <p:animEffect transition="in" filter="strips(downLeft)">
                                      <p:cBhvr>
                                        <p:cTn id="127" dur="500"/>
                                        <p:tgtEl>
                                          <p:spTgt spid="130084"/>
                                        </p:tgtEl>
                                      </p:cBhvr>
                                    </p:animEffect>
                                  </p:childTnLst>
                                </p:cTn>
                              </p:par>
                            </p:childTnLst>
                          </p:cTn>
                        </p:par>
                        <p:par>
                          <p:cTn id="128" fill="hold" nodeType="afterGroup">
                            <p:stCondLst>
                              <p:cond delay="500"/>
                            </p:stCondLst>
                            <p:childTnLst>
                              <p:par>
                                <p:cTn id="129" presetID="55" presetClass="entr" presetSubtype="0" fill="hold" grpId="0" nodeType="afterEffect">
                                  <p:stCondLst>
                                    <p:cond delay="0"/>
                                  </p:stCondLst>
                                  <p:childTnLst>
                                    <p:set>
                                      <p:cBhvr>
                                        <p:cTn id="130" dur="1" fill="hold">
                                          <p:stCondLst>
                                            <p:cond delay="0"/>
                                          </p:stCondLst>
                                        </p:cTn>
                                        <p:tgtEl>
                                          <p:spTgt spid="130082"/>
                                        </p:tgtEl>
                                        <p:attrNameLst>
                                          <p:attrName>style.visibility</p:attrName>
                                        </p:attrNameLst>
                                      </p:cBhvr>
                                      <p:to>
                                        <p:strVal val="visible"/>
                                      </p:to>
                                    </p:set>
                                    <p:anim calcmode="lin" valueType="num">
                                      <p:cBhvr>
                                        <p:cTn id="131" dur="1000" fill="hold"/>
                                        <p:tgtEl>
                                          <p:spTgt spid="130082"/>
                                        </p:tgtEl>
                                        <p:attrNameLst>
                                          <p:attrName>ppt_w</p:attrName>
                                        </p:attrNameLst>
                                      </p:cBhvr>
                                      <p:tavLst>
                                        <p:tav tm="0">
                                          <p:val>
                                            <p:strVal val="#ppt_w*0.70"/>
                                          </p:val>
                                        </p:tav>
                                        <p:tav tm="100000">
                                          <p:val>
                                            <p:strVal val="#ppt_w"/>
                                          </p:val>
                                        </p:tav>
                                      </p:tavLst>
                                    </p:anim>
                                    <p:anim calcmode="lin" valueType="num">
                                      <p:cBhvr>
                                        <p:cTn id="132" dur="1000" fill="hold"/>
                                        <p:tgtEl>
                                          <p:spTgt spid="130082"/>
                                        </p:tgtEl>
                                        <p:attrNameLst>
                                          <p:attrName>ppt_h</p:attrName>
                                        </p:attrNameLst>
                                      </p:cBhvr>
                                      <p:tavLst>
                                        <p:tav tm="0">
                                          <p:val>
                                            <p:strVal val="#ppt_h"/>
                                          </p:val>
                                        </p:tav>
                                        <p:tav tm="100000">
                                          <p:val>
                                            <p:strVal val="#ppt_h"/>
                                          </p:val>
                                        </p:tav>
                                      </p:tavLst>
                                    </p:anim>
                                    <p:animEffect transition="in" filter="fade">
                                      <p:cBhvr>
                                        <p:cTn id="133" dur="1000"/>
                                        <p:tgtEl>
                                          <p:spTgt spid="130082"/>
                                        </p:tgtEl>
                                      </p:cBhvr>
                                    </p:animEffect>
                                  </p:childTnLst>
                                </p:cTn>
                              </p:par>
                            </p:childTnLst>
                          </p:cTn>
                        </p:par>
                      </p:childTnLst>
                    </p:cTn>
                  </p:par>
                  <p:par>
                    <p:cTn id="134" fill="hold" nodeType="clickPar">
                      <p:stCondLst>
                        <p:cond delay="indefinite"/>
                      </p:stCondLst>
                      <p:childTnLst>
                        <p:par>
                          <p:cTn id="135" fill="hold" nodeType="withGroup">
                            <p:stCondLst>
                              <p:cond delay="0"/>
                            </p:stCondLst>
                            <p:childTnLst>
                              <p:par>
                                <p:cTn id="136" presetID="18" presetClass="entr" presetSubtype="12" fill="hold" nodeType="clickEffect">
                                  <p:stCondLst>
                                    <p:cond delay="0"/>
                                  </p:stCondLst>
                                  <p:childTnLst>
                                    <p:set>
                                      <p:cBhvr>
                                        <p:cTn id="137" dur="1" fill="hold">
                                          <p:stCondLst>
                                            <p:cond delay="0"/>
                                          </p:stCondLst>
                                        </p:cTn>
                                        <p:tgtEl>
                                          <p:spTgt spid="130085"/>
                                        </p:tgtEl>
                                        <p:attrNameLst>
                                          <p:attrName>style.visibility</p:attrName>
                                        </p:attrNameLst>
                                      </p:cBhvr>
                                      <p:to>
                                        <p:strVal val="visible"/>
                                      </p:to>
                                    </p:set>
                                    <p:animEffect transition="in" filter="strips(downLeft)">
                                      <p:cBhvr>
                                        <p:cTn id="138" dur="500"/>
                                        <p:tgtEl>
                                          <p:spTgt spid="130085"/>
                                        </p:tgtEl>
                                      </p:cBhvr>
                                    </p:animEffect>
                                  </p:childTnLst>
                                </p:cTn>
                              </p:par>
                            </p:childTnLst>
                          </p:cTn>
                        </p:par>
                        <p:par>
                          <p:cTn id="139" fill="hold" nodeType="afterGroup">
                            <p:stCondLst>
                              <p:cond delay="500"/>
                            </p:stCondLst>
                            <p:childTnLst>
                              <p:par>
                                <p:cTn id="140" presetID="55" presetClass="entr" presetSubtype="0" fill="hold" grpId="0" nodeType="afterEffect">
                                  <p:stCondLst>
                                    <p:cond delay="0"/>
                                  </p:stCondLst>
                                  <p:childTnLst>
                                    <p:set>
                                      <p:cBhvr>
                                        <p:cTn id="141" dur="1" fill="hold">
                                          <p:stCondLst>
                                            <p:cond delay="0"/>
                                          </p:stCondLst>
                                        </p:cTn>
                                        <p:tgtEl>
                                          <p:spTgt spid="130083"/>
                                        </p:tgtEl>
                                        <p:attrNameLst>
                                          <p:attrName>style.visibility</p:attrName>
                                        </p:attrNameLst>
                                      </p:cBhvr>
                                      <p:to>
                                        <p:strVal val="visible"/>
                                      </p:to>
                                    </p:set>
                                    <p:anim calcmode="lin" valueType="num">
                                      <p:cBhvr>
                                        <p:cTn id="142" dur="1000" fill="hold"/>
                                        <p:tgtEl>
                                          <p:spTgt spid="130083"/>
                                        </p:tgtEl>
                                        <p:attrNameLst>
                                          <p:attrName>ppt_w</p:attrName>
                                        </p:attrNameLst>
                                      </p:cBhvr>
                                      <p:tavLst>
                                        <p:tav tm="0">
                                          <p:val>
                                            <p:strVal val="#ppt_w*0.70"/>
                                          </p:val>
                                        </p:tav>
                                        <p:tav tm="100000">
                                          <p:val>
                                            <p:strVal val="#ppt_w"/>
                                          </p:val>
                                        </p:tav>
                                      </p:tavLst>
                                    </p:anim>
                                    <p:anim calcmode="lin" valueType="num">
                                      <p:cBhvr>
                                        <p:cTn id="143" dur="1000" fill="hold"/>
                                        <p:tgtEl>
                                          <p:spTgt spid="130083"/>
                                        </p:tgtEl>
                                        <p:attrNameLst>
                                          <p:attrName>ppt_h</p:attrName>
                                        </p:attrNameLst>
                                      </p:cBhvr>
                                      <p:tavLst>
                                        <p:tav tm="0">
                                          <p:val>
                                            <p:strVal val="#ppt_h"/>
                                          </p:val>
                                        </p:tav>
                                        <p:tav tm="100000">
                                          <p:val>
                                            <p:strVal val="#ppt_h"/>
                                          </p:val>
                                        </p:tav>
                                      </p:tavLst>
                                    </p:anim>
                                    <p:animEffect transition="in" filter="fade">
                                      <p:cBhvr>
                                        <p:cTn id="144" dur="1000"/>
                                        <p:tgtEl>
                                          <p:spTgt spid="1300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0" grpId="0" animBg="1"/>
      <p:bldP spid="130053" grpId="0" animBg="1"/>
      <p:bldP spid="130059" grpId="0" animBg="1"/>
      <p:bldP spid="130060" grpId="0" animBg="1"/>
      <p:bldP spid="130066" grpId="0" animBg="1"/>
      <p:bldP spid="130067" grpId="0" animBg="1"/>
      <p:bldP spid="130073" grpId="0" animBg="1"/>
      <p:bldP spid="130074" grpId="0" animBg="1"/>
      <p:bldP spid="130075" grpId="0" animBg="1"/>
      <p:bldP spid="130080" grpId="0" animBg="1"/>
      <p:bldP spid="130082" grpId="0" animBg="1"/>
      <p:bldP spid="130083" grpId="0" animBg="1"/>
      <p:bldP spid="13008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zervirano mjesto broja slajda 3">
            <a:extLst>
              <a:ext uri="{FF2B5EF4-FFF2-40B4-BE49-F238E27FC236}">
                <a16:creationId xmlns:a16="http://schemas.microsoft.com/office/drawing/2014/main" id="{4EF2544F-1977-4F8D-8023-0B297DAE0CEA}"/>
              </a:ext>
            </a:extLst>
          </p:cNvPr>
          <p:cNvSpPr>
            <a:spLocks noGrp="1"/>
          </p:cNvSpPr>
          <p:nvPr>
            <p:ph type="sldNum" sz="quarter" idx="12"/>
          </p:nvPr>
        </p:nvSpPr>
        <p:spPr/>
        <p:txBody>
          <a:bodyPr/>
          <a:lstStyle/>
          <a:p>
            <a:fld id="{5AD4549A-9822-4E92-8F13-9921973DF50B}" type="slidenum">
              <a:rPr lang="hr-HR" altLang="sr-Latn-RS"/>
              <a:pPr/>
              <a:t>16</a:t>
            </a:fld>
            <a:endParaRPr lang="hr-HR" altLang="sr-Latn-RS"/>
          </a:p>
        </p:txBody>
      </p:sp>
      <p:pic>
        <p:nvPicPr>
          <p:cNvPr id="108552" name="Picture 8" descr="715">
            <a:extLst>
              <a:ext uri="{FF2B5EF4-FFF2-40B4-BE49-F238E27FC236}">
                <a16:creationId xmlns:a16="http://schemas.microsoft.com/office/drawing/2014/main" id="{F4174BCD-0201-4979-A5B5-6F014336C20C}"/>
              </a:ext>
            </a:extLst>
          </p:cNvPr>
          <p:cNvPicPr>
            <a:picLocks noChangeAspect="1" noChangeArrowheads="1"/>
          </p:cNvPicPr>
          <p:nvPr/>
        </p:nvPicPr>
        <p:blipFill>
          <a:blip r:embed="rId3">
            <a:lum bright="-12000" contrast="12000"/>
            <a:extLst>
              <a:ext uri="{28A0092B-C50C-407E-A947-70E740481C1C}">
                <a14:useLocalDpi xmlns:a14="http://schemas.microsoft.com/office/drawing/2010/main" val="0"/>
              </a:ext>
            </a:extLst>
          </a:blip>
          <a:srcRect/>
          <a:stretch>
            <a:fillRect/>
          </a:stretch>
        </p:blipFill>
        <p:spPr bwMode="auto">
          <a:xfrm>
            <a:off x="4648200" y="457200"/>
            <a:ext cx="4191000" cy="2794000"/>
          </a:xfrm>
          <a:prstGeom prst="rect">
            <a:avLst/>
          </a:prstGeom>
          <a:noFill/>
          <a:extLst>
            <a:ext uri="{909E8E84-426E-40DD-AFC4-6F175D3DCCD1}">
              <a14:hiddenFill xmlns:a14="http://schemas.microsoft.com/office/drawing/2010/main">
                <a:solidFill>
                  <a:srgbClr val="FFFFFF"/>
                </a:solidFill>
              </a14:hiddenFill>
            </a:ext>
          </a:extLst>
        </p:spPr>
      </p:pic>
      <p:pic>
        <p:nvPicPr>
          <p:cNvPr id="108553" name="Picture 9" descr="300px-Berge_stahl_1024">
            <a:hlinkClick r:id="rId4" tooltip="&quot;Iron Ore Bulk Carrier Berge Stahl.&quot;"/>
            <a:extLst>
              <a:ext uri="{FF2B5EF4-FFF2-40B4-BE49-F238E27FC236}">
                <a16:creationId xmlns:a16="http://schemas.microsoft.com/office/drawing/2014/main" id="{3E246DD9-8243-4761-B8FA-5F7FED67C1A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4038600"/>
            <a:ext cx="2514600" cy="188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8554" name="AutoShape 10">
            <a:extLst>
              <a:ext uri="{FF2B5EF4-FFF2-40B4-BE49-F238E27FC236}">
                <a16:creationId xmlns:a16="http://schemas.microsoft.com/office/drawing/2014/main" id="{8299BD52-6E22-4DA6-837E-D4232166DDBF}"/>
              </a:ext>
            </a:extLst>
          </p:cNvPr>
          <p:cNvSpPr>
            <a:spLocks noChangeArrowheads="1"/>
          </p:cNvSpPr>
          <p:nvPr/>
        </p:nvSpPr>
        <p:spPr bwMode="auto">
          <a:xfrm>
            <a:off x="1752600" y="457200"/>
            <a:ext cx="2590800" cy="685800"/>
          </a:xfrm>
          <a:prstGeom prst="bevel">
            <a:avLst>
              <a:gd name="adj" fmla="val 12500"/>
            </a:avLst>
          </a:prstGeom>
          <a:solidFill>
            <a:schemeClr val="accent1">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hr-HR" altLang="sr-Latn-RS" sz="2400">
                <a:effectLst>
                  <a:outerShdw blurRad="38100" dist="38100" dir="2700000" algn="tl">
                    <a:srgbClr val="000000"/>
                  </a:outerShdw>
                </a:effectLst>
                <a:latin typeface="Arial" panose="020B0604020202020204" pitchFamily="34" charset="0"/>
              </a:rPr>
              <a:t>BERGE STAHL</a:t>
            </a:r>
            <a:endParaRPr lang="en-US" altLang="sr-Latn-RS" sz="2400">
              <a:effectLst>
                <a:outerShdw blurRad="38100" dist="38100" dir="2700000" algn="tl">
                  <a:srgbClr val="000000"/>
                </a:outerShdw>
              </a:effectLst>
              <a:latin typeface="Arial" panose="020B0604020202020204" pitchFamily="34" charset="0"/>
            </a:endParaRPr>
          </a:p>
        </p:txBody>
      </p:sp>
      <p:sp>
        <p:nvSpPr>
          <p:cNvPr id="108555" name="AutoShape 11">
            <a:extLst>
              <a:ext uri="{FF2B5EF4-FFF2-40B4-BE49-F238E27FC236}">
                <a16:creationId xmlns:a16="http://schemas.microsoft.com/office/drawing/2014/main" id="{0AFDF3E1-7470-4431-869C-67ED99C556EF}"/>
              </a:ext>
            </a:extLst>
          </p:cNvPr>
          <p:cNvSpPr>
            <a:spLocks noChangeArrowheads="1"/>
          </p:cNvSpPr>
          <p:nvPr/>
        </p:nvSpPr>
        <p:spPr bwMode="auto">
          <a:xfrm>
            <a:off x="1600200" y="1524000"/>
            <a:ext cx="1371600" cy="1143000"/>
          </a:xfrm>
          <a:prstGeom prst="bevel">
            <a:avLst>
              <a:gd name="adj" fmla="val 6111"/>
            </a:avLst>
          </a:prstGeom>
          <a:solidFill>
            <a:schemeClr val="accent1">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200" b="1">
                <a:latin typeface="Arial" panose="020B0604020202020204" pitchFamily="34" charset="0"/>
              </a:rPr>
              <a:t>L = 343 m</a:t>
            </a:r>
          </a:p>
          <a:p>
            <a:pPr algn="ctr"/>
            <a:r>
              <a:rPr lang="hr-HR" altLang="sr-Latn-RS" sz="1200" b="1">
                <a:latin typeface="Arial" panose="020B0604020202020204" pitchFamily="34" charset="0"/>
              </a:rPr>
              <a:t>B = 65 m</a:t>
            </a:r>
          </a:p>
          <a:p>
            <a:pPr algn="ctr"/>
            <a:r>
              <a:rPr lang="hr-HR" altLang="sr-Latn-RS" sz="1200" b="1">
                <a:latin typeface="Arial" panose="020B0604020202020204" pitchFamily="34" charset="0"/>
              </a:rPr>
              <a:t>D = 30,2 m</a:t>
            </a:r>
          </a:p>
          <a:p>
            <a:pPr algn="ctr"/>
            <a:r>
              <a:rPr lang="hr-HR" altLang="sr-Latn-RS" sz="1200" b="1">
                <a:latin typeface="Arial" panose="020B0604020202020204" pitchFamily="34" charset="0"/>
              </a:rPr>
              <a:t>T = 23 m</a:t>
            </a:r>
          </a:p>
          <a:p>
            <a:pPr algn="ctr"/>
            <a:r>
              <a:rPr lang="hr-HR" altLang="sr-Latn-RS" sz="1200" b="1">
                <a:latin typeface="Arial" panose="020B0604020202020204" pitchFamily="34" charset="0"/>
              </a:rPr>
              <a:t>DW = 364.767</a:t>
            </a:r>
            <a:r>
              <a:rPr lang="hr-HR" altLang="sr-Latn-RS" sz="1400" b="1">
                <a:latin typeface="Arial" panose="020B0604020202020204" pitchFamily="34" charset="0"/>
              </a:rPr>
              <a:t> t</a:t>
            </a:r>
            <a:endParaRPr lang="en-US" altLang="sr-Latn-RS" sz="1400" b="1">
              <a:latin typeface="Arial" panose="020B0604020202020204" pitchFamily="34" charset="0"/>
            </a:endParaRPr>
          </a:p>
        </p:txBody>
      </p:sp>
      <p:sp>
        <p:nvSpPr>
          <p:cNvPr id="108556" name="AutoShape 12">
            <a:extLst>
              <a:ext uri="{FF2B5EF4-FFF2-40B4-BE49-F238E27FC236}">
                <a16:creationId xmlns:a16="http://schemas.microsoft.com/office/drawing/2014/main" id="{1CC2732B-EB2E-41F2-A7A6-7D728128BD36}"/>
              </a:ext>
            </a:extLst>
          </p:cNvPr>
          <p:cNvSpPr>
            <a:spLocks noChangeArrowheads="1"/>
          </p:cNvSpPr>
          <p:nvPr/>
        </p:nvSpPr>
        <p:spPr bwMode="auto">
          <a:xfrm>
            <a:off x="228600" y="3124200"/>
            <a:ext cx="4419600" cy="609600"/>
          </a:xfrm>
          <a:prstGeom prst="bevel">
            <a:avLst>
              <a:gd name="adj" fmla="val 9116"/>
            </a:avLst>
          </a:prstGeom>
          <a:solidFill>
            <a:schemeClr val="accent1">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400">
                <a:latin typeface="Arial" panose="020B0604020202020204" pitchFamily="34" charset="0"/>
              </a:rPr>
              <a:t>Najveći brod za rasuti teret  na svijetu, izgrađen 1986. g. u brodogradilištu Hyunday Heavy Industries</a:t>
            </a:r>
            <a:endParaRPr lang="en-US" altLang="sr-Latn-RS" sz="1400">
              <a:latin typeface="Arial" panose="020B0604020202020204" pitchFamily="34" charset="0"/>
            </a:endParaRPr>
          </a:p>
        </p:txBody>
      </p:sp>
      <p:sp>
        <p:nvSpPr>
          <p:cNvPr id="108561" name="AutoShape 17">
            <a:extLst>
              <a:ext uri="{FF2B5EF4-FFF2-40B4-BE49-F238E27FC236}">
                <a16:creationId xmlns:a16="http://schemas.microsoft.com/office/drawing/2014/main" id="{6B887C0F-F965-42F4-A90F-3CC5A81320FE}"/>
              </a:ext>
            </a:extLst>
          </p:cNvPr>
          <p:cNvSpPr>
            <a:spLocks noChangeArrowheads="1"/>
          </p:cNvSpPr>
          <p:nvPr/>
        </p:nvSpPr>
        <p:spPr bwMode="auto">
          <a:xfrm>
            <a:off x="3276600" y="1524000"/>
            <a:ext cx="1143000" cy="1143000"/>
          </a:xfrm>
          <a:prstGeom prst="bevel">
            <a:avLst>
              <a:gd name="adj" fmla="val 5833"/>
            </a:avLst>
          </a:prstGeom>
          <a:solidFill>
            <a:schemeClr val="accent1">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200" b="1">
                <a:latin typeface="Arial" panose="020B0604020202020204" pitchFamily="34" charset="0"/>
              </a:rPr>
              <a:t>27610 ks</a:t>
            </a:r>
          </a:p>
          <a:p>
            <a:pPr algn="ctr"/>
            <a:r>
              <a:rPr lang="hr-HR" altLang="sr-Latn-RS" sz="1200" b="1">
                <a:latin typeface="Arial" panose="020B0604020202020204" pitchFamily="34" charset="0"/>
              </a:rPr>
              <a:t>20,59 MW</a:t>
            </a:r>
          </a:p>
          <a:p>
            <a:pPr algn="ctr"/>
            <a:r>
              <a:rPr lang="hr-HR" altLang="sr-Latn-RS" sz="1200" b="1">
                <a:latin typeface="Arial" panose="020B0604020202020204" pitchFamily="34" charset="0"/>
              </a:rPr>
              <a:t>13,5 čv.</a:t>
            </a:r>
          </a:p>
          <a:p>
            <a:pPr algn="ctr"/>
            <a:r>
              <a:rPr lang="hr-HR" altLang="sr-Latn-RS" sz="1200" b="1">
                <a:latin typeface="Arial" panose="020B0604020202020204" pitchFamily="34" charset="0"/>
              </a:rPr>
              <a:t>Kormilo 9 m</a:t>
            </a:r>
          </a:p>
          <a:p>
            <a:pPr algn="ctr"/>
            <a:r>
              <a:rPr lang="hr-HR" altLang="sr-Latn-RS" sz="1200" b="1">
                <a:latin typeface="Arial" panose="020B0604020202020204" pitchFamily="34" charset="0"/>
              </a:rPr>
              <a:t>Vijak  </a:t>
            </a:r>
            <a:r>
              <a:rPr lang="en-US" altLang="sr-Latn-RS" sz="1200" b="1">
                <a:latin typeface="Arial" panose="020B0604020202020204" pitchFamily="34" charset="0"/>
                <a:cs typeface="Arial" panose="020B0604020202020204" pitchFamily="34" charset="0"/>
              </a:rPr>
              <a:t>Ø</a:t>
            </a:r>
            <a:r>
              <a:rPr lang="hr-HR" altLang="sr-Latn-RS" sz="1200" b="1">
                <a:latin typeface="Arial" panose="020B0604020202020204" pitchFamily="34" charset="0"/>
                <a:cs typeface="Arial" panose="020B0604020202020204" pitchFamily="34" charset="0"/>
              </a:rPr>
              <a:t> </a:t>
            </a:r>
            <a:r>
              <a:rPr lang="hr-HR" altLang="sr-Latn-RS" sz="1200" b="1">
                <a:latin typeface="Arial" panose="020B0604020202020204" pitchFamily="34" charset="0"/>
              </a:rPr>
              <a:t>9 m</a:t>
            </a:r>
            <a:endParaRPr lang="en-US" altLang="sr-Latn-RS" sz="1200" b="1">
              <a:latin typeface="Arial" panose="020B0604020202020204" pitchFamily="34" charset="0"/>
            </a:endParaRPr>
          </a:p>
        </p:txBody>
      </p:sp>
      <p:sp>
        <p:nvSpPr>
          <p:cNvPr id="108563" name="AutoShape 19">
            <a:extLst>
              <a:ext uri="{FF2B5EF4-FFF2-40B4-BE49-F238E27FC236}">
                <a16:creationId xmlns:a16="http://schemas.microsoft.com/office/drawing/2014/main" id="{3EB93E36-3D0B-4680-9623-839C14EB3CA3}"/>
              </a:ext>
            </a:extLst>
          </p:cNvPr>
          <p:cNvSpPr>
            <a:spLocks noChangeArrowheads="1"/>
          </p:cNvSpPr>
          <p:nvPr/>
        </p:nvSpPr>
        <p:spPr bwMode="auto">
          <a:xfrm>
            <a:off x="3200400" y="3962400"/>
            <a:ext cx="2667000" cy="457200"/>
          </a:xfrm>
          <a:prstGeom prst="bevel">
            <a:avLst>
              <a:gd name="adj" fmla="val 12500"/>
            </a:avLst>
          </a:prstGeom>
          <a:solidFill>
            <a:schemeClr val="accent1">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400">
                <a:latin typeface="Arial" panose="020B0604020202020204" pitchFamily="34" charset="0"/>
              </a:rPr>
              <a:t>Brodar : BW Group, Singapur</a:t>
            </a:r>
            <a:endParaRPr lang="en-US" altLang="sr-Latn-RS" sz="1400">
              <a:latin typeface="Arial" panose="020B0604020202020204" pitchFamily="34" charset="0"/>
            </a:endParaRPr>
          </a:p>
        </p:txBody>
      </p:sp>
      <p:sp>
        <p:nvSpPr>
          <p:cNvPr id="108564" name="AutoShape 20">
            <a:extLst>
              <a:ext uri="{FF2B5EF4-FFF2-40B4-BE49-F238E27FC236}">
                <a16:creationId xmlns:a16="http://schemas.microsoft.com/office/drawing/2014/main" id="{E83CAAF8-A546-4326-8FAB-2DC709438634}"/>
              </a:ext>
            </a:extLst>
          </p:cNvPr>
          <p:cNvSpPr>
            <a:spLocks noChangeArrowheads="1"/>
          </p:cNvSpPr>
          <p:nvPr/>
        </p:nvSpPr>
        <p:spPr bwMode="auto">
          <a:xfrm>
            <a:off x="6324600" y="3962400"/>
            <a:ext cx="2590800" cy="457200"/>
          </a:xfrm>
          <a:prstGeom prst="bevel">
            <a:avLst>
              <a:gd name="adj" fmla="val 12500"/>
            </a:avLst>
          </a:prstGeom>
          <a:solidFill>
            <a:schemeClr val="accent1">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400">
                <a:latin typeface="Arial" panose="020B0604020202020204" pitchFamily="34" charset="0"/>
              </a:rPr>
              <a:t>Naručitelj: Krupp - željezare</a:t>
            </a:r>
            <a:endParaRPr lang="en-US" altLang="sr-Latn-RS" sz="1400">
              <a:latin typeface="Arial" panose="020B0604020202020204" pitchFamily="34" charset="0"/>
            </a:endParaRPr>
          </a:p>
        </p:txBody>
      </p:sp>
      <p:sp>
        <p:nvSpPr>
          <p:cNvPr id="108567" name="AutoShape 23">
            <a:extLst>
              <a:ext uri="{FF2B5EF4-FFF2-40B4-BE49-F238E27FC236}">
                <a16:creationId xmlns:a16="http://schemas.microsoft.com/office/drawing/2014/main" id="{76F7E343-A3CE-49C8-9FF4-AAD95013B055}"/>
              </a:ext>
            </a:extLst>
          </p:cNvPr>
          <p:cNvSpPr>
            <a:spLocks noChangeArrowheads="1"/>
          </p:cNvSpPr>
          <p:nvPr/>
        </p:nvSpPr>
        <p:spPr bwMode="auto">
          <a:xfrm>
            <a:off x="3124200" y="4724400"/>
            <a:ext cx="5791200" cy="609600"/>
          </a:xfrm>
          <a:prstGeom prst="bevel">
            <a:avLst>
              <a:gd name="adj" fmla="val 9375"/>
            </a:avLst>
          </a:prstGeom>
          <a:solidFill>
            <a:schemeClr val="accent1">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400">
                <a:latin typeface="Arial" panose="020B0604020202020204" pitchFamily="34" charset="0"/>
              </a:rPr>
              <a:t>Prijevozni put: </a:t>
            </a:r>
            <a:r>
              <a:rPr lang="sr-Latn-RS" altLang="sr-Latn-RS" sz="1400">
                <a:latin typeface="Arial" panose="020B0604020202020204" pitchFamily="34" charset="0"/>
              </a:rPr>
              <a:t>Terminal Marítimo de Ponta da Madeira</a:t>
            </a:r>
            <a:r>
              <a:rPr lang="hr-HR" altLang="sr-Latn-RS" sz="1400">
                <a:latin typeface="Arial" panose="020B0604020202020204" pitchFamily="34" charset="0"/>
              </a:rPr>
              <a:t>, B</a:t>
            </a:r>
            <a:r>
              <a:rPr lang="sr-Latn-RS" altLang="sr-Latn-RS" sz="1400">
                <a:latin typeface="Arial" panose="020B0604020202020204" pitchFamily="34" charset="0"/>
              </a:rPr>
              <a:t>razil  </a:t>
            </a:r>
            <a:endParaRPr lang="hr-HR" altLang="sr-Latn-RS" sz="1400">
              <a:latin typeface="Arial" panose="020B0604020202020204" pitchFamily="34" charset="0"/>
            </a:endParaRPr>
          </a:p>
          <a:p>
            <a:pPr algn="ctr"/>
            <a:r>
              <a:rPr lang="hr-HR" altLang="sr-Latn-RS" sz="1400">
                <a:latin typeface="Arial" panose="020B0604020202020204" pitchFamily="34" charset="0"/>
                <a:sym typeface="Wingdings" panose="05000000000000000000" pitchFamily="2" charset="2"/>
              </a:rPr>
              <a:t> </a:t>
            </a:r>
            <a:r>
              <a:rPr lang="sr-Latn-RS" altLang="sr-Latn-RS" sz="1400">
                <a:latin typeface="Arial" panose="020B0604020202020204" pitchFamily="34" charset="0"/>
              </a:rPr>
              <a:t>Europoort </a:t>
            </a:r>
            <a:r>
              <a:rPr lang="hr-HR" altLang="sr-Latn-RS" sz="1400">
                <a:latin typeface="Arial" panose="020B0604020202020204" pitchFamily="34" charset="0"/>
              </a:rPr>
              <a:t>-</a:t>
            </a:r>
            <a:r>
              <a:rPr lang="sr-Latn-RS" altLang="sr-Latn-RS" sz="1400">
                <a:latin typeface="Arial" panose="020B0604020202020204" pitchFamily="34" charset="0"/>
              </a:rPr>
              <a:t> Rotterdam </a:t>
            </a:r>
            <a:r>
              <a:rPr lang="hr-HR" altLang="sr-Latn-RS" sz="1400">
                <a:latin typeface="Arial" panose="020B0604020202020204" pitchFamily="34" charset="0"/>
              </a:rPr>
              <a:t>-</a:t>
            </a:r>
            <a:r>
              <a:rPr lang="sr-Latn-RS" altLang="sr-Latn-RS" sz="1400">
                <a:latin typeface="Arial" panose="020B0604020202020204" pitchFamily="34" charset="0"/>
              </a:rPr>
              <a:t> Netherlands.</a:t>
            </a:r>
            <a:r>
              <a:rPr lang="en-US" altLang="sr-Latn-RS" sz="1400">
                <a:effectLst>
                  <a:outerShdw blurRad="38100" dist="38100" dir="2700000" algn="tl">
                    <a:srgbClr val="000000"/>
                  </a:outerShdw>
                </a:effectLst>
                <a:latin typeface="Arial" panose="020B0604020202020204" pitchFamily="34" charset="0"/>
              </a:rPr>
              <a:t> </a:t>
            </a:r>
          </a:p>
        </p:txBody>
      </p:sp>
      <p:sp>
        <p:nvSpPr>
          <p:cNvPr id="108568" name="AutoShape 24">
            <a:extLst>
              <a:ext uri="{FF2B5EF4-FFF2-40B4-BE49-F238E27FC236}">
                <a16:creationId xmlns:a16="http://schemas.microsoft.com/office/drawing/2014/main" id="{CFFC1D8E-747D-43DC-96DB-74DFFA9F2A5C}"/>
              </a:ext>
            </a:extLst>
          </p:cNvPr>
          <p:cNvSpPr>
            <a:spLocks noChangeArrowheads="1"/>
          </p:cNvSpPr>
          <p:nvPr/>
        </p:nvSpPr>
        <p:spPr bwMode="auto">
          <a:xfrm>
            <a:off x="4343400" y="5562600"/>
            <a:ext cx="2819400" cy="457200"/>
          </a:xfrm>
          <a:prstGeom prst="bevel">
            <a:avLst>
              <a:gd name="adj" fmla="val 12500"/>
            </a:avLst>
          </a:prstGeom>
          <a:solidFill>
            <a:schemeClr val="accent1">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400">
                <a:latin typeface="Arial" panose="020B0604020202020204" pitchFamily="34" charset="0"/>
              </a:rPr>
              <a:t>Trajanje putovanja: </a:t>
            </a:r>
            <a:r>
              <a:rPr lang="en-US" altLang="sr-Latn-RS" sz="1400">
                <a:latin typeface="Arial" panose="020B0604020202020204" pitchFamily="34" charset="0"/>
                <a:cs typeface="Arial" panose="020B0604020202020204" pitchFamily="34" charset="0"/>
              </a:rPr>
              <a:t>~</a:t>
            </a:r>
            <a:r>
              <a:rPr lang="hr-HR" altLang="sr-Latn-RS" sz="1400">
                <a:latin typeface="Arial" panose="020B0604020202020204" pitchFamily="34" charset="0"/>
                <a:cs typeface="Arial" panose="020B0604020202020204" pitchFamily="34" charset="0"/>
              </a:rPr>
              <a:t> 5 tjedana</a:t>
            </a:r>
            <a:endParaRPr lang="en-US" altLang="sr-Latn-RS" sz="140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108554"/>
                                        </p:tgtEl>
                                        <p:attrNameLst>
                                          <p:attrName>style.visibility</p:attrName>
                                        </p:attrNameLst>
                                      </p:cBhvr>
                                      <p:to>
                                        <p:strVal val="visible"/>
                                      </p:to>
                                    </p:set>
                                    <p:anim calcmode="lin" valueType="num">
                                      <p:cBhvr>
                                        <p:cTn id="7" dur="1000" fill="hold"/>
                                        <p:tgtEl>
                                          <p:spTgt spid="108554"/>
                                        </p:tgtEl>
                                        <p:attrNameLst>
                                          <p:attrName>ppt_w</p:attrName>
                                        </p:attrNameLst>
                                      </p:cBhvr>
                                      <p:tavLst>
                                        <p:tav tm="0">
                                          <p:val>
                                            <p:strVal val="#ppt_w*0.70"/>
                                          </p:val>
                                        </p:tav>
                                        <p:tav tm="100000">
                                          <p:val>
                                            <p:strVal val="#ppt_w"/>
                                          </p:val>
                                        </p:tav>
                                      </p:tavLst>
                                    </p:anim>
                                    <p:anim calcmode="lin" valueType="num">
                                      <p:cBhvr>
                                        <p:cTn id="8" dur="1000" fill="hold"/>
                                        <p:tgtEl>
                                          <p:spTgt spid="108554"/>
                                        </p:tgtEl>
                                        <p:attrNameLst>
                                          <p:attrName>ppt_h</p:attrName>
                                        </p:attrNameLst>
                                      </p:cBhvr>
                                      <p:tavLst>
                                        <p:tav tm="0">
                                          <p:val>
                                            <p:strVal val="#ppt_h"/>
                                          </p:val>
                                        </p:tav>
                                        <p:tav tm="100000">
                                          <p:val>
                                            <p:strVal val="#ppt_h"/>
                                          </p:val>
                                        </p:tav>
                                      </p:tavLst>
                                    </p:anim>
                                    <p:animEffect transition="in" filter="fade">
                                      <p:cBhvr>
                                        <p:cTn id="9" dur="1000"/>
                                        <p:tgtEl>
                                          <p:spTgt spid="108554"/>
                                        </p:tgtEl>
                                      </p:cBhvr>
                                    </p:animEffect>
                                  </p:childTnLst>
                                </p:cTn>
                              </p:par>
                              <p:par>
                                <p:cTn id="10" presetID="55" presetClass="entr" presetSubtype="0" fill="hold" nodeType="withEffect">
                                  <p:stCondLst>
                                    <p:cond delay="0"/>
                                  </p:stCondLst>
                                  <p:childTnLst>
                                    <p:set>
                                      <p:cBhvr>
                                        <p:cTn id="11" dur="1" fill="hold">
                                          <p:stCondLst>
                                            <p:cond delay="0"/>
                                          </p:stCondLst>
                                        </p:cTn>
                                        <p:tgtEl>
                                          <p:spTgt spid="108552"/>
                                        </p:tgtEl>
                                        <p:attrNameLst>
                                          <p:attrName>style.visibility</p:attrName>
                                        </p:attrNameLst>
                                      </p:cBhvr>
                                      <p:to>
                                        <p:strVal val="visible"/>
                                      </p:to>
                                    </p:set>
                                    <p:anim calcmode="lin" valueType="num">
                                      <p:cBhvr>
                                        <p:cTn id="12" dur="1000" fill="hold"/>
                                        <p:tgtEl>
                                          <p:spTgt spid="108552"/>
                                        </p:tgtEl>
                                        <p:attrNameLst>
                                          <p:attrName>ppt_w</p:attrName>
                                        </p:attrNameLst>
                                      </p:cBhvr>
                                      <p:tavLst>
                                        <p:tav tm="0">
                                          <p:val>
                                            <p:strVal val="#ppt_w*0.70"/>
                                          </p:val>
                                        </p:tav>
                                        <p:tav tm="100000">
                                          <p:val>
                                            <p:strVal val="#ppt_w"/>
                                          </p:val>
                                        </p:tav>
                                      </p:tavLst>
                                    </p:anim>
                                    <p:anim calcmode="lin" valueType="num">
                                      <p:cBhvr>
                                        <p:cTn id="13" dur="1000" fill="hold"/>
                                        <p:tgtEl>
                                          <p:spTgt spid="108552"/>
                                        </p:tgtEl>
                                        <p:attrNameLst>
                                          <p:attrName>ppt_h</p:attrName>
                                        </p:attrNameLst>
                                      </p:cBhvr>
                                      <p:tavLst>
                                        <p:tav tm="0">
                                          <p:val>
                                            <p:strVal val="#ppt_h"/>
                                          </p:val>
                                        </p:tav>
                                        <p:tav tm="100000">
                                          <p:val>
                                            <p:strVal val="#ppt_h"/>
                                          </p:val>
                                        </p:tav>
                                      </p:tavLst>
                                    </p:anim>
                                    <p:animEffect transition="in" filter="fade">
                                      <p:cBhvr>
                                        <p:cTn id="14" dur="1000"/>
                                        <p:tgtEl>
                                          <p:spTgt spid="108552"/>
                                        </p:tgtEl>
                                      </p:cBhvr>
                                    </p:animEffect>
                                  </p:childTnLst>
                                </p:cTn>
                              </p:par>
                            </p:childTnLst>
                          </p:cTn>
                        </p:par>
                        <p:par>
                          <p:cTn id="15" fill="hold" nodeType="afterGroup">
                            <p:stCondLst>
                              <p:cond delay="1000"/>
                            </p:stCondLst>
                            <p:childTnLst>
                              <p:par>
                                <p:cTn id="16" presetID="55" presetClass="entr" presetSubtype="0" fill="hold" nodeType="afterEffect">
                                  <p:stCondLst>
                                    <p:cond delay="0"/>
                                  </p:stCondLst>
                                  <p:childTnLst>
                                    <p:set>
                                      <p:cBhvr>
                                        <p:cTn id="17" dur="1" fill="hold">
                                          <p:stCondLst>
                                            <p:cond delay="0"/>
                                          </p:stCondLst>
                                        </p:cTn>
                                        <p:tgtEl>
                                          <p:spTgt spid="108553"/>
                                        </p:tgtEl>
                                        <p:attrNameLst>
                                          <p:attrName>style.visibility</p:attrName>
                                        </p:attrNameLst>
                                      </p:cBhvr>
                                      <p:to>
                                        <p:strVal val="visible"/>
                                      </p:to>
                                    </p:set>
                                    <p:anim calcmode="lin" valueType="num">
                                      <p:cBhvr>
                                        <p:cTn id="18" dur="1000" fill="hold"/>
                                        <p:tgtEl>
                                          <p:spTgt spid="108553"/>
                                        </p:tgtEl>
                                        <p:attrNameLst>
                                          <p:attrName>ppt_w</p:attrName>
                                        </p:attrNameLst>
                                      </p:cBhvr>
                                      <p:tavLst>
                                        <p:tav tm="0">
                                          <p:val>
                                            <p:strVal val="#ppt_w*0.70"/>
                                          </p:val>
                                        </p:tav>
                                        <p:tav tm="100000">
                                          <p:val>
                                            <p:strVal val="#ppt_w"/>
                                          </p:val>
                                        </p:tav>
                                      </p:tavLst>
                                    </p:anim>
                                    <p:anim calcmode="lin" valueType="num">
                                      <p:cBhvr>
                                        <p:cTn id="19" dur="1000" fill="hold"/>
                                        <p:tgtEl>
                                          <p:spTgt spid="108553"/>
                                        </p:tgtEl>
                                        <p:attrNameLst>
                                          <p:attrName>ppt_h</p:attrName>
                                        </p:attrNameLst>
                                      </p:cBhvr>
                                      <p:tavLst>
                                        <p:tav tm="0">
                                          <p:val>
                                            <p:strVal val="#ppt_h"/>
                                          </p:val>
                                        </p:tav>
                                        <p:tav tm="100000">
                                          <p:val>
                                            <p:strVal val="#ppt_h"/>
                                          </p:val>
                                        </p:tav>
                                      </p:tavLst>
                                    </p:anim>
                                    <p:animEffect transition="in" filter="fade">
                                      <p:cBhvr>
                                        <p:cTn id="20" dur="1000"/>
                                        <p:tgtEl>
                                          <p:spTgt spid="108553"/>
                                        </p:tgtEl>
                                      </p:cBhvr>
                                    </p:animEffect>
                                  </p:childTnLst>
                                </p:cTn>
                              </p:par>
                            </p:childTnLst>
                          </p:cTn>
                        </p:par>
                        <p:par>
                          <p:cTn id="21" fill="hold" nodeType="afterGroup">
                            <p:stCondLst>
                              <p:cond delay="2000"/>
                            </p:stCondLst>
                            <p:childTnLst>
                              <p:par>
                                <p:cTn id="22" presetID="55" presetClass="entr" presetSubtype="0" fill="hold" grpId="0" nodeType="afterEffect">
                                  <p:stCondLst>
                                    <p:cond delay="2000"/>
                                  </p:stCondLst>
                                  <p:childTnLst>
                                    <p:set>
                                      <p:cBhvr>
                                        <p:cTn id="23" dur="1" fill="hold">
                                          <p:stCondLst>
                                            <p:cond delay="0"/>
                                          </p:stCondLst>
                                        </p:cTn>
                                        <p:tgtEl>
                                          <p:spTgt spid="108555"/>
                                        </p:tgtEl>
                                        <p:attrNameLst>
                                          <p:attrName>style.visibility</p:attrName>
                                        </p:attrNameLst>
                                      </p:cBhvr>
                                      <p:to>
                                        <p:strVal val="visible"/>
                                      </p:to>
                                    </p:set>
                                    <p:anim calcmode="lin" valueType="num">
                                      <p:cBhvr>
                                        <p:cTn id="24" dur="1000" fill="hold"/>
                                        <p:tgtEl>
                                          <p:spTgt spid="108555"/>
                                        </p:tgtEl>
                                        <p:attrNameLst>
                                          <p:attrName>ppt_w</p:attrName>
                                        </p:attrNameLst>
                                      </p:cBhvr>
                                      <p:tavLst>
                                        <p:tav tm="0">
                                          <p:val>
                                            <p:strVal val="#ppt_w*0.70"/>
                                          </p:val>
                                        </p:tav>
                                        <p:tav tm="100000">
                                          <p:val>
                                            <p:strVal val="#ppt_w"/>
                                          </p:val>
                                        </p:tav>
                                      </p:tavLst>
                                    </p:anim>
                                    <p:anim calcmode="lin" valueType="num">
                                      <p:cBhvr>
                                        <p:cTn id="25" dur="1000" fill="hold"/>
                                        <p:tgtEl>
                                          <p:spTgt spid="108555"/>
                                        </p:tgtEl>
                                        <p:attrNameLst>
                                          <p:attrName>ppt_h</p:attrName>
                                        </p:attrNameLst>
                                      </p:cBhvr>
                                      <p:tavLst>
                                        <p:tav tm="0">
                                          <p:val>
                                            <p:strVal val="#ppt_h"/>
                                          </p:val>
                                        </p:tav>
                                        <p:tav tm="100000">
                                          <p:val>
                                            <p:strVal val="#ppt_h"/>
                                          </p:val>
                                        </p:tav>
                                      </p:tavLst>
                                    </p:anim>
                                    <p:animEffect transition="in" filter="fade">
                                      <p:cBhvr>
                                        <p:cTn id="26" dur="1000"/>
                                        <p:tgtEl>
                                          <p:spTgt spid="108555"/>
                                        </p:tgtEl>
                                      </p:cBhvr>
                                    </p:animEffect>
                                  </p:childTnLst>
                                </p:cTn>
                              </p:par>
                            </p:childTnLst>
                          </p:cTn>
                        </p:par>
                        <p:par>
                          <p:cTn id="27" fill="hold" nodeType="afterGroup">
                            <p:stCondLst>
                              <p:cond delay="5000"/>
                            </p:stCondLst>
                            <p:childTnLst>
                              <p:par>
                                <p:cTn id="28" presetID="55" presetClass="entr" presetSubtype="0" fill="hold" grpId="0" nodeType="afterEffect">
                                  <p:stCondLst>
                                    <p:cond delay="2000"/>
                                  </p:stCondLst>
                                  <p:childTnLst>
                                    <p:set>
                                      <p:cBhvr>
                                        <p:cTn id="29" dur="1" fill="hold">
                                          <p:stCondLst>
                                            <p:cond delay="0"/>
                                          </p:stCondLst>
                                        </p:cTn>
                                        <p:tgtEl>
                                          <p:spTgt spid="108561"/>
                                        </p:tgtEl>
                                        <p:attrNameLst>
                                          <p:attrName>style.visibility</p:attrName>
                                        </p:attrNameLst>
                                      </p:cBhvr>
                                      <p:to>
                                        <p:strVal val="visible"/>
                                      </p:to>
                                    </p:set>
                                    <p:anim calcmode="lin" valueType="num">
                                      <p:cBhvr>
                                        <p:cTn id="30" dur="1000" fill="hold"/>
                                        <p:tgtEl>
                                          <p:spTgt spid="108561"/>
                                        </p:tgtEl>
                                        <p:attrNameLst>
                                          <p:attrName>ppt_w</p:attrName>
                                        </p:attrNameLst>
                                      </p:cBhvr>
                                      <p:tavLst>
                                        <p:tav tm="0">
                                          <p:val>
                                            <p:strVal val="#ppt_w*0.70"/>
                                          </p:val>
                                        </p:tav>
                                        <p:tav tm="100000">
                                          <p:val>
                                            <p:strVal val="#ppt_w"/>
                                          </p:val>
                                        </p:tav>
                                      </p:tavLst>
                                    </p:anim>
                                    <p:anim calcmode="lin" valueType="num">
                                      <p:cBhvr>
                                        <p:cTn id="31" dur="1000" fill="hold"/>
                                        <p:tgtEl>
                                          <p:spTgt spid="108561"/>
                                        </p:tgtEl>
                                        <p:attrNameLst>
                                          <p:attrName>ppt_h</p:attrName>
                                        </p:attrNameLst>
                                      </p:cBhvr>
                                      <p:tavLst>
                                        <p:tav tm="0">
                                          <p:val>
                                            <p:strVal val="#ppt_h"/>
                                          </p:val>
                                        </p:tav>
                                        <p:tav tm="100000">
                                          <p:val>
                                            <p:strVal val="#ppt_h"/>
                                          </p:val>
                                        </p:tav>
                                      </p:tavLst>
                                    </p:anim>
                                    <p:animEffect transition="in" filter="fade">
                                      <p:cBhvr>
                                        <p:cTn id="32" dur="1000"/>
                                        <p:tgtEl>
                                          <p:spTgt spid="108561"/>
                                        </p:tgtEl>
                                      </p:cBhvr>
                                    </p:animEffect>
                                  </p:childTnLst>
                                </p:cTn>
                              </p:par>
                            </p:childTnLst>
                          </p:cTn>
                        </p:par>
                        <p:par>
                          <p:cTn id="33" fill="hold" nodeType="afterGroup">
                            <p:stCondLst>
                              <p:cond delay="8000"/>
                            </p:stCondLst>
                            <p:childTnLst>
                              <p:par>
                                <p:cTn id="34" presetID="55" presetClass="entr" presetSubtype="0" fill="hold" grpId="0" nodeType="afterEffect">
                                  <p:stCondLst>
                                    <p:cond delay="1000"/>
                                  </p:stCondLst>
                                  <p:childTnLst>
                                    <p:set>
                                      <p:cBhvr>
                                        <p:cTn id="35" dur="1" fill="hold">
                                          <p:stCondLst>
                                            <p:cond delay="0"/>
                                          </p:stCondLst>
                                        </p:cTn>
                                        <p:tgtEl>
                                          <p:spTgt spid="108556"/>
                                        </p:tgtEl>
                                        <p:attrNameLst>
                                          <p:attrName>style.visibility</p:attrName>
                                        </p:attrNameLst>
                                      </p:cBhvr>
                                      <p:to>
                                        <p:strVal val="visible"/>
                                      </p:to>
                                    </p:set>
                                    <p:anim calcmode="lin" valueType="num">
                                      <p:cBhvr>
                                        <p:cTn id="36" dur="1000" fill="hold"/>
                                        <p:tgtEl>
                                          <p:spTgt spid="108556"/>
                                        </p:tgtEl>
                                        <p:attrNameLst>
                                          <p:attrName>ppt_w</p:attrName>
                                        </p:attrNameLst>
                                      </p:cBhvr>
                                      <p:tavLst>
                                        <p:tav tm="0">
                                          <p:val>
                                            <p:strVal val="#ppt_w*0.70"/>
                                          </p:val>
                                        </p:tav>
                                        <p:tav tm="100000">
                                          <p:val>
                                            <p:strVal val="#ppt_w"/>
                                          </p:val>
                                        </p:tav>
                                      </p:tavLst>
                                    </p:anim>
                                    <p:anim calcmode="lin" valueType="num">
                                      <p:cBhvr>
                                        <p:cTn id="37" dur="1000" fill="hold"/>
                                        <p:tgtEl>
                                          <p:spTgt spid="108556"/>
                                        </p:tgtEl>
                                        <p:attrNameLst>
                                          <p:attrName>ppt_h</p:attrName>
                                        </p:attrNameLst>
                                      </p:cBhvr>
                                      <p:tavLst>
                                        <p:tav tm="0">
                                          <p:val>
                                            <p:strVal val="#ppt_h"/>
                                          </p:val>
                                        </p:tav>
                                        <p:tav tm="100000">
                                          <p:val>
                                            <p:strVal val="#ppt_h"/>
                                          </p:val>
                                        </p:tav>
                                      </p:tavLst>
                                    </p:anim>
                                    <p:animEffect transition="in" filter="fade">
                                      <p:cBhvr>
                                        <p:cTn id="38" dur="1000"/>
                                        <p:tgtEl>
                                          <p:spTgt spid="108556"/>
                                        </p:tgtEl>
                                      </p:cBhvr>
                                    </p:animEffect>
                                  </p:childTnLst>
                                </p:cTn>
                              </p:par>
                            </p:childTnLst>
                          </p:cTn>
                        </p:par>
                        <p:par>
                          <p:cTn id="39" fill="hold" nodeType="afterGroup">
                            <p:stCondLst>
                              <p:cond delay="10000"/>
                            </p:stCondLst>
                            <p:childTnLst>
                              <p:par>
                                <p:cTn id="40" presetID="55" presetClass="entr" presetSubtype="0" fill="hold" grpId="0" nodeType="afterEffect">
                                  <p:stCondLst>
                                    <p:cond delay="1000"/>
                                  </p:stCondLst>
                                  <p:childTnLst>
                                    <p:set>
                                      <p:cBhvr>
                                        <p:cTn id="41" dur="1" fill="hold">
                                          <p:stCondLst>
                                            <p:cond delay="0"/>
                                          </p:stCondLst>
                                        </p:cTn>
                                        <p:tgtEl>
                                          <p:spTgt spid="108563"/>
                                        </p:tgtEl>
                                        <p:attrNameLst>
                                          <p:attrName>style.visibility</p:attrName>
                                        </p:attrNameLst>
                                      </p:cBhvr>
                                      <p:to>
                                        <p:strVal val="visible"/>
                                      </p:to>
                                    </p:set>
                                    <p:anim calcmode="lin" valueType="num">
                                      <p:cBhvr>
                                        <p:cTn id="42" dur="1000" fill="hold"/>
                                        <p:tgtEl>
                                          <p:spTgt spid="108563"/>
                                        </p:tgtEl>
                                        <p:attrNameLst>
                                          <p:attrName>ppt_w</p:attrName>
                                        </p:attrNameLst>
                                      </p:cBhvr>
                                      <p:tavLst>
                                        <p:tav tm="0">
                                          <p:val>
                                            <p:strVal val="#ppt_w*0.70"/>
                                          </p:val>
                                        </p:tav>
                                        <p:tav tm="100000">
                                          <p:val>
                                            <p:strVal val="#ppt_w"/>
                                          </p:val>
                                        </p:tav>
                                      </p:tavLst>
                                    </p:anim>
                                    <p:anim calcmode="lin" valueType="num">
                                      <p:cBhvr>
                                        <p:cTn id="43" dur="1000" fill="hold"/>
                                        <p:tgtEl>
                                          <p:spTgt spid="108563"/>
                                        </p:tgtEl>
                                        <p:attrNameLst>
                                          <p:attrName>ppt_h</p:attrName>
                                        </p:attrNameLst>
                                      </p:cBhvr>
                                      <p:tavLst>
                                        <p:tav tm="0">
                                          <p:val>
                                            <p:strVal val="#ppt_h"/>
                                          </p:val>
                                        </p:tav>
                                        <p:tav tm="100000">
                                          <p:val>
                                            <p:strVal val="#ppt_h"/>
                                          </p:val>
                                        </p:tav>
                                      </p:tavLst>
                                    </p:anim>
                                    <p:animEffect transition="in" filter="fade">
                                      <p:cBhvr>
                                        <p:cTn id="44" dur="1000"/>
                                        <p:tgtEl>
                                          <p:spTgt spid="108563"/>
                                        </p:tgtEl>
                                      </p:cBhvr>
                                    </p:animEffect>
                                  </p:childTnLst>
                                </p:cTn>
                              </p:par>
                            </p:childTnLst>
                          </p:cTn>
                        </p:par>
                        <p:par>
                          <p:cTn id="45" fill="hold" nodeType="afterGroup">
                            <p:stCondLst>
                              <p:cond delay="12000"/>
                            </p:stCondLst>
                            <p:childTnLst>
                              <p:par>
                                <p:cTn id="46" presetID="55" presetClass="entr" presetSubtype="0" fill="hold" grpId="0" nodeType="afterEffect">
                                  <p:stCondLst>
                                    <p:cond delay="1000"/>
                                  </p:stCondLst>
                                  <p:childTnLst>
                                    <p:set>
                                      <p:cBhvr>
                                        <p:cTn id="47" dur="1" fill="hold">
                                          <p:stCondLst>
                                            <p:cond delay="0"/>
                                          </p:stCondLst>
                                        </p:cTn>
                                        <p:tgtEl>
                                          <p:spTgt spid="108564"/>
                                        </p:tgtEl>
                                        <p:attrNameLst>
                                          <p:attrName>style.visibility</p:attrName>
                                        </p:attrNameLst>
                                      </p:cBhvr>
                                      <p:to>
                                        <p:strVal val="visible"/>
                                      </p:to>
                                    </p:set>
                                    <p:anim calcmode="lin" valueType="num">
                                      <p:cBhvr>
                                        <p:cTn id="48" dur="1000" fill="hold"/>
                                        <p:tgtEl>
                                          <p:spTgt spid="108564"/>
                                        </p:tgtEl>
                                        <p:attrNameLst>
                                          <p:attrName>ppt_w</p:attrName>
                                        </p:attrNameLst>
                                      </p:cBhvr>
                                      <p:tavLst>
                                        <p:tav tm="0">
                                          <p:val>
                                            <p:strVal val="#ppt_w*0.70"/>
                                          </p:val>
                                        </p:tav>
                                        <p:tav tm="100000">
                                          <p:val>
                                            <p:strVal val="#ppt_w"/>
                                          </p:val>
                                        </p:tav>
                                      </p:tavLst>
                                    </p:anim>
                                    <p:anim calcmode="lin" valueType="num">
                                      <p:cBhvr>
                                        <p:cTn id="49" dur="1000" fill="hold"/>
                                        <p:tgtEl>
                                          <p:spTgt spid="108564"/>
                                        </p:tgtEl>
                                        <p:attrNameLst>
                                          <p:attrName>ppt_h</p:attrName>
                                        </p:attrNameLst>
                                      </p:cBhvr>
                                      <p:tavLst>
                                        <p:tav tm="0">
                                          <p:val>
                                            <p:strVal val="#ppt_h"/>
                                          </p:val>
                                        </p:tav>
                                        <p:tav tm="100000">
                                          <p:val>
                                            <p:strVal val="#ppt_h"/>
                                          </p:val>
                                        </p:tav>
                                      </p:tavLst>
                                    </p:anim>
                                    <p:animEffect transition="in" filter="fade">
                                      <p:cBhvr>
                                        <p:cTn id="50" dur="1000"/>
                                        <p:tgtEl>
                                          <p:spTgt spid="108564"/>
                                        </p:tgtEl>
                                      </p:cBhvr>
                                    </p:animEffect>
                                  </p:childTnLst>
                                </p:cTn>
                              </p:par>
                            </p:childTnLst>
                          </p:cTn>
                        </p:par>
                        <p:par>
                          <p:cTn id="51" fill="hold" nodeType="afterGroup">
                            <p:stCondLst>
                              <p:cond delay="14000"/>
                            </p:stCondLst>
                            <p:childTnLst>
                              <p:par>
                                <p:cTn id="52" presetID="55" presetClass="entr" presetSubtype="0" fill="hold" grpId="0" nodeType="afterEffect">
                                  <p:stCondLst>
                                    <p:cond delay="1000"/>
                                  </p:stCondLst>
                                  <p:childTnLst>
                                    <p:set>
                                      <p:cBhvr>
                                        <p:cTn id="53" dur="1" fill="hold">
                                          <p:stCondLst>
                                            <p:cond delay="0"/>
                                          </p:stCondLst>
                                        </p:cTn>
                                        <p:tgtEl>
                                          <p:spTgt spid="108567"/>
                                        </p:tgtEl>
                                        <p:attrNameLst>
                                          <p:attrName>style.visibility</p:attrName>
                                        </p:attrNameLst>
                                      </p:cBhvr>
                                      <p:to>
                                        <p:strVal val="visible"/>
                                      </p:to>
                                    </p:set>
                                    <p:anim calcmode="lin" valueType="num">
                                      <p:cBhvr>
                                        <p:cTn id="54" dur="1000" fill="hold"/>
                                        <p:tgtEl>
                                          <p:spTgt spid="108567"/>
                                        </p:tgtEl>
                                        <p:attrNameLst>
                                          <p:attrName>ppt_w</p:attrName>
                                        </p:attrNameLst>
                                      </p:cBhvr>
                                      <p:tavLst>
                                        <p:tav tm="0">
                                          <p:val>
                                            <p:strVal val="#ppt_w*0.70"/>
                                          </p:val>
                                        </p:tav>
                                        <p:tav tm="100000">
                                          <p:val>
                                            <p:strVal val="#ppt_w"/>
                                          </p:val>
                                        </p:tav>
                                      </p:tavLst>
                                    </p:anim>
                                    <p:anim calcmode="lin" valueType="num">
                                      <p:cBhvr>
                                        <p:cTn id="55" dur="1000" fill="hold"/>
                                        <p:tgtEl>
                                          <p:spTgt spid="108567"/>
                                        </p:tgtEl>
                                        <p:attrNameLst>
                                          <p:attrName>ppt_h</p:attrName>
                                        </p:attrNameLst>
                                      </p:cBhvr>
                                      <p:tavLst>
                                        <p:tav tm="0">
                                          <p:val>
                                            <p:strVal val="#ppt_h"/>
                                          </p:val>
                                        </p:tav>
                                        <p:tav tm="100000">
                                          <p:val>
                                            <p:strVal val="#ppt_h"/>
                                          </p:val>
                                        </p:tav>
                                      </p:tavLst>
                                    </p:anim>
                                    <p:animEffect transition="in" filter="fade">
                                      <p:cBhvr>
                                        <p:cTn id="56" dur="1000"/>
                                        <p:tgtEl>
                                          <p:spTgt spid="108567"/>
                                        </p:tgtEl>
                                      </p:cBhvr>
                                    </p:animEffect>
                                  </p:childTnLst>
                                </p:cTn>
                              </p:par>
                            </p:childTnLst>
                          </p:cTn>
                        </p:par>
                        <p:par>
                          <p:cTn id="57" fill="hold" nodeType="afterGroup">
                            <p:stCondLst>
                              <p:cond delay="16000"/>
                            </p:stCondLst>
                            <p:childTnLst>
                              <p:par>
                                <p:cTn id="58" presetID="55" presetClass="entr" presetSubtype="0" fill="hold" grpId="0" nodeType="afterEffect">
                                  <p:stCondLst>
                                    <p:cond delay="1000"/>
                                  </p:stCondLst>
                                  <p:childTnLst>
                                    <p:set>
                                      <p:cBhvr>
                                        <p:cTn id="59" dur="1" fill="hold">
                                          <p:stCondLst>
                                            <p:cond delay="0"/>
                                          </p:stCondLst>
                                        </p:cTn>
                                        <p:tgtEl>
                                          <p:spTgt spid="108568"/>
                                        </p:tgtEl>
                                        <p:attrNameLst>
                                          <p:attrName>style.visibility</p:attrName>
                                        </p:attrNameLst>
                                      </p:cBhvr>
                                      <p:to>
                                        <p:strVal val="visible"/>
                                      </p:to>
                                    </p:set>
                                    <p:anim calcmode="lin" valueType="num">
                                      <p:cBhvr>
                                        <p:cTn id="60" dur="1000" fill="hold"/>
                                        <p:tgtEl>
                                          <p:spTgt spid="108568"/>
                                        </p:tgtEl>
                                        <p:attrNameLst>
                                          <p:attrName>ppt_w</p:attrName>
                                        </p:attrNameLst>
                                      </p:cBhvr>
                                      <p:tavLst>
                                        <p:tav tm="0">
                                          <p:val>
                                            <p:strVal val="#ppt_w*0.70"/>
                                          </p:val>
                                        </p:tav>
                                        <p:tav tm="100000">
                                          <p:val>
                                            <p:strVal val="#ppt_w"/>
                                          </p:val>
                                        </p:tav>
                                      </p:tavLst>
                                    </p:anim>
                                    <p:anim calcmode="lin" valueType="num">
                                      <p:cBhvr>
                                        <p:cTn id="61" dur="1000" fill="hold"/>
                                        <p:tgtEl>
                                          <p:spTgt spid="108568"/>
                                        </p:tgtEl>
                                        <p:attrNameLst>
                                          <p:attrName>ppt_h</p:attrName>
                                        </p:attrNameLst>
                                      </p:cBhvr>
                                      <p:tavLst>
                                        <p:tav tm="0">
                                          <p:val>
                                            <p:strVal val="#ppt_h"/>
                                          </p:val>
                                        </p:tav>
                                        <p:tav tm="100000">
                                          <p:val>
                                            <p:strVal val="#ppt_h"/>
                                          </p:val>
                                        </p:tav>
                                      </p:tavLst>
                                    </p:anim>
                                    <p:animEffect transition="in" filter="fade">
                                      <p:cBhvr>
                                        <p:cTn id="62" dur="1000"/>
                                        <p:tgtEl>
                                          <p:spTgt spid="1085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54" grpId="0" animBg="1"/>
      <p:bldP spid="108555" grpId="0" animBg="1"/>
      <p:bldP spid="108556" grpId="0" animBg="1"/>
      <p:bldP spid="108561" grpId="0" animBg="1"/>
      <p:bldP spid="108563" grpId="0" animBg="1"/>
      <p:bldP spid="108564" grpId="0" animBg="1"/>
      <p:bldP spid="108567" grpId="0" animBg="1"/>
      <p:bldP spid="10856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zervirano mjesto broja slajda 5">
            <a:extLst>
              <a:ext uri="{FF2B5EF4-FFF2-40B4-BE49-F238E27FC236}">
                <a16:creationId xmlns:a16="http://schemas.microsoft.com/office/drawing/2014/main" id="{A3AE0CE9-AAC6-48C3-9A7A-026503F27D26}"/>
              </a:ext>
            </a:extLst>
          </p:cNvPr>
          <p:cNvSpPr>
            <a:spLocks noGrp="1"/>
          </p:cNvSpPr>
          <p:nvPr>
            <p:ph type="sldNum" sz="quarter" idx="12"/>
          </p:nvPr>
        </p:nvSpPr>
        <p:spPr/>
        <p:txBody>
          <a:bodyPr/>
          <a:lstStyle/>
          <a:p>
            <a:fld id="{14F1DC45-91F8-42B6-B82B-460C0A95991B}" type="slidenum">
              <a:rPr lang="hr-HR" altLang="sr-Latn-RS"/>
              <a:pPr/>
              <a:t>17</a:t>
            </a:fld>
            <a:endParaRPr lang="hr-HR" altLang="sr-Latn-RS"/>
          </a:p>
        </p:txBody>
      </p:sp>
      <p:sp>
        <p:nvSpPr>
          <p:cNvPr id="166914" name="Rectangle 2">
            <a:extLst>
              <a:ext uri="{FF2B5EF4-FFF2-40B4-BE49-F238E27FC236}">
                <a16:creationId xmlns:a16="http://schemas.microsoft.com/office/drawing/2014/main" id="{6AA56383-417C-4AC2-A206-784BB1CC5BD1}"/>
              </a:ext>
            </a:extLst>
          </p:cNvPr>
          <p:cNvSpPr>
            <a:spLocks noGrp="1" noChangeArrowheads="1"/>
          </p:cNvSpPr>
          <p:nvPr>
            <p:ph type="title"/>
          </p:nvPr>
        </p:nvSpPr>
        <p:spPr/>
        <p:txBody>
          <a:bodyPr/>
          <a:lstStyle/>
          <a:p>
            <a:r>
              <a:rPr lang="hr-HR" altLang="sr-Latn-RS" sz="3400"/>
              <a:t>Izvršenje ugovora o pomorskom prijevozu, priprema, ukrcaj i prijevoz stvari</a:t>
            </a:r>
            <a:r>
              <a:rPr lang="en-US" altLang="sr-Latn-RS" sz="4000"/>
              <a:t> </a:t>
            </a:r>
          </a:p>
        </p:txBody>
      </p:sp>
      <p:sp>
        <p:nvSpPr>
          <p:cNvPr id="166915" name="Rectangle 3">
            <a:extLst>
              <a:ext uri="{FF2B5EF4-FFF2-40B4-BE49-F238E27FC236}">
                <a16:creationId xmlns:a16="http://schemas.microsoft.com/office/drawing/2014/main" id="{11F21D06-EB41-4F76-A176-7244B1FAA8A9}"/>
              </a:ext>
            </a:extLst>
          </p:cNvPr>
          <p:cNvSpPr>
            <a:spLocks noGrp="1" noChangeArrowheads="1"/>
          </p:cNvSpPr>
          <p:nvPr>
            <p:ph type="body" idx="1"/>
          </p:nvPr>
        </p:nvSpPr>
        <p:spPr>
          <a:xfrm>
            <a:off x="457200" y="2362200"/>
            <a:ext cx="8229600" cy="4114800"/>
          </a:xfrm>
        </p:spPr>
        <p:txBody>
          <a:bodyPr/>
          <a:lstStyle/>
          <a:p>
            <a:pPr>
              <a:lnSpc>
                <a:spcPct val="80000"/>
              </a:lnSpc>
            </a:pPr>
            <a:r>
              <a:rPr lang="hr-HR" altLang="sr-Latn-RS" sz="2400" dirty="0"/>
              <a:t>brodar je dužan </a:t>
            </a:r>
            <a:r>
              <a:rPr lang="hr-HR" altLang="sr-Latn-RS" sz="2400" b="1" dirty="0"/>
              <a:t>teret prevesti brodom koji je izričito ugovoren;</a:t>
            </a:r>
            <a:r>
              <a:rPr lang="en-US" altLang="sr-Latn-RS" sz="2400" dirty="0"/>
              <a:t> </a:t>
            </a:r>
            <a:endParaRPr lang="hr-HR" altLang="sr-Latn-RS" sz="2400" dirty="0"/>
          </a:p>
          <a:p>
            <a:pPr>
              <a:lnSpc>
                <a:spcPct val="80000"/>
              </a:lnSpc>
            </a:pPr>
            <a:r>
              <a:rPr lang="hr-HR" altLang="sr-Latn-RS" sz="2400" dirty="0"/>
              <a:t>brodar je dužan </a:t>
            </a:r>
            <a:r>
              <a:rPr lang="hr-HR" altLang="sr-Latn-RS" sz="2400" b="1" dirty="0"/>
              <a:t>brod osposobiti za plovidbu</a:t>
            </a:r>
            <a:r>
              <a:rPr lang="hr-HR" altLang="sr-Latn-RS" sz="2400" dirty="0"/>
              <a:t>;</a:t>
            </a:r>
          </a:p>
          <a:p>
            <a:pPr>
              <a:lnSpc>
                <a:spcPct val="80000"/>
              </a:lnSpc>
            </a:pPr>
            <a:r>
              <a:rPr lang="hr-HR" altLang="sr-Latn-RS" sz="2400" dirty="0"/>
              <a:t>prijevoznik je dužan postaviti brod za ukrcavanje tereta u </a:t>
            </a:r>
            <a:r>
              <a:rPr lang="hr-HR" altLang="sr-Latn-RS" sz="2400" b="1" dirty="0"/>
              <a:t>ugovorenoj luci;</a:t>
            </a:r>
          </a:p>
          <a:p>
            <a:pPr>
              <a:lnSpc>
                <a:spcPct val="80000"/>
              </a:lnSpc>
            </a:pPr>
            <a:r>
              <a:rPr lang="hr-HR" altLang="sr-Latn-RS" sz="2400" dirty="0"/>
              <a:t>prijevoznik preuzima teret ispod vitla (ispod čekrka);</a:t>
            </a:r>
          </a:p>
          <a:p>
            <a:pPr>
              <a:lnSpc>
                <a:spcPct val="80000"/>
              </a:lnSpc>
            </a:pPr>
            <a:r>
              <a:rPr lang="hr-HR" altLang="sr-Latn-RS" sz="2400" dirty="0"/>
              <a:t>prijevoznik ne smije primiti na prijevoz </a:t>
            </a:r>
            <a:r>
              <a:rPr lang="hr-HR" altLang="sr-Latn-RS" sz="2400" b="1" dirty="0"/>
              <a:t>teret čiji je uvoz, provoz ili izvoz zabranjen ili se krijumčari;</a:t>
            </a:r>
          </a:p>
          <a:p>
            <a:pPr>
              <a:lnSpc>
                <a:spcPct val="80000"/>
              </a:lnSpc>
            </a:pPr>
            <a:r>
              <a:rPr lang="hr-HR" altLang="sr-Latn-RS" sz="2400" dirty="0"/>
              <a:t>Međunarodne konvencije (UN, Haška pravila, UNCTAD)</a:t>
            </a:r>
            <a:endParaRPr lang="en-US" altLang="sr-Latn-RS" sz="2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66914"/>
                                        </p:tgtEl>
                                        <p:attrNameLst>
                                          <p:attrName>style.visibility</p:attrName>
                                        </p:attrNameLst>
                                      </p:cBhvr>
                                      <p:to>
                                        <p:strVal val="visible"/>
                                      </p:to>
                                    </p:set>
                                    <p:anim calcmode="lin" valueType="num">
                                      <p:cBhvr>
                                        <p:cTn id="7" dur="1000" fill="hold"/>
                                        <p:tgtEl>
                                          <p:spTgt spid="166914"/>
                                        </p:tgtEl>
                                        <p:attrNameLst>
                                          <p:attrName>ppt_w</p:attrName>
                                        </p:attrNameLst>
                                      </p:cBhvr>
                                      <p:tavLst>
                                        <p:tav tm="0">
                                          <p:val>
                                            <p:fltVal val="0"/>
                                          </p:val>
                                        </p:tav>
                                        <p:tav tm="100000">
                                          <p:val>
                                            <p:strVal val="#ppt_w"/>
                                          </p:val>
                                        </p:tav>
                                      </p:tavLst>
                                    </p:anim>
                                    <p:anim calcmode="lin" valueType="num">
                                      <p:cBhvr>
                                        <p:cTn id="8" dur="1000" fill="hold"/>
                                        <p:tgtEl>
                                          <p:spTgt spid="166914"/>
                                        </p:tgtEl>
                                        <p:attrNameLst>
                                          <p:attrName>ppt_h</p:attrName>
                                        </p:attrNameLst>
                                      </p:cBhvr>
                                      <p:tavLst>
                                        <p:tav tm="0">
                                          <p:val>
                                            <p:fltVal val="0"/>
                                          </p:val>
                                        </p:tav>
                                        <p:tav tm="100000">
                                          <p:val>
                                            <p:strVal val="#ppt_h"/>
                                          </p:val>
                                        </p:tav>
                                      </p:tavLst>
                                    </p:anim>
                                    <p:anim calcmode="lin" valueType="num">
                                      <p:cBhvr>
                                        <p:cTn id="9" dur="1000" fill="hold"/>
                                        <p:tgtEl>
                                          <p:spTgt spid="166914"/>
                                        </p:tgtEl>
                                        <p:attrNameLst>
                                          <p:attrName>style.rotation</p:attrName>
                                        </p:attrNameLst>
                                      </p:cBhvr>
                                      <p:tavLst>
                                        <p:tav tm="0">
                                          <p:val>
                                            <p:fltVal val="90"/>
                                          </p:val>
                                        </p:tav>
                                        <p:tav tm="100000">
                                          <p:val>
                                            <p:fltVal val="0"/>
                                          </p:val>
                                        </p:tav>
                                      </p:tavLst>
                                    </p:anim>
                                    <p:animEffect transition="in" filter="fade">
                                      <p:cBhvr>
                                        <p:cTn id="10" dur="1000"/>
                                        <p:tgtEl>
                                          <p:spTgt spid="16691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7" presetClass="entr" presetSubtype="0" fill="hold" grpId="0" nodeType="clickEffect">
                                  <p:stCondLst>
                                    <p:cond delay="0"/>
                                  </p:stCondLst>
                                  <p:iterate type="lt">
                                    <p:tmPct val="50000"/>
                                  </p:iterate>
                                  <p:childTnLst>
                                    <p:set>
                                      <p:cBhvr>
                                        <p:cTn id="14" dur="1" fill="hold">
                                          <p:stCondLst>
                                            <p:cond delay="0"/>
                                          </p:stCondLst>
                                        </p:cTn>
                                        <p:tgtEl>
                                          <p:spTgt spid="166915">
                                            <p:txEl>
                                              <p:pRg st="0" end="0"/>
                                            </p:txEl>
                                          </p:spTgt>
                                        </p:tgtEl>
                                        <p:attrNameLst>
                                          <p:attrName>style.visibility</p:attrName>
                                        </p:attrNameLst>
                                      </p:cBhvr>
                                      <p:to>
                                        <p:strVal val="visible"/>
                                      </p:to>
                                    </p:set>
                                    <p:anim calcmode="discrete" valueType="clr">
                                      <p:cBhvr override="childStyle">
                                        <p:cTn id="15" dur="80"/>
                                        <p:tgtEl>
                                          <p:spTgt spid="16691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6" dur="80"/>
                                        <p:tgtEl>
                                          <p:spTgt spid="166915">
                                            <p:txEl>
                                              <p:pRg st="0" end="0"/>
                                            </p:txEl>
                                          </p:spTgt>
                                        </p:tgtEl>
                                        <p:attrNameLst>
                                          <p:attrName>fillcolor</p:attrName>
                                        </p:attrNameLst>
                                      </p:cBhvr>
                                      <p:tavLst>
                                        <p:tav tm="0">
                                          <p:val>
                                            <p:clrVal>
                                              <a:schemeClr val="accent2"/>
                                            </p:clrVal>
                                          </p:val>
                                        </p:tav>
                                        <p:tav tm="50000">
                                          <p:val>
                                            <p:clrVal>
                                              <a:schemeClr val="hlink"/>
                                            </p:clrVal>
                                          </p:val>
                                        </p:tav>
                                      </p:tavLst>
                                    </p:anim>
                                    <p:set>
                                      <p:cBhvr>
                                        <p:cTn id="17" dur="80"/>
                                        <p:tgtEl>
                                          <p:spTgt spid="166915">
                                            <p:txEl>
                                              <p:pRg st="0" end="0"/>
                                            </p:txEl>
                                          </p:spTgt>
                                        </p:tgtEl>
                                        <p:attrNameLst>
                                          <p:attrName>fill.type</p:attrName>
                                        </p:attrNameLst>
                                      </p:cBhvr>
                                      <p:to>
                                        <p:strVal val="solid"/>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27" presetClass="entr" presetSubtype="0" fill="hold" grpId="0" nodeType="clickEffect">
                                  <p:stCondLst>
                                    <p:cond delay="0"/>
                                  </p:stCondLst>
                                  <p:iterate type="lt">
                                    <p:tmPct val="50000"/>
                                  </p:iterate>
                                  <p:childTnLst>
                                    <p:set>
                                      <p:cBhvr>
                                        <p:cTn id="21" dur="1" fill="hold">
                                          <p:stCondLst>
                                            <p:cond delay="0"/>
                                          </p:stCondLst>
                                        </p:cTn>
                                        <p:tgtEl>
                                          <p:spTgt spid="166915">
                                            <p:txEl>
                                              <p:pRg st="1" end="1"/>
                                            </p:txEl>
                                          </p:spTgt>
                                        </p:tgtEl>
                                        <p:attrNameLst>
                                          <p:attrName>style.visibility</p:attrName>
                                        </p:attrNameLst>
                                      </p:cBhvr>
                                      <p:to>
                                        <p:strVal val="visible"/>
                                      </p:to>
                                    </p:set>
                                    <p:anim calcmode="discrete" valueType="clr">
                                      <p:cBhvr override="childStyle">
                                        <p:cTn id="22" dur="80"/>
                                        <p:tgtEl>
                                          <p:spTgt spid="166915">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166915">
                                            <p:txEl>
                                              <p:pRg st="1" end="1"/>
                                            </p:txEl>
                                          </p:spTgt>
                                        </p:tgtEl>
                                        <p:attrNameLst>
                                          <p:attrName>fillcolor</p:attrName>
                                        </p:attrNameLst>
                                      </p:cBhvr>
                                      <p:tavLst>
                                        <p:tav tm="0">
                                          <p:val>
                                            <p:clrVal>
                                              <a:schemeClr val="accent2"/>
                                            </p:clrVal>
                                          </p:val>
                                        </p:tav>
                                        <p:tav tm="50000">
                                          <p:val>
                                            <p:clrVal>
                                              <a:schemeClr val="hlink"/>
                                            </p:clrVal>
                                          </p:val>
                                        </p:tav>
                                      </p:tavLst>
                                    </p:anim>
                                    <p:set>
                                      <p:cBhvr>
                                        <p:cTn id="24" dur="80"/>
                                        <p:tgtEl>
                                          <p:spTgt spid="166915">
                                            <p:txEl>
                                              <p:pRg st="1" end="1"/>
                                            </p:txEl>
                                          </p:spTgt>
                                        </p:tgtEl>
                                        <p:attrNameLst>
                                          <p:attrName>fill.type</p:attrName>
                                        </p:attrNameLst>
                                      </p:cBhvr>
                                      <p:to>
                                        <p:strVal val="solid"/>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27" presetClass="entr" presetSubtype="0" fill="hold" grpId="0" nodeType="clickEffect">
                                  <p:stCondLst>
                                    <p:cond delay="0"/>
                                  </p:stCondLst>
                                  <p:iterate type="lt">
                                    <p:tmPct val="50000"/>
                                  </p:iterate>
                                  <p:childTnLst>
                                    <p:set>
                                      <p:cBhvr>
                                        <p:cTn id="28" dur="1" fill="hold">
                                          <p:stCondLst>
                                            <p:cond delay="0"/>
                                          </p:stCondLst>
                                        </p:cTn>
                                        <p:tgtEl>
                                          <p:spTgt spid="166915">
                                            <p:txEl>
                                              <p:pRg st="2" end="2"/>
                                            </p:txEl>
                                          </p:spTgt>
                                        </p:tgtEl>
                                        <p:attrNameLst>
                                          <p:attrName>style.visibility</p:attrName>
                                        </p:attrNameLst>
                                      </p:cBhvr>
                                      <p:to>
                                        <p:strVal val="visible"/>
                                      </p:to>
                                    </p:set>
                                    <p:anim calcmode="discrete" valueType="clr">
                                      <p:cBhvr override="childStyle">
                                        <p:cTn id="29" dur="80"/>
                                        <p:tgtEl>
                                          <p:spTgt spid="166915">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0" dur="80"/>
                                        <p:tgtEl>
                                          <p:spTgt spid="166915">
                                            <p:txEl>
                                              <p:pRg st="2" end="2"/>
                                            </p:txEl>
                                          </p:spTgt>
                                        </p:tgtEl>
                                        <p:attrNameLst>
                                          <p:attrName>fillcolor</p:attrName>
                                        </p:attrNameLst>
                                      </p:cBhvr>
                                      <p:tavLst>
                                        <p:tav tm="0">
                                          <p:val>
                                            <p:clrVal>
                                              <a:schemeClr val="accent2"/>
                                            </p:clrVal>
                                          </p:val>
                                        </p:tav>
                                        <p:tav tm="50000">
                                          <p:val>
                                            <p:clrVal>
                                              <a:schemeClr val="hlink"/>
                                            </p:clrVal>
                                          </p:val>
                                        </p:tav>
                                      </p:tavLst>
                                    </p:anim>
                                    <p:set>
                                      <p:cBhvr>
                                        <p:cTn id="31" dur="80"/>
                                        <p:tgtEl>
                                          <p:spTgt spid="166915">
                                            <p:txEl>
                                              <p:pRg st="2" end="2"/>
                                            </p:txEl>
                                          </p:spTgt>
                                        </p:tgtEl>
                                        <p:attrNameLst>
                                          <p:attrName>fill.type</p:attrName>
                                        </p:attrNameLst>
                                      </p:cBhvr>
                                      <p:to>
                                        <p:strVal val="solid"/>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27" presetClass="entr" presetSubtype="0" fill="hold" grpId="0" nodeType="clickEffect">
                                  <p:stCondLst>
                                    <p:cond delay="0"/>
                                  </p:stCondLst>
                                  <p:iterate type="lt">
                                    <p:tmPct val="50000"/>
                                  </p:iterate>
                                  <p:childTnLst>
                                    <p:set>
                                      <p:cBhvr>
                                        <p:cTn id="35" dur="1" fill="hold">
                                          <p:stCondLst>
                                            <p:cond delay="0"/>
                                          </p:stCondLst>
                                        </p:cTn>
                                        <p:tgtEl>
                                          <p:spTgt spid="166915">
                                            <p:txEl>
                                              <p:pRg st="3" end="3"/>
                                            </p:txEl>
                                          </p:spTgt>
                                        </p:tgtEl>
                                        <p:attrNameLst>
                                          <p:attrName>style.visibility</p:attrName>
                                        </p:attrNameLst>
                                      </p:cBhvr>
                                      <p:to>
                                        <p:strVal val="visible"/>
                                      </p:to>
                                    </p:set>
                                    <p:anim calcmode="discrete" valueType="clr">
                                      <p:cBhvr override="childStyle">
                                        <p:cTn id="36" dur="80"/>
                                        <p:tgtEl>
                                          <p:spTgt spid="166915">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7" dur="80"/>
                                        <p:tgtEl>
                                          <p:spTgt spid="166915">
                                            <p:txEl>
                                              <p:pRg st="3" end="3"/>
                                            </p:txEl>
                                          </p:spTgt>
                                        </p:tgtEl>
                                        <p:attrNameLst>
                                          <p:attrName>fillcolor</p:attrName>
                                        </p:attrNameLst>
                                      </p:cBhvr>
                                      <p:tavLst>
                                        <p:tav tm="0">
                                          <p:val>
                                            <p:clrVal>
                                              <a:schemeClr val="accent2"/>
                                            </p:clrVal>
                                          </p:val>
                                        </p:tav>
                                        <p:tav tm="50000">
                                          <p:val>
                                            <p:clrVal>
                                              <a:schemeClr val="hlink"/>
                                            </p:clrVal>
                                          </p:val>
                                        </p:tav>
                                      </p:tavLst>
                                    </p:anim>
                                    <p:set>
                                      <p:cBhvr>
                                        <p:cTn id="38" dur="80"/>
                                        <p:tgtEl>
                                          <p:spTgt spid="166915">
                                            <p:txEl>
                                              <p:pRg st="3" end="3"/>
                                            </p:txEl>
                                          </p:spTgt>
                                        </p:tgtEl>
                                        <p:attrNameLst>
                                          <p:attrName>fill.type</p:attrName>
                                        </p:attrNameLst>
                                      </p:cBhvr>
                                      <p:to>
                                        <p:strVal val="solid"/>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27" presetClass="entr" presetSubtype="0" fill="hold" grpId="0" nodeType="clickEffect">
                                  <p:stCondLst>
                                    <p:cond delay="0"/>
                                  </p:stCondLst>
                                  <p:iterate type="lt">
                                    <p:tmPct val="50000"/>
                                  </p:iterate>
                                  <p:childTnLst>
                                    <p:set>
                                      <p:cBhvr>
                                        <p:cTn id="42" dur="1" fill="hold">
                                          <p:stCondLst>
                                            <p:cond delay="0"/>
                                          </p:stCondLst>
                                        </p:cTn>
                                        <p:tgtEl>
                                          <p:spTgt spid="166915">
                                            <p:txEl>
                                              <p:pRg st="4" end="4"/>
                                            </p:txEl>
                                          </p:spTgt>
                                        </p:tgtEl>
                                        <p:attrNameLst>
                                          <p:attrName>style.visibility</p:attrName>
                                        </p:attrNameLst>
                                      </p:cBhvr>
                                      <p:to>
                                        <p:strVal val="visible"/>
                                      </p:to>
                                    </p:set>
                                    <p:anim calcmode="discrete" valueType="clr">
                                      <p:cBhvr override="childStyle">
                                        <p:cTn id="43" dur="80"/>
                                        <p:tgtEl>
                                          <p:spTgt spid="166915">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4" dur="80"/>
                                        <p:tgtEl>
                                          <p:spTgt spid="166915">
                                            <p:txEl>
                                              <p:pRg st="4" end="4"/>
                                            </p:txEl>
                                          </p:spTgt>
                                        </p:tgtEl>
                                        <p:attrNameLst>
                                          <p:attrName>fillcolor</p:attrName>
                                        </p:attrNameLst>
                                      </p:cBhvr>
                                      <p:tavLst>
                                        <p:tav tm="0">
                                          <p:val>
                                            <p:clrVal>
                                              <a:schemeClr val="accent2"/>
                                            </p:clrVal>
                                          </p:val>
                                        </p:tav>
                                        <p:tav tm="50000">
                                          <p:val>
                                            <p:clrVal>
                                              <a:schemeClr val="hlink"/>
                                            </p:clrVal>
                                          </p:val>
                                        </p:tav>
                                      </p:tavLst>
                                    </p:anim>
                                    <p:set>
                                      <p:cBhvr>
                                        <p:cTn id="45" dur="80"/>
                                        <p:tgtEl>
                                          <p:spTgt spid="166915">
                                            <p:txEl>
                                              <p:pRg st="4" end="4"/>
                                            </p:txEl>
                                          </p:spTgt>
                                        </p:tgtEl>
                                        <p:attrNameLst>
                                          <p:attrName>fill.type</p:attrName>
                                        </p:attrNameLst>
                                      </p:cBhvr>
                                      <p:to>
                                        <p:strVal val="solid"/>
                                      </p:to>
                                    </p:set>
                                  </p:childTnLst>
                                </p:cTn>
                              </p:par>
                            </p:childTnLst>
                          </p:cTn>
                        </p:par>
                      </p:childTnLst>
                    </p:cTn>
                  </p:par>
                  <p:par>
                    <p:cTn id="46" fill="hold" nodeType="clickPar">
                      <p:stCondLst>
                        <p:cond delay="indefinite"/>
                      </p:stCondLst>
                      <p:childTnLst>
                        <p:par>
                          <p:cTn id="47" fill="hold" nodeType="withGroup">
                            <p:stCondLst>
                              <p:cond delay="0"/>
                            </p:stCondLst>
                            <p:childTnLst>
                              <p:par>
                                <p:cTn id="48" presetID="27" presetClass="entr" presetSubtype="0" fill="hold" grpId="0" nodeType="clickEffect">
                                  <p:stCondLst>
                                    <p:cond delay="0"/>
                                  </p:stCondLst>
                                  <p:iterate type="lt">
                                    <p:tmPct val="50000"/>
                                  </p:iterate>
                                  <p:childTnLst>
                                    <p:set>
                                      <p:cBhvr>
                                        <p:cTn id="49" dur="1" fill="hold">
                                          <p:stCondLst>
                                            <p:cond delay="0"/>
                                          </p:stCondLst>
                                        </p:cTn>
                                        <p:tgtEl>
                                          <p:spTgt spid="166915">
                                            <p:txEl>
                                              <p:pRg st="5" end="5"/>
                                            </p:txEl>
                                          </p:spTgt>
                                        </p:tgtEl>
                                        <p:attrNameLst>
                                          <p:attrName>style.visibility</p:attrName>
                                        </p:attrNameLst>
                                      </p:cBhvr>
                                      <p:to>
                                        <p:strVal val="visible"/>
                                      </p:to>
                                    </p:set>
                                    <p:anim calcmode="discrete" valueType="clr">
                                      <p:cBhvr override="childStyle">
                                        <p:cTn id="50" dur="80"/>
                                        <p:tgtEl>
                                          <p:spTgt spid="166915">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1" dur="80"/>
                                        <p:tgtEl>
                                          <p:spTgt spid="166915">
                                            <p:txEl>
                                              <p:pRg st="5" end="5"/>
                                            </p:txEl>
                                          </p:spTgt>
                                        </p:tgtEl>
                                        <p:attrNameLst>
                                          <p:attrName>fillcolor</p:attrName>
                                        </p:attrNameLst>
                                      </p:cBhvr>
                                      <p:tavLst>
                                        <p:tav tm="0">
                                          <p:val>
                                            <p:clrVal>
                                              <a:schemeClr val="accent2"/>
                                            </p:clrVal>
                                          </p:val>
                                        </p:tav>
                                        <p:tav tm="50000">
                                          <p:val>
                                            <p:clrVal>
                                              <a:schemeClr val="hlink"/>
                                            </p:clrVal>
                                          </p:val>
                                        </p:tav>
                                      </p:tavLst>
                                    </p:anim>
                                    <p:set>
                                      <p:cBhvr>
                                        <p:cTn id="52" dur="80"/>
                                        <p:tgtEl>
                                          <p:spTgt spid="166915">
                                            <p:txEl>
                                              <p:pRg st="5" end="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4" grpId="0"/>
      <p:bldP spid="16691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zervirano mjesto broja slajda 5">
            <a:extLst>
              <a:ext uri="{FF2B5EF4-FFF2-40B4-BE49-F238E27FC236}">
                <a16:creationId xmlns:a16="http://schemas.microsoft.com/office/drawing/2014/main" id="{A01F26C0-0C46-4508-919E-5E636A6AEAE1}"/>
              </a:ext>
            </a:extLst>
          </p:cNvPr>
          <p:cNvSpPr>
            <a:spLocks noGrp="1"/>
          </p:cNvSpPr>
          <p:nvPr>
            <p:ph type="sldNum" sz="quarter" idx="12"/>
          </p:nvPr>
        </p:nvSpPr>
        <p:spPr/>
        <p:txBody>
          <a:bodyPr/>
          <a:lstStyle/>
          <a:p>
            <a:fld id="{5160A1D9-B2BE-448E-92EC-C30D845B49AF}" type="slidenum">
              <a:rPr lang="hr-HR" altLang="sr-Latn-RS"/>
              <a:pPr/>
              <a:t>18</a:t>
            </a:fld>
            <a:endParaRPr lang="hr-HR" altLang="sr-Latn-RS"/>
          </a:p>
        </p:txBody>
      </p:sp>
      <p:sp>
        <p:nvSpPr>
          <p:cNvPr id="167938" name="Rectangle 2">
            <a:extLst>
              <a:ext uri="{FF2B5EF4-FFF2-40B4-BE49-F238E27FC236}">
                <a16:creationId xmlns:a16="http://schemas.microsoft.com/office/drawing/2014/main" id="{01CAA66F-7796-4523-93D7-98E83E2A4C0E}"/>
              </a:ext>
            </a:extLst>
          </p:cNvPr>
          <p:cNvSpPr>
            <a:spLocks noGrp="1" noChangeArrowheads="1"/>
          </p:cNvSpPr>
          <p:nvPr>
            <p:ph type="title"/>
          </p:nvPr>
        </p:nvSpPr>
        <p:spPr/>
        <p:txBody>
          <a:bodyPr/>
          <a:lstStyle/>
          <a:p>
            <a:r>
              <a:rPr lang="hr-HR" altLang="sr-Latn-RS"/>
              <a:t>Pismo spremnosti</a:t>
            </a:r>
            <a:endParaRPr lang="en-US" altLang="sr-Latn-RS"/>
          </a:p>
        </p:txBody>
      </p:sp>
      <p:sp>
        <p:nvSpPr>
          <p:cNvPr id="167939" name="Rectangle 3">
            <a:extLst>
              <a:ext uri="{FF2B5EF4-FFF2-40B4-BE49-F238E27FC236}">
                <a16:creationId xmlns:a16="http://schemas.microsoft.com/office/drawing/2014/main" id="{C3F9324A-29A7-4E52-B234-D0DA8F0B6CBA}"/>
              </a:ext>
            </a:extLst>
          </p:cNvPr>
          <p:cNvSpPr>
            <a:spLocks noGrp="1" noChangeArrowheads="1"/>
          </p:cNvSpPr>
          <p:nvPr>
            <p:ph type="body" idx="1"/>
          </p:nvPr>
        </p:nvSpPr>
        <p:spPr/>
        <p:txBody>
          <a:bodyPr/>
          <a:lstStyle/>
          <a:p>
            <a:pPr>
              <a:lnSpc>
                <a:spcPct val="80000"/>
              </a:lnSpc>
              <a:buFontTx/>
              <a:buNone/>
            </a:pPr>
            <a:r>
              <a:rPr lang="hr-HR" altLang="sr-Latn-RS" sz="2400"/>
              <a:t>Zapovjednik broda dužan je obavijestiti krcatelja pisanim putem da je brod spreman za ukrcavanje (u daljnjem tekstu: </a:t>
            </a:r>
            <a:r>
              <a:rPr lang="hr-HR" altLang="sr-Latn-RS" sz="2400" b="1"/>
              <a:t>pismo spremnosti – </a:t>
            </a:r>
            <a:r>
              <a:rPr lang="hr-HR" altLang="sr-Latn-RS" sz="2400" i="1"/>
              <a:t>notice of readyness</a:t>
            </a:r>
            <a:r>
              <a:rPr lang="hr-HR" altLang="sr-Latn-RS" sz="2400"/>
              <a:t>). </a:t>
            </a:r>
          </a:p>
          <a:p>
            <a:pPr>
              <a:lnSpc>
                <a:spcPct val="80000"/>
              </a:lnSpc>
              <a:buFontTx/>
              <a:buNone/>
            </a:pPr>
            <a:r>
              <a:rPr lang="hr-HR" altLang="sr-Latn-RS" sz="2400"/>
              <a:t>Pismo spremnosti </a:t>
            </a:r>
            <a:r>
              <a:rPr lang="hr-HR" altLang="sr-Latn-RS" sz="2400" b="1"/>
              <a:t>dostavlja se krcatelju</a:t>
            </a:r>
            <a:r>
              <a:rPr lang="hr-HR" altLang="sr-Latn-RS" sz="2400"/>
              <a:t> na njegovu adresu u tijeku radnog vremena. </a:t>
            </a:r>
          </a:p>
          <a:p>
            <a:pPr>
              <a:lnSpc>
                <a:spcPct val="80000"/>
              </a:lnSpc>
              <a:buFontTx/>
              <a:buNone/>
            </a:pPr>
            <a:r>
              <a:rPr lang="hr-HR" altLang="sr-Latn-RS" sz="2400" b="1"/>
              <a:t>Pismo spremnosti se ne predaje u linijskoj plovidbi</a:t>
            </a:r>
            <a:r>
              <a:rPr lang="hr-HR" altLang="sr-Latn-RS" sz="2400"/>
              <a:t>. </a:t>
            </a:r>
          </a:p>
          <a:p>
            <a:pPr>
              <a:lnSpc>
                <a:spcPct val="80000"/>
              </a:lnSpc>
              <a:buFontTx/>
              <a:buNone/>
            </a:pPr>
            <a:r>
              <a:rPr lang="hr-HR" altLang="sr-Latn-RS" sz="2400"/>
              <a:t>Zapovjednik broda može predati pismo spremnosti:</a:t>
            </a:r>
          </a:p>
          <a:p>
            <a:pPr>
              <a:lnSpc>
                <a:spcPct val="80000"/>
              </a:lnSpc>
            </a:pPr>
            <a:r>
              <a:rPr lang="hr-HR" altLang="sr-Latn-RS" sz="2400"/>
              <a:t>ako je brod spreman za ukrcavanje, </a:t>
            </a:r>
          </a:p>
          <a:p>
            <a:pPr>
              <a:lnSpc>
                <a:spcPct val="80000"/>
              </a:lnSpc>
            </a:pPr>
            <a:r>
              <a:rPr lang="hr-HR" altLang="sr-Latn-RS" sz="2400"/>
              <a:t>ako je brod na ugovorenom mjestu u luci,</a:t>
            </a:r>
          </a:p>
          <a:p>
            <a:pPr>
              <a:lnSpc>
                <a:spcPct val="80000"/>
              </a:lnSpc>
            </a:pPr>
            <a:r>
              <a:rPr lang="hr-HR" altLang="sr-Latn-RS" sz="2400"/>
              <a:t>ako je dobio </a:t>
            </a:r>
            <a:r>
              <a:rPr lang="hr-HR" altLang="sr-Latn-RS" sz="2400" i="1"/>
              <a:t>free pratique</a:t>
            </a:r>
            <a:r>
              <a:rPr lang="hr-HR" altLang="sr-Latn-RS" sz="2400"/>
              <a:t>,</a:t>
            </a:r>
          </a:p>
          <a:p>
            <a:pPr>
              <a:lnSpc>
                <a:spcPct val="80000"/>
              </a:lnSpc>
            </a:pPr>
            <a:r>
              <a:rPr lang="hr-HR" altLang="sr-Latn-RS" sz="2400"/>
              <a:t>ako su obavljene druge radnje koje omogućuju ukrcavanje tereta u brod.</a:t>
            </a:r>
            <a:endParaRPr lang="en-US" altLang="sr-Latn-R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67938"/>
                                        </p:tgtEl>
                                        <p:attrNameLst>
                                          <p:attrName>style.visibility</p:attrName>
                                        </p:attrNameLst>
                                      </p:cBhvr>
                                      <p:to>
                                        <p:strVal val="visible"/>
                                      </p:to>
                                    </p:set>
                                    <p:anim calcmode="lin" valueType="num">
                                      <p:cBhvr>
                                        <p:cTn id="7" dur="1000" fill="hold"/>
                                        <p:tgtEl>
                                          <p:spTgt spid="167938"/>
                                        </p:tgtEl>
                                        <p:attrNameLst>
                                          <p:attrName>ppt_w</p:attrName>
                                        </p:attrNameLst>
                                      </p:cBhvr>
                                      <p:tavLst>
                                        <p:tav tm="0">
                                          <p:val>
                                            <p:fltVal val="0"/>
                                          </p:val>
                                        </p:tav>
                                        <p:tav tm="100000">
                                          <p:val>
                                            <p:strVal val="#ppt_w"/>
                                          </p:val>
                                        </p:tav>
                                      </p:tavLst>
                                    </p:anim>
                                    <p:anim calcmode="lin" valueType="num">
                                      <p:cBhvr>
                                        <p:cTn id="8" dur="1000" fill="hold"/>
                                        <p:tgtEl>
                                          <p:spTgt spid="167938"/>
                                        </p:tgtEl>
                                        <p:attrNameLst>
                                          <p:attrName>ppt_h</p:attrName>
                                        </p:attrNameLst>
                                      </p:cBhvr>
                                      <p:tavLst>
                                        <p:tav tm="0">
                                          <p:val>
                                            <p:fltVal val="0"/>
                                          </p:val>
                                        </p:tav>
                                        <p:tav tm="100000">
                                          <p:val>
                                            <p:strVal val="#ppt_h"/>
                                          </p:val>
                                        </p:tav>
                                      </p:tavLst>
                                    </p:anim>
                                    <p:anim calcmode="lin" valueType="num">
                                      <p:cBhvr>
                                        <p:cTn id="9" dur="1000" fill="hold"/>
                                        <p:tgtEl>
                                          <p:spTgt spid="167938"/>
                                        </p:tgtEl>
                                        <p:attrNameLst>
                                          <p:attrName>style.rotation</p:attrName>
                                        </p:attrNameLst>
                                      </p:cBhvr>
                                      <p:tavLst>
                                        <p:tav tm="0">
                                          <p:val>
                                            <p:fltVal val="90"/>
                                          </p:val>
                                        </p:tav>
                                        <p:tav tm="100000">
                                          <p:val>
                                            <p:fltVal val="0"/>
                                          </p:val>
                                        </p:tav>
                                      </p:tavLst>
                                    </p:anim>
                                    <p:animEffect transition="in" filter="fade">
                                      <p:cBhvr>
                                        <p:cTn id="10" dur="1000"/>
                                        <p:tgtEl>
                                          <p:spTgt spid="167938"/>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67939">
                                            <p:txEl>
                                              <p:pRg st="0" end="0"/>
                                            </p:txEl>
                                          </p:spTgt>
                                        </p:tgtEl>
                                        <p:attrNameLst>
                                          <p:attrName>style.visibility</p:attrName>
                                        </p:attrNameLst>
                                      </p:cBhvr>
                                      <p:to>
                                        <p:strVal val="visible"/>
                                      </p:to>
                                    </p:set>
                                    <p:animEffect transition="in" filter="wipe(left)">
                                      <p:cBhvr>
                                        <p:cTn id="15" dur="500"/>
                                        <p:tgtEl>
                                          <p:spTgt spid="167939">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67939">
                                            <p:txEl>
                                              <p:pRg st="1" end="1"/>
                                            </p:txEl>
                                          </p:spTgt>
                                        </p:tgtEl>
                                        <p:attrNameLst>
                                          <p:attrName>style.visibility</p:attrName>
                                        </p:attrNameLst>
                                      </p:cBhvr>
                                      <p:to>
                                        <p:strVal val="visible"/>
                                      </p:to>
                                    </p:set>
                                    <p:animEffect transition="in" filter="wipe(left)">
                                      <p:cBhvr>
                                        <p:cTn id="20" dur="500"/>
                                        <p:tgtEl>
                                          <p:spTgt spid="167939">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67939">
                                            <p:txEl>
                                              <p:pRg st="2" end="2"/>
                                            </p:txEl>
                                          </p:spTgt>
                                        </p:tgtEl>
                                        <p:attrNameLst>
                                          <p:attrName>style.visibility</p:attrName>
                                        </p:attrNameLst>
                                      </p:cBhvr>
                                      <p:to>
                                        <p:strVal val="visible"/>
                                      </p:to>
                                    </p:set>
                                    <p:animEffect transition="in" filter="wipe(left)">
                                      <p:cBhvr>
                                        <p:cTn id="25" dur="500"/>
                                        <p:tgtEl>
                                          <p:spTgt spid="167939">
                                            <p:txEl>
                                              <p:pRg st="2" end="2"/>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167939">
                                            <p:txEl>
                                              <p:pRg st="3" end="3"/>
                                            </p:txEl>
                                          </p:spTgt>
                                        </p:tgtEl>
                                        <p:attrNameLst>
                                          <p:attrName>style.visibility</p:attrName>
                                        </p:attrNameLst>
                                      </p:cBhvr>
                                      <p:to>
                                        <p:strVal val="visible"/>
                                      </p:to>
                                    </p:set>
                                    <p:animEffect transition="in" filter="wipe(left)">
                                      <p:cBhvr>
                                        <p:cTn id="30" dur="500"/>
                                        <p:tgtEl>
                                          <p:spTgt spid="167939">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167939">
                                            <p:txEl>
                                              <p:pRg st="4" end="4"/>
                                            </p:txEl>
                                          </p:spTgt>
                                        </p:tgtEl>
                                        <p:attrNameLst>
                                          <p:attrName>style.visibility</p:attrName>
                                        </p:attrNameLst>
                                      </p:cBhvr>
                                      <p:to>
                                        <p:strVal val="visible"/>
                                      </p:to>
                                    </p:set>
                                    <p:animEffect transition="in" filter="wipe(left)">
                                      <p:cBhvr>
                                        <p:cTn id="35" dur="500"/>
                                        <p:tgtEl>
                                          <p:spTgt spid="167939">
                                            <p:txEl>
                                              <p:pRg st="4" end="4"/>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167939">
                                            <p:txEl>
                                              <p:pRg st="5" end="5"/>
                                            </p:txEl>
                                          </p:spTgt>
                                        </p:tgtEl>
                                        <p:attrNameLst>
                                          <p:attrName>style.visibility</p:attrName>
                                        </p:attrNameLst>
                                      </p:cBhvr>
                                      <p:to>
                                        <p:strVal val="visible"/>
                                      </p:to>
                                    </p:set>
                                    <p:animEffect transition="in" filter="wipe(left)">
                                      <p:cBhvr>
                                        <p:cTn id="40" dur="500"/>
                                        <p:tgtEl>
                                          <p:spTgt spid="167939">
                                            <p:txEl>
                                              <p:pRg st="5" end="5"/>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167939">
                                            <p:txEl>
                                              <p:pRg st="6" end="6"/>
                                            </p:txEl>
                                          </p:spTgt>
                                        </p:tgtEl>
                                        <p:attrNameLst>
                                          <p:attrName>style.visibility</p:attrName>
                                        </p:attrNameLst>
                                      </p:cBhvr>
                                      <p:to>
                                        <p:strVal val="visible"/>
                                      </p:to>
                                    </p:set>
                                    <p:animEffect transition="in" filter="wipe(left)">
                                      <p:cBhvr>
                                        <p:cTn id="45" dur="500"/>
                                        <p:tgtEl>
                                          <p:spTgt spid="167939">
                                            <p:txEl>
                                              <p:pRg st="6" end="6"/>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167939">
                                            <p:txEl>
                                              <p:pRg st="7" end="7"/>
                                            </p:txEl>
                                          </p:spTgt>
                                        </p:tgtEl>
                                        <p:attrNameLst>
                                          <p:attrName>style.visibility</p:attrName>
                                        </p:attrNameLst>
                                      </p:cBhvr>
                                      <p:to>
                                        <p:strVal val="visible"/>
                                      </p:to>
                                    </p:set>
                                    <p:animEffect transition="in" filter="wipe(left)">
                                      <p:cBhvr>
                                        <p:cTn id="50" dur="500"/>
                                        <p:tgtEl>
                                          <p:spTgt spid="16793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38" grpId="0"/>
      <p:bldP spid="16793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zervirano mjesto broja slajda 5">
            <a:extLst>
              <a:ext uri="{FF2B5EF4-FFF2-40B4-BE49-F238E27FC236}">
                <a16:creationId xmlns:a16="http://schemas.microsoft.com/office/drawing/2014/main" id="{D6378BC1-16AB-44A8-A858-8888DE8FB63D}"/>
              </a:ext>
            </a:extLst>
          </p:cNvPr>
          <p:cNvSpPr>
            <a:spLocks noGrp="1"/>
          </p:cNvSpPr>
          <p:nvPr>
            <p:ph type="sldNum" sz="quarter" idx="12"/>
          </p:nvPr>
        </p:nvSpPr>
        <p:spPr/>
        <p:txBody>
          <a:bodyPr/>
          <a:lstStyle/>
          <a:p>
            <a:fld id="{BB810E8D-6FC5-4960-BF62-F5D46AE9DC31}" type="slidenum">
              <a:rPr lang="hr-HR" altLang="sr-Latn-RS"/>
              <a:pPr/>
              <a:t>19</a:t>
            </a:fld>
            <a:endParaRPr lang="hr-HR" altLang="sr-Latn-RS"/>
          </a:p>
        </p:txBody>
      </p:sp>
      <p:sp>
        <p:nvSpPr>
          <p:cNvPr id="168962" name="Rectangle 2">
            <a:extLst>
              <a:ext uri="{FF2B5EF4-FFF2-40B4-BE49-F238E27FC236}">
                <a16:creationId xmlns:a16="http://schemas.microsoft.com/office/drawing/2014/main" id="{273C8EEF-22A8-4386-A566-0CFE6F66AA1E}"/>
              </a:ext>
            </a:extLst>
          </p:cNvPr>
          <p:cNvSpPr>
            <a:spLocks noGrp="1" noChangeArrowheads="1"/>
          </p:cNvSpPr>
          <p:nvPr>
            <p:ph type="title"/>
          </p:nvPr>
        </p:nvSpPr>
        <p:spPr/>
        <p:txBody>
          <a:bodyPr/>
          <a:lstStyle/>
          <a:p>
            <a:r>
              <a:rPr lang="hr-HR" altLang="sr-Latn-RS" sz="4000"/>
              <a:t>Mjesto pristajanja, ukrcaja i iskrcaja tereta</a:t>
            </a:r>
            <a:endParaRPr lang="en-US" altLang="sr-Latn-RS" sz="4000"/>
          </a:p>
        </p:txBody>
      </p:sp>
      <p:sp>
        <p:nvSpPr>
          <p:cNvPr id="168963" name="Rectangle 3">
            <a:extLst>
              <a:ext uri="{FF2B5EF4-FFF2-40B4-BE49-F238E27FC236}">
                <a16:creationId xmlns:a16="http://schemas.microsoft.com/office/drawing/2014/main" id="{4629C935-A79A-478B-9C15-1BFB27982757}"/>
              </a:ext>
            </a:extLst>
          </p:cNvPr>
          <p:cNvSpPr>
            <a:spLocks noGrp="1" noChangeArrowheads="1"/>
          </p:cNvSpPr>
          <p:nvPr>
            <p:ph type="body" idx="1"/>
          </p:nvPr>
        </p:nvSpPr>
        <p:spPr/>
        <p:txBody>
          <a:bodyPr/>
          <a:lstStyle/>
          <a:p>
            <a:pPr>
              <a:lnSpc>
                <a:spcPct val="90000"/>
              </a:lnSpc>
            </a:pPr>
            <a:r>
              <a:rPr lang="hr-HR" altLang="sr-Latn-RS" sz="2800"/>
              <a:t>mora biti naznačeno u ugovoru;</a:t>
            </a:r>
          </a:p>
          <a:p>
            <a:pPr>
              <a:lnSpc>
                <a:spcPct val="90000"/>
              </a:lnSpc>
            </a:pPr>
            <a:r>
              <a:rPr lang="hr-HR" altLang="sr-Latn-RS" sz="2800"/>
              <a:t>u </a:t>
            </a:r>
            <a:r>
              <a:rPr lang="hr-HR" altLang="sr-Latn-RS" sz="2800" b="1"/>
              <a:t>linijskom prijevozu</a:t>
            </a:r>
            <a:r>
              <a:rPr lang="hr-HR" altLang="sr-Latn-RS" sz="2800"/>
              <a:t> luka je unaprijed poznata, </a:t>
            </a:r>
          </a:p>
          <a:p>
            <a:pPr>
              <a:lnSpc>
                <a:spcPct val="90000"/>
              </a:lnSpc>
            </a:pPr>
            <a:r>
              <a:rPr lang="hr-HR" altLang="sr-Latn-RS" sz="2800"/>
              <a:t>u </a:t>
            </a:r>
            <a:r>
              <a:rPr lang="hr-HR" altLang="sr-Latn-RS" sz="2800" b="1"/>
              <a:t>slobodnoj plovidbi</a:t>
            </a:r>
            <a:r>
              <a:rPr lang="hr-HR" altLang="sr-Latn-RS" sz="2800"/>
              <a:t> ne mora biti, jer se tijekom putovanja teret može preprodati,</a:t>
            </a:r>
          </a:p>
          <a:p>
            <a:pPr>
              <a:lnSpc>
                <a:spcPct val="90000"/>
              </a:lnSpc>
            </a:pPr>
            <a:r>
              <a:rPr lang="hr-HR" altLang="sr-Latn-RS" sz="2800" b="1"/>
              <a:t>klauzula o redoslijedu</a:t>
            </a:r>
            <a:r>
              <a:rPr lang="hr-HR" altLang="sr-Latn-RS" sz="2800"/>
              <a:t> (</a:t>
            </a:r>
            <a:r>
              <a:rPr lang="hr-HR" altLang="sr-Latn-RS" sz="2800" i="1"/>
              <a:t>Rotation Clause</a:t>
            </a:r>
            <a:r>
              <a:rPr lang="hr-HR" altLang="sr-Latn-RS" sz="2800"/>
              <a:t>), određuje redoslijed luka iskrcaja kad je ugovoreno više luka,</a:t>
            </a:r>
          </a:p>
          <a:p>
            <a:pPr>
              <a:lnSpc>
                <a:spcPct val="90000"/>
              </a:lnSpc>
            </a:pPr>
            <a:r>
              <a:rPr lang="hr-HR" altLang="sr-Latn-RS" sz="2800" b="1"/>
              <a:t>luka iskrcaja može, ali i ne mora biti odredišna luka</a:t>
            </a:r>
            <a:r>
              <a:rPr lang="en-US" altLang="sr-Latn-RS" sz="2800"/>
              <a:t> </a:t>
            </a:r>
            <a:r>
              <a:rPr lang="hr-HR" altLang="sr-Latn-RS" sz="2800"/>
              <a:t>(promjena luke radi sigurnosti),</a:t>
            </a:r>
          </a:p>
          <a:p>
            <a:pPr>
              <a:lnSpc>
                <a:spcPct val="90000"/>
              </a:lnSpc>
            </a:pPr>
            <a:endParaRPr lang="en-US" altLang="sr-Latn-RS"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68962"/>
                                        </p:tgtEl>
                                        <p:attrNameLst>
                                          <p:attrName>style.visibility</p:attrName>
                                        </p:attrNameLst>
                                      </p:cBhvr>
                                      <p:to>
                                        <p:strVal val="visible"/>
                                      </p:to>
                                    </p:set>
                                    <p:animEffect transition="in" filter="wipe(down)">
                                      <p:cBhvr>
                                        <p:cTn id="7" dur="500"/>
                                        <p:tgtEl>
                                          <p:spTgt spid="1689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8963">
                                            <p:txEl>
                                              <p:pRg st="0" end="0"/>
                                            </p:txEl>
                                          </p:spTgt>
                                        </p:tgtEl>
                                        <p:attrNameLst>
                                          <p:attrName>style.visibility</p:attrName>
                                        </p:attrNameLst>
                                      </p:cBhvr>
                                      <p:to>
                                        <p:strVal val="visible"/>
                                      </p:to>
                                    </p:set>
                                    <p:animEffect transition="in" filter="wipe(left)">
                                      <p:cBhvr>
                                        <p:cTn id="12" dur="500"/>
                                        <p:tgtEl>
                                          <p:spTgt spid="16896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8963">
                                            <p:txEl>
                                              <p:pRg st="1" end="1"/>
                                            </p:txEl>
                                          </p:spTgt>
                                        </p:tgtEl>
                                        <p:attrNameLst>
                                          <p:attrName>style.visibility</p:attrName>
                                        </p:attrNameLst>
                                      </p:cBhvr>
                                      <p:to>
                                        <p:strVal val="visible"/>
                                      </p:to>
                                    </p:set>
                                    <p:animEffect transition="in" filter="wipe(left)">
                                      <p:cBhvr>
                                        <p:cTn id="17" dur="500"/>
                                        <p:tgtEl>
                                          <p:spTgt spid="16896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68963">
                                            <p:txEl>
                                              <p:pRg st="2" end="2"/>
                                            </p:txEl>
                                          </p:spTgt>
                                        </p:tgtEl>
                                        <p:attrNameLst>
                                          <p:attrName>style.visibility</p:attrName>
                                        </p:attrNameLst>
                                      </p:cBhvr>
                                      <p:to>
                                        <p:strVal val="visible"/>
                                      </p:to>
                                    </p:set>
                                    <p:animEffect transition="in" filter="wipe(left)">
                                      <p:cBhvr>
                                        <p:cTn id="22" dur="500"/>
                                        <p:tgtEl>
                                          <p:spTgt spid="16896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68963">
                                            <p:txEl>
                                              <p:pRg st="3" end="3"/>
                                            </p:txEl>
                                          </p:spTgt>
                                        </p:tgtEl>
                                        <p:attrNameLst>
                                          <p:attrName>style.visibility</p:attrName>
                                        </p:attrNameLst>
                                      </p:cBhvr>
                                      <p:to>
                                        <p:strVal val="visible"/>
                                      </p:to>
                                    </p:set>
                                    <p:animEffect transition="in" filter="wipe(left)">
                                      <p:cBhvr>
                                        <p:cTn id="27" dur="500"/>
                                        <p:tgtEl>
                                          <p:spTgt spid="16896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68963">
                                            <p:txEl>
                                              <p:pRg st="4" end="4"/>
                                            </p:txEl>
                                          </p:spTgt>
                                        </p:tgtEl>
                                        <p:attrNameLst>
                                          <p:attrName>style.visibility</p:attrName>
                                        </p:attrNameLst>
                                      </p:cBhvr>
                                      <p:to>
                                        <p:strVal val="visible"/>
                                      </p:to>
                                    </p:set>
                                    <p:animEffect transition="in" filter="wipe(left)">
                                      <p:cBhvr>
                                        <p:cTn id="32" dur="500"/>
                                        <p:tgtEl>
                                          <p:spTgt spid="1689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2" grpId="0"/>
      <p:bldP spid="16896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zervirano mjesto broja slajda 3">
            <a:extLst>
              <a:ext uri="{FF2B5EF4-FFF2-40B4-BE49-F238E27FC236}">
                <a16:creationId xmlns:a16="http://schemas.microsoft.com/office/drawing/2014/main" id="{CAADFBC2-9C03-43CB-BBE6-CAEE8B0A47A6}"/>
              </a:ext>
            </a:extLst>
          </p:cNvPr>
          <p:cNvSpPr>
            <a:spLocks noGrp="1"/>
          </p:cNvSpPr>
          <p:nvPr>
            <p:ph type="sldNum" sz="quarter" idx="12"/>
          </p:nvPr>
        </p:nvSpPr>
        <p:spPr/>
        <p:txBody>
          <a:bodyPr/>
          <a:lstStyle/>
          <a:p>
            <a:fld id="{684529A6-079F-42C6-BCFC-74AF463D12A3}" type="slidenum">
              <a:rPr lang="hr-HR" altLang="sr-Latn-RS"/>
              <a:pPr/>
              <a:t>2</a:t>
            </a:fld>
            <a:endParaRPr lang="hr-HR" altLang="sr-Latn-RS"/>
          </a:p>
        </p:txBody>
      </p:sp>
      <p:sp>
        <p:nvSpPr>
          <p:cNvPr id="64544" name="AutoShape 32">
            <a:extLst>
              <a:ext uri="{FF2B5EF4-FFF2-40B4-BE49-F238E27FC236}">
                <a16:creationId xmlns:a16="http://schemas.microsoft.com/office/drawing/2014/main" id="{0B242518-0916-4F43-BC4B-606FADCCD395}"/>
              </a:ext>
            </a:extLst>
          </p:cNvPr>
          <p:cNvSpPr>
            <a:spLocks noChangeArrowheads="1"/>
          </p:cNvSpPr>
          <p:nvPr/>
        </p:nvSpPr>
        <p:spPr bwMode="auto">
          <a:xfrm>
            <a:off x="1828800" y="838200"/>
            <a:ext cx="2743200" cy="762000"/>
          </a:xfrm>
          <a:prstGeom prst="bevel">
            <a:avLst>
              <a:gd name="adj" fmla="val 12500"/>
            </a:avLst>
          </a:prstGeom>
          <a:solidFill>
            <a:schemeClr val="bg1">
              <a:alpha val="48000"/>
            </a:schemeClr>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hr-HR" altLang="sr-Latn-RS" sz="2000" b="1">
                <a:effectLst>
                  <a:outerShdw blurRad="38100" dist="38100" dir="2700000" algn="tl">
                    <a:srgbClr val="000000"/>
                  </a:outerShdw>
                </a:effectLst>
              </a:rPr>
              <a:t>BRODOVLASNIK</a:t>
            </a:r>
            <a:endParaRPr lang="en-US" altLang="sr-Latn-RS" sz="2000" b="1">
              <a:effectLst>
                <a:outerShdw blurRad="38100" dist="38100" dir="2700000" algn="tl">
                  <a:srgbClr val="000000"/>
                </a:outerShdw>
              </a:effectLst>
            </a:endParaRPr>
          </a:p>
        </p:txBody>
      </p:sp>
      <p:sp>
        <p:nvSpPr>
          <p:cNvPr id="64548" name="AutoShape 36">
            <a:extLst>
              <a:ext uri="{FF2B5EF4-FFF2-40B4-BE49-F238E27FC236}">
                <a16:creationId xmlns:a16="http://schemas.microsoft.com/office/drawing/2014/main" id="{86FD9544-2B4D-436D-AC58-2D61BA5FA765}"/>
              </a:ext>
            </a:extLst>
          </p:cNvPr>
          <p:cNvSpPr>
            <a:spLocks noChangeArrowheads="1"/>
          </p:cNvSpPr>
          <p:nvPr/>
        </p:nvSpPr>
        <p:spPr bwMode="auto">
          <a:xfrm>
            <a:off x="1828800" y="2133600"/>
            <a:ext cx="2743200" cy="762000"/>
          </a:xfrm>
          <a:prstGeom prst="bevel">
            <a:avLst>
              <a:gd name="adj" fmla="val 12500"/>
            </a:avLst>
          </a:prstGeom>
          <a:solidFill>
            <a:schemeClr val="bg1">
              <a:alpha val="48000"/>
            </a:schemeClr>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2000" b="1">
                <a:effectLst>
                  <a:outerShdw blurRad="38100" dist="38100" dir="2700000" algn="tl">
                    <a:srgbClr val="000000"/>
                  </a:outerShdw>
                </a:effectLst>
              </a:rPr>
              <a:t>BRODAR</a:t>
            </a:r>
            <a:endParaRPr lang="en-US" altLang="sr-Latn-RS" sz="2000" b="1">
              <a:effectLst>
                <a:outerShdw blurRad="38100" dist="38100" dir="2700000" algn="tl">
                  <a:srgbClr val="000000"/>
                </a:outerShdw>
              </a:effectLst>
            </a:endParaRPr>
          </a:p>
        </p:txBody>
      </p:sp>
      <p:sp>
        <p:nvSpPr>
          <p:cNvPr id="64549" name="AutoShape 37">
            <a:extLst>
              <a:ext uri="{FF2B5EF4-FFF2-40B4-BE49-F238E27FC236}">
                <a16:creationId xmlns:a16="http://schemas.microsoft.com/office/drawing/2014/main" id="{5EE6BF0B-1103-44D3-96FE-860EDB574646}"/>
              </a:ext>
            </a:extLst>
          </p:cNvPr>
          <p:cNvSpPr>
            <a:spLocks noChangeArrowheads="1"/>
          </p:cNvSpPr>
          <p:nvPr/>
        </p:nvSpPr>
        <p:spPr bwMode="auto">
          <a:xfrm>
            <a:off x="6400800" y="1524000"/>
            <a:ext cx="2057400" cy="609600"/>
          </a:xfrm>
          <a:prstGeom prst="bevel">
            <a:avLst>
              <a:gd name="adj" fmla="val 12500"/>
            </a:avLst>
          </a:prstGeom>
          <a:solidFill>
            <a:schemeClr val="bg1">
              <a:alpha val="48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600" i="1">
                <a:effectLst>
                  <a:outerShdw blurRad="38100" dist="38100" dir="2700000" algn="tl">
                    <a:srgbClr val="000000"/>
                  </a:outerShdw>
                </a:effectLst>
              </a:rPr>
              <a:t>Pravo vlasništva na brodu</a:t>
            </a:r>
            <a:endParaRPr lang="en-US" altLang="sr-Latn-RS" sz="1600" i="1">
              <a:effectLst>
                <a:outerShdw blurRad="38100" dist="38100" dir="2700000" algn="tl">
                  <a:srgbClr val="000000"/>
                </a:outerShdw>
              </a:effectLst>
            </a:endParaRPr>
          </a:p>
        </p:txBody>
      </p:sp>
      <p:sp>
        <p:nvSpPr>
          <p:cNvPr id="64557" name="AutoShape 45">
            <a:extLst>
              <a:ext uri="{FF2B5EF4-FFF2-40B4-BE49-F238E27FC236}">
                <a16:creationId xmlns:a16="http://schemas.microsoft.com/office/drawing/2014/main" id="{512F1335-7304-4670-A692-C9712CE374B2}"/>
              </a:ext>
            </a:extLst>
          </p:cNvPr>
          <p:cNvSpPr>
            <a:spLocks noChangeArrowheads="1"/>
          </p:cNvSpPr>
          <p:nvPr/>
        </p:nvSpPr>
        <p:spPr bwMode="auto">
          <a:xfrm>
            <a:off x="3581400" y="3429000"/>
            <a:ext cx="1828800" cy="609600"/>
          </a:xfrm>
          <a:prstGeom prst="bevel">
            <a:avLst>
              <a:gd name="adj" fmla="val 12500"/>
            </a:avLst>
          </a:prstGeom>
          <a:solidFill>
            <a:schemeClr val="bg1">
              <a:alpha val="48000"/>
            </a:schemeClr>
          </a:solidFill>
          <a:ln w="9525">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600" b="1" i="1">
                <a:effectLst>
                  <a:outerShdw blurRad="38100" dist="38100" dir="2700000" algn="tl">
                    <a:srgbClr val="000000"/>
                  </a:outerShdw>
                </a:effectLst>
              </a:rPr>
              <a:t>Konstitutivni elementi:</a:t>
            </a:r>
            <a:endParaRPr lang="en-US" altLang="sr-Latn-RS" sz="1600" b="1" i="1">
              <a:effectLst>
                <a:outerShdw blurRad="38100" dist="38100" dir="2700000" algn="tl">
                  <a:srgbClr val="000000"/>
                </a:outerShdw>
              </a:effectLst>
            </a:endParaRPr>
          </a:p>
        </p:txBody>
      </p:sp>
      <p:cxnSp>
        <p:nvCxnSpPr>
          <p:cNvPr id="64570" name="AutoShape 58">
            <a:extLst>
              <a:ext uri="{FF2B5EF4-FFF2-40B4-BE49-F238E27FC236}">
                <a16:creationId xmlns:a16="http://schemas.microsoft.com/office/drawing/2014/main" id="{32CBEE24-AD99-4098-B0DF-8FFB8EB28085}"/>
              </a:ext>
            </a:extLst>
          </p:cNvPr>
          <p:cNvCxnSpPr>
            <a:cxnSpLocks noChangeShapeType="1"/>
            <a:stCxn id="64544" idx="0"/>
            <a:endCxn id="64549" idx="4"/>
          </p:cNvCxnSpPr>
          <p:nvPr/>
        </p:nvCxnSpPr>
        <p:spPr bwMode="auto">
          <a:xfrm>
            <a:off x="4572000" y="1219200"/>
            <a:ext cx="1828800" cy="609600"/>
          </a:xfrm>
          <a:prstGeom prst="bentConnector3">
            <a:avLst>
              <a:gd name="adj1" fmla="val 72917"/>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571" name="AutoShape 59">
            <a:extLst>
              <a:ext uri="{FF2B5EF4-FFF2-40B4-BE49-F238E27FC236}">
                <a16:creationId xmlns:a16="http://schemas.microsoft.com/office/drawing/2014/main" id="{866D4AD8-C362-4A06-A482-E82E1C6DD0BF}"/>
              </a:ext>
            </a:extLst>
          </p:cNvPr>
          <p:cNvCxnSpPr>
            <a:cxnSpLocks noChangeShapeType="1"/>
            <a:stCxn id="64544" idx="2"/>
            <a:endCxn id="64548" idx="6"/>
          </p:cNvCxnSpPr>
          <p:nvPr/>
        </p:nvCxnSpPr>
        <p:spPr bwMode="auto">
          <a:xfrm>
            <a:off x="3200400" y="1600200"/>
            <a:ext cx="0" cy="533400"/>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572" name="AutoShape 60">
            <a:extLst>
              <a:ext uri="{FF2B5EF4-FFF2-40B4-BE49-F238E27FC236}">
                <a16:creationId xmlns:a16="http://schemas.microsoft.com/office/drawing/2014/main" id="{D6B09E0D-F30E-4CB4-A6AA-E8357E4134FB}"/>
              </a:ext>
            </a:extLst>
          </p:cNvPr>
          <p:cNvSpPr>
            <a:spLocks noChangeArrowheads="1"/>
          </p:cNvSpPr>
          <p:nvPr/>
        </p:nvSpPr>
        <p:spPr bwMode="auto">
          <a:xfrm>
            <a:off x="6400800" y="2819400"/>
            <a:ext cx="2057400" cy="609600"/>
          </a:xfrm>
          <a:prstGeom prst="bevel">
            <a:avLst>
              <a:gd name="adj" fmla="val 12500"/>
            </a:avLst>
          </a:prstGeom>
          <a:solidFill>
            <a:schemeClr val="bg1">
              <a:alpha val="48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600" i="1">
                <a:effectLst>
                  <a:outerShdw blurRad="38100" dist="38100" dir="2700000" algn="tl">
                    <a:srgbClr val="000000"/>
                  </a:outerShdw>
                </a:effectLst>
              </a:rPr>
              <a:t>Posjeduje brod</a:t>
            </a:r>
            <a:endParaRPr lang="en-US" altLang="sr-Latn-RS" sz="1600" i="1">
              <a:effectLst>
                <a:outerShdw blurRad="38100" dist="38100" dir="2700000" algn="tl">
                  <a:srgbClr val="000000"/>
                </a:outerShdw>
              </a:effectLst>
            </a:endParaRPr>
          </a:p>
        </p:txBody>
      </p:sp>
      <p:cxnSp>
        <p:nvCxnSpPr>
          <p:cNvPr id="64573" name="AutoShape 61">
            <a:extLst>
              <a:ext uri="{FF2B5EF4-FFF2-40B4-BE49-F238E27FC236}">
                <a16:creationId xmlns:a16="http://schemas.microsoft.com/office/drawing/2014/main" id="{8A214861-6D8E-4516-B964-C3684E4C9934}"/>
              </a:ext>
            </a:extLst>
          </p:cNvPr>
          <p:cNvCxnSpPr>
            <a:cxnSpLocks noChangeShapeType="1"/>
            <a:stCxn id="64548" idx="0"/>
            <a:endCxn id="64572" idx="4"/>
          </p:cNvCxnSpPr>
          <p:nvPr/>
        </p:nvCxnSpPr>
        <p:spPr bwMode="auto">
          <a:xfrm>
            <a:off x="4572000" y="2514600"/>
            <a:ext cx="1828800" cy="609600"/>
          </a:xfrm>
          <a:prstGeom prst="bentConnector3">
            <a:avLst>
              <a:gd name="adj1" fmla="val 72917"/>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574" name="AutoShape 62">
            <a:extLst>
              <a:ext uri="{FF2B5EF4-FFF2-40B4-BE49-F238E27FC236}">
                <a16:creationId xmlns:a16="http://schemas.microsoft.com/office/drawing/2014/main" id="{F584A744-E68B-45B0-A605-BD4C81F69DE7}"/>
              </a:ext>
            </a:extLst>
          </p:cNvPr>
          <p:cNvCxnSpPr>
            <a:cxnSpLocks noChangeShapeType="1"/>
            <a:stCxn id="64548" idx="2"/>
            <a:endCxn id="64557" idx="4"/>
          </p:cNvCxnSpPr>
          <p:nvPr/>
        </p:nvCxnSpPr>
        <p:spPr bwMode="auto">
          <a:xfrm rot="16200000" flipH="1">
            <a:off x="2971800" y="3124200"/>
            <a:ext cx="838200" cy="381000"/>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575" name="AutoShape 63">
            <a:extLst>
              <a:ext uri="{FF2B5EF4-FFF2-40B4-BE49-F238E27FC236}">
                <a16:creationId xmlns:a16="http://schemas.microsoft.com/office/drawing/2014/main" id="{77A19468-14D5-4758-8F9D-68073DF10976}"/>
              </a:ext>
            </a:extLst>
          </p:cNvPr>
          <p:cNvCxnSpPr>
            <a:cxnSpLocks noChangeShapeType="1"/>
            <a:stCxn id="64557" idx="0"/>
            <a:endCxn id="64572" idx="4"/>
          </p:cNvCxnSpPr>
          <p:nvPr/>
        </p:nvCxnSpPr>
        <p:spPr bwMode="auto">
          <a:xfrm flipV="1">
            <a:off x="5410200" y="3124200"/>
            <a:ext cx="990600" cy="609600"/>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576" name="AutoShape 64">
            <a:extLst>
              <a:ext uri="{FF2B5EF4-FFF2-40B4-BE49-F238E27FC236}">
                <a16:creationId xmlns:a16="http://schemas.microsoft.com/office/drawing/2014/main" id="{250F3D78-D43B-47CF-ADB4-11B2B107F780}"/>
              </a:ext>
            </a:extLst>
          </p:cNvPr>
          <p:cNvSpPr>
            <a:spLocks noChangeArrowheads="1"/>
          </p:cNvSpPr>
          <p:nvPr/>
        </p:nvSpPr>
        <p:spPr bwMode="auto">
          <a:xfrm>
            <a:off x="6400800" y="4114800"/>
            <a:ext cx="2057400" cy="609600"/>
          </a:xfrm>
          <a:prstGeom prst="bevel">
            <a:avLst>
              <a:gd name="adj" fmla="val 12500"/>
            </a:avLst>
          </a:prstGeom>
          <a:solidFill>
            <a:schemeClr val="bg1">
              <a:alpha val="48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600" i="1">
                <a:effectLst>
                  <a:outerShdw blurRad="38100" dist="38100" dir="2700000" algn="tl">
                    <a:srgbClr val="000000"/>
                  </a:outerShdw>
                </a:effectLst>
              </a:rPr>
              <a:t>Nositelj plovidbenog posla</a:t>
            </a:r>
            <a:endParaRPr lang="en-US" altLang="sr-Latn-RS" sz="1600" i="1">
              <a:effectLst>
                <a:outerShdw blurRad="38100" dist="38100" dir="2700000" algn="tl">
                  <a:srgbClr val="000000"/>
                </a:outerShdw>
              </a:effectLst>
            </a:endParaRPr>
          </a:p>
        </p:txBody>
      </p:sp>
      <p:cxnSp>
        <p:nvCxnSpPr>
          <p:cNvPr id="64577" name="AutoShape 65">
            <a:extLst>
              <a:ext uri="{FF2B5EF4-FFF2-40B4-BE49-F238E27FC236}">
                <a16:creationId xmlns:a16="http://schemas.microsoft.com/office/drawing/2014/main" id="{30BBCD8D-6313-4686-B35F-E0B2799DCDCA}"/>
              </a:ext>
            </a:extLst>
          </p:cNvPr>
          <p:cNvCxnSpPr>
            <a:cxnSpLocks noChangeShapeType="1"/>
            <a:stCxn id="64557" idx="0"/>
            <a:endCxn id="64576" idx="4"/>
          </p:cNvCxnSpPr>
          <p:nvPr/>
        </p:nvCxnSpPr>
        <p:spPr bwMode="auto">
          <a:xfrm>
            <a:off x="5410200" y="3733800"/>
            <a:ext cx="990600" cy="685800"/>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578" name="AutoShape 66">
            <a:extLst>
              <a:ext uri="{FF2B5EF4-FFF2-40B4-BE49-F238E27FC236}">
                <a16:creationId xmlns:a16="http://schemas.microsoft.com/office/drawing/2014/main" id="{C9057AFA-6D0E-4E3F-8532-60B9A5DD4340}"/>
              </a:ext>
            </a:extLst>
          </p:cNvPr>
          <p:cNvSpPr>
            <a:spLocks noChangeArrowheads="1"/>
          </p:cNvSpPr>
          <p:nvPr/>
        </p:nvSpPr>
        <p:spPr bwMode="auto">
          <a:xfrm>
            <a:off x="3581400" y="4724400"/>
            <a:ext cx="1828800" cy="609600"/>
          </a:xfrm>
          <a:prstGeom prst="bevel">
            <a:avLst>
              <a:gd name="adj" fmla="val 12500"/>
            </a:avLst>
          </a:prstGeom>
          <a:solidFill>
            <a:schemeClr val="bg1">
              <a:alpha val="48000"/>
            </a:schemeClr>
          </a:solidFill>
          <a:ln w="9525">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600" b="1" i="1">
                <a:effectLst>
                  <a:outerShdw blurRad="38100" dist="38100" dir="2700000" algn="tl">
                    <a:srgbClr val="000000"/>
                  </a:outerShdw>
                </a:effectLst>
              </a:rPr>
              <a:t>Funkcije:</a:t>
            </a:r>
            <a:endParaRPr lang="en-US" altLang="sr-Latn-RS" sz="1600" b="1" i="1">
              <a:effectLst>
                <a:outerShdw blurRad="38100" dist="38100" dir="2700000" algn="tl">
                  <a:srgbClr val="000000"/>
                </a:outerShdw>
              </a:effectLst>
            </a:endParaRPr>
          </a:p>
        </p:txBody>
      </p:sp>
      <p:cxnSp>
        <p:nvCxnSpPr>
          <p:cNvPr id="64579" name="AutoShape 67">
            <a:extLst>
              <a:ext uri="{FF2B5EF4-FFF2-40B4-BE49-F238E27FC236}">
                <a16:creationId xmlns:a16="http://schemas.microsoft.com/office/drawing/2014/main" id="{09A9BBD7-A81E-496B-B339-5AD3845DACFC}"/>
              </a:ext>
            </a:extLst>
          </p:cNvPr>
          <p:cNvCxnSpPr>
            <a:cxnSpLocks noChangeShapeType="1"/>
            <a:stCxn id="64548" idx="2"/>
            <a:endCxn id="64578" idx="4"/>
          </p:cNvCxnSpPr>
          <p:nvPr/>
        </p:nvCxnSpPr>
        <p:spPr bwMode="auto">
          <a:xfrm rot="16200000" flipH="1">
            <a:off x="2324100" y="3771900"/>
            <a:ext cx="2133600" cy="381000"/>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580" name="AutoShape 68">
            <a:extLst>
              <a:ext uri="{FF2B5EF4-FFF2-40B4-BE49-F238E27FC236}">
                <a16:creationId xmlns:a16="http://schemas.microsoft.com/office/drawing/2014/main" id="{191A8DEF-D887-4715-979C-F098ECCCD4AA}"/>
              </a:ext>
            </a:extLst>
          </p:cNvPr>
          <p:cNvCxnSpPr>
            <a:cxnSpLocks noChangeShapeType="1"/>
            <a:stCxn id="64578" idx="0"/>
            <a:endCxn id="64576" idx="4"/>
          </p:cNvCxnSpPr>
          <p:nvPr/>
        </p:nvCxnSpPr>
        <p:spPr bwMode="auto">
          <a:xfrm flipV="1">
            <a:off x="5410200" y="4419600"/>
            <a:ext cx="990600" cy="609600"/>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581" name="AutoShape 69">
            <a:extLst>
              <a:ext uri="{FF2B5EF4-FFF2-40B4-BE49-F238E27FC236}">
                <a16:creationId xmlns:a16="http://schemas.microsoft.com/office/drawing/2014/main" id="{DB709F07-EBED-4247-B69D-D1332B24E826}"/>
              </a:ext>
            </a:extLst>
          </p:cNvPr>
          <p:cNvSpPr>
            <a:spLocks noChangeArrowheads="1"/>
          </p:cNvSpPr>
          <p:nvPr/>
        </p:nvSpPr>
        <p:spPr bwMode="auto">
          <a:xfrm>
            <a:off x="6400800" y="5334000"/>
            <a:ext cx="2057400" cy="609600"/>
          </a:xfrm>
          <a:prstGeom prst="bevel">
            <a:avLst>
              <a:gd name="adj" fmla="val 12500"/>
            </a:avLst>
          </a:prstGeom>
          <a:solidFill>
            <a:schemeClr val="bg1">
              <a:alpha val="48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600" i="1">
                <a:effectLst>
                  <a:outerShdw blurRad="38100" dist="38100" dir="2700000" algn="tl">
                    <a:srgbClr val="000000"/>
                  </a:outerShdw>
                </a:effectLst>
              </a:rPr>
              <a:t>Prijevozni poduzetnik</a:t>
            </a:r>
            <a:endParaRPr lang="en-US" altLang="sr-Latn-RS" sz="1600" i="1">
              <a:effectLst>
                <a:outerShdw blurRad="38100" dist="38100" dir="2700000" algn="tl">
                  <a:srgbClr val="000000"/>
                </a:outerShdw>
              </a:effectLst>
            </a:endParaRPr>
          </a:p>
        </p:txBody>
      </p:sp>
      <p:cxnSp>
        <p:nvCxnSpPr>
          <p:cNvPr id="64582" name="AutoShape 70">
            <a:extLst>
              <a:ext uri="{FF2B5EF4-FFF2-40B4-BE49-F238E27FC236}">
                <a16:creationId xmlns:a16="http://schemas.microsoft.com/office/drawing/2014/main" id="{33678606-B4C4-4235-8065-43A0085EEAC9}"/>
              </a:ext>
            </a:extLst>
          </p:cNvPr>
          <p:cNvCxnSpPr>
            <a:cxnSpLocks noChangeShapeType="1"/>
            <a:stCxn id="64578" idx="0"/>
            <a:endCxn id="64581" idx="4"/>
          </p:cNvCxnSpPr>
          <p:nvPr/>
        </p:nvCxnSpPr>
        <p:spPr bwMode="auto">
          <a:xfrm>
            <a:off x="5410200" y="5029200"/>
            <a:ext cx="990600" cy="609600"/>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583" name="AutoShape 71">
            <a:extLst>
              <a:ext uri="{FF2B5EF4-FFF2-40B4-BE49-F238E27FC236}">
                <a16:creationId xmlns:a16="http://schemas.microsoft.com/office/drawing/2014/main" id="{065EA385-CC5D-4C05-B1EA-9AD4A11E0767}"/>
              </a:ext>
            </a:extLst>
          </p:cNvPr>
          <p:cNvSpPr>
            <a:spLocks noChangeArrowheads="1"/>
          </p:cNvSpPr>
          <p:nvPr/>
        </p:nvSpPr>
        <p:spPr bwMode="auto">
          <a:xfrm>
            <a:off x="762000" y="3505200"/>
            <a:ext cx="1219200" cy="914400"/>
          </a:xfrm>
          <a:prstGeom prst="bevel">
            <a:avLst>
              <a:gd name="adj" fmla="val 6079"/>
            </a:avLst>
          </a:prstGeom>
          <a:solidFill>
            <a:schemeClr val="bg1">
              <a:alpha val="48000"/>
            </a:schemeClr>
          </a:solidFill>
          <a:ln w="9525">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600" i="1">
                <a:effectLst>
                  <a:outerShdw blurRad="38100" dist="38100" dir="2700000" algn="tl">
                    <a:srgbClr val="000000"/>
                  </a:outerShdw>
                </a:effectLst>
              </a:rPr>
              <a:t>Zakonski zastupnik na brodu:</a:t>
            </a:r>
            <a:endParaRPr lang="en-US" altLang="sr-Latn-RS" sz="1600" i="1">
              <a:effectLst>
                <a:outerShdw blurRad="38100" dist="38100" dir="2700000" algn="tl">
                  <a:srgbClr val="000000"/>
                </a:outerShdw>
              </a:effectLst>
            </a:endParaRPr>
          </a:p>
        </p:txBody>
      </p:sp>
      <p:cxnSp>
        <p:nvCxnSpPr>
          <p:cNvPr id="64584" name="AutoShape 72">
            <a:extLst>
              <a:ext uri="{FF2B5EF4-FFF2-40B4-BE49-F238E27FC236}">
                <a16:creationId xmlns:a16="http://schemas.microsoft.com/office/drawing/2014/main" id="{A393D527-2FBE-41C6-951D-F695ECB06DF9}"/>
              </a:ext>
            </a:extLst>
          </p:cNvPr>
          <p:cNvCxnSpPr>
            <a:cxnSpLocks noChangeShapeType="1"/>
            <a:stCxn id="64548" idx="4"/>
            <a:endCxn id="64583" idx="6"/>
          </p:cNvCxnSpPr>
          <p:nvPr/>
        </p:nvCxnSpPr>
        <p:spPr bwMode="auto">
          <a:xfrm rot="10800000" flipV="1">
            <a:off x="1371600" y="2514600"/>
            <a:ext cx="457200" cy="990600"/>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585" name="AutoShape 73">
            <a:extLst>
              <a:ext uri="{FF2B5EF4-FFF2-40B4-BE49-F238E27FC236}">
                <a16:creationId xmlns:a16="http://schemas.microsoft.com/office/drawing/2014/main" id="{B4FC7E67-147A-4123-A6E7-95EB2441E703}"/>
              </a:ext>
            </a:extLst>
          </p:cNvPr>
          <p:cNvSpPr>
            <a:spLocks noChangeArrowheads="1"/>
          </p:cNvSpPr>
          <p:nvPr/>
        </p:nvSpPr>
        <p:spPr bwMode="auto">
          <a:xfrm>
            <a:off x="685800" y="4953000"/>
            <a:ext cx="1371600" cy="609600"/>
          </a:xfrm>
          <a:prstGeom prst="bevel">
            <a:avLst>
              <a:gd name="adj" fmla="val 12500"/>
            </a:avLst>
          </a:prstGeom>
          <a:solidFill>
            <a:schemeClr val="bg1">
              <a:alpha val="48000"/>
            </a:schemeClr>
          </a:solidFill>
          <a:ln w="9525">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600" i="1">
                <a:effectLst>
                  <a:outerShdw blurRad="38100" dist="38100" dir="2700000" algn="tl">
                    <a:srgbClr val="000000"/>
                  </a:outerShdw>
                </a:effectLst>
              </a:rPr>
              <a:t>zapovjednik broda</a:t>
            </a:r>
            <a:endParaRPr lang="en-US" altLang="sr-Latn-RS" sz="1600" i="1">
              <a:effectLst>
                <a:outerShdw blurRad="38100" dist="38100" dir="2700000" algn="tl">
                  <a:srgbClr val="000000"/>
                </a:outerShdw>
              </a:effectLst>
            </a:endParaRPr>
          </a:p>
        </p:txBody>
      </p:sp>
      <p:cxnSp>
        <p:nvCxnSpPr>
          <p:cNvPr id="64586" name="AutoShape 74">
            <a:extLst>
              <a:ext uri="{FF2B5EF4-FFF2-40B4-BE49-F238E27FC236}">
                <a16:creationId xmlns:a16="http://schemas.microsoft.com/office/drawing/2014/main" id="{1B9937EA-E3D5-4D21-80DE-90FF32AA2645}"/>
              </a:ext>
            </a:extLst>
          </p:cNvPr>
          <p:cNvCxnSpPr>
            <a:cxnSpLocks noChangeShapeType="1"/>
            <a:stCxn id="64583" idx="2"/>
            <a:endCxn id="64585" idx="6"/>
          </p:cNvCxnSpPr>
          <p:nvPr/>
        </p:nvCxnSpPr>
        <p:spPr bwMode="auto">
          <a:xfrm>
            <a:off x="1371600" y="4419600"/>
            <a:ext cx="0" cy="5334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64544"/>
                                        </p:tgtEl>
                                        <p:attrNameLst>
                                          <p:attrName>style.visibility</p:attrName>
                                        </p:attrNameLst>
                                      </p:cBhvr>
                                      <p:to>
                                        <p:strVal val="visible"/>
                                      </p:to>
                                    </p:set>
                                    <p:anim calcmode="lin" valueType="num">
                                      <p:cBhvr>
                                        <p:cTn id="7" dur="1000" fill="hold"/>
                                        <p:tgtEl>
                                          <p:spTgt spid="64544"/>
                                        </p:tgtEl>
                                        <p:attrNameLst>
                                          <p:attrName>ppt_w</p:attrName>
                                        </p:attrNameLst>
                                      </p:cBhvr>
                                      <p:tavLst>
                                        <p:tav tm="0">
                                          <p:val>
                                            <p:strVal val="#ppt_w*0.70"/>
                                          </p:val>
                                        </p:tav>
                                        <p:tav tm="100000">
                                          <p:val>
                                            <p:strVal val="#ppt_w"/>
                                          </p:val>
                                        </p:tav>
                                      </p:tavLst>
                                    </p:anim>
                                    <p:anim calcmode="lin" valueType="num">
                                      <p:cBhvr>
                                        <p:cTn id="8" dur="1000" fill="hold"/>
                                        <p:tgtEl>
                                          <p:spTgt spid="64544"/>
                                        </p:tgtEl>
                                        <p:attrNameLst>
                                          <p:attrName>ppt_h</p:attrName>
                                        </p:attrNameLst>
                                      </p:cBhvr>
                                      <p:tavLst>
                                        <p:tav tm="0">
                                          <p:val>
                                            <p:strVal val="#ppt_h"/>
                                          </p:val>
                                        </p:tav>
                                        <p:tav tm="100000">
                                          <p:val>
                                            <p:strVal val="#ppt_h"/>
                                          </p:val>
                                        </p:tav>
                                      </p:tavLst>
                                    </p:anim>
                                    <p:animEffect transition="in" filter="fade">
                                      <p:cBhvr>
                                        <p:cTn id="9" dur="1000"/>
                                        <p:tgtEl>
                                          <p:spTgt spid="64544"/>
                                        </p:tgtEl>
                                      </p:cBhvr>
                                    </p:animEffect>
                                  </p:childTnLst>
                                </p:cTn>
                              </p:par>
                            </p:childTnLst>
                          </p:cTn>
                        </p:par>
                        <p:par>
                          <p:cTn id="10" fill="hold" nodeType="afterGroup">
                            <p:stCondLst>
                              <p:cond delay="1000"/>
                            </p:stCondLst>
                            <p:childTnLst>
                              <p:par>
                                <p:cTn id="11" presetID="55" presetClass="entr" presetSubtype="0" fill="hold" nodeType="afterEffect">
                                  <p:stCondLst>
                                    <p:cond delay="0"/>
                                  </p:stCondLst>
                                  <p:childTnLst>
                                    <p:set>
                                      <p:cBhvr>
                                        <p:cTn id="12" dur="1" fill="hold">
                                          <p:stCondLst>
                                            <p:cond delay="0"/>
                                          </p:stCondLst>
                                        </p:cTn>
                                        <p:tgtEl>
                                          <p:spTgt spid="64571"/>
                                        </p:tgtEl>
                                        <p:attrNameLst>
                                          <p:attrName>style.visibility</p:attrName>
                                        </p:attrNameLst>
                                      </p:cBhvr>
                                      <p:to>
                                        <p:strVal val="visible"/>
                                      </p:to>
                                    </p:set>
                                    <p:anim calcmode="lin" valueType="num">
                                      <p:cBhvr>
                                        <p:cTn id="13" dur="1000" fill="hold"/>
                                        <p:tgtEl>
                                          <p:spTgt spid="64571"/>
                                        </p:tgtEl>
                                        <p:attrNameLst>
                                          <p:attrName>ppt_w</p:attrName>
                                        </p:attrNameLst>
                                      </p:cBhvr>
                                      <p:tavLst>
                                        <p:tav tm="0">
                                          <p:val>
                                            <p:strVal val="#ppt_w*0.70"/>
                                          </p:val>
                                        </p:tav>
                                        <p:tav tm="100000">
                                          <p:val>
                                            <p:strVal val="#ppt_w"/>
                                          </p:val>
                                        </p:tav>
                                      </p:tavLst>
                                    </p:anim>
                                    <p:anim calcmode="lin" valueType="num">
                                      <p:cBhvr>
                                        <p:cTn id="14" dur="1000" fill="hold"/>
                                        <p:tgtEl>
                                          <p:spTgt spid="64571"/>
                                        </p:tgtEl>
                                        <p:attrNameLst>
                                          <p:attrName>ppt_h</p:attrName>
                                        </p:attrNameLst>
                                      </p:cBhvr>
                                      <p:tavLst>
                                        <p:tav tm="0">
                                          <p:val>
                                            <p:strVal val="#ppt_h"/>
                                          </p:val>
                                        </p:tav>
                                        <p:tav tm="100000">
                                          <p:val>
                                            <p:strVal val="#ppt_h"/>
                                          </p:val>
                                        </p:tav>
                                      </p:tavLst>
                                    </p:anim>
                                    <p:animEffect transition="in" filter="fade">
                                      <p:cBhvr>
                                        <p:cTn id="15" dur="1000"/>
                                        <p:tgtEl>
                                          <p:spTgt spid="64571"/>
                                        </p:tgtEl>
                                      </p:cBhvr>
                                    </p:animEffect>
                                  </p:childTnLst>
                                </p:cTn>
                              </p:par>
                            </p:childTnLst>
                          </p:cTn>
                        </p:par>
                        <p:par>
                          <p:cTn id="16" fill="hold" nodeType="afterGroup">
                            <p:stCondLst>
                              <p:cond delay="2000"/>
                            </p:stCondLst>
                            <p:childTnLst>
                              <p:par>
                                <p:cTn id="17" presetID="55" presetClass="entr" presetSubtype="0" fill="hold" grpId="0" nodeType="afterEffect">
                                  <p:stCondLst>
                                    <p:cond delay="0"/>
                                  </p:stCondLst>
                                  <p:childTnLst>
                                    <p:set>
                                      <p:cBhvr>
                                        <p:cTn id="18" dur="1" fill="hold">
                                          <p:stCondLst>
                                            <p:cond delay="0"/>
                                          </p:stCondLst>
                                        </p:cTn>
                                        <p:tgtEl>
                                          <p:spTgt spid="64548"/>
                                        </p:tgtEl>
                                        <p:attrNameLst>
                                          <p:attrName>style.visibility</p:attrName>
                                        </p:attrNameLst>
                                      </p:cBhvr>
                                      <p:to>
                                        <p:strVal val="visible"/>
                                      </p:to>
                                    </p:set>
                                    <p:anim calcmode="lin" valueType="num">
                                      <p:cBhvr>
                                        <p:cTn id="19" dur="1000" fill="hold"/>
                                        <p:tgtEl>
                                          <p:spTgt spid="64548"/>
                                        </p:tgtEl>
                                        <p:attrNameLst>
                                          <p:attrName>ppt_w</p:attrName>
                                        </p:attrNameLst>
                                      </p:cBhvr>
                                      <p:tavLst>
                                        <p:tav tm="0">
                                          <p:val>
                                            <p:strVal val="#ppt_w*0.70"/>
                                          </p:val>
                                        </p:tav>
                                        <p:tav tm="100000">
                                          <p:val>
                                            <p:strVal val="#ppt_w"/>
                                          </p:val>
                                        </p:tav>
                                      </p:tavLst>
                                    </p:anim>
                                    <p:anim calcmode="lin" valueType="num">
                                      <p:cBhvr>
                                        <p:cTn id="20" dur="1000" fill="hold"/>
                                        <p:tgtEl>
                                          <p:spTgt spid="64548"/>
                                        </p:tgtEl>
                                        <p:attrNameLst>
                                          <p:attrName>ppt_h</p:attrName>
                                        </p:attrNameLst>
                                      </p:cBhvr>
                                      <p:tavLst>
                                        <p:tav tm="0">
                                          <p:val>
                                            <p:strVal val="#ppt_h"/>
                                          </p:val>
                                        </p:tav>
                                        <p:tav tm="100000">
                                          <p:val>
                                            <p:strVal val="#ppt_h"/>
                                          </p:val>
                                        </p:tav>
                                      </p:tavLst>
                                    </p:anim>
                                    <p:animEffect transition="in" filter="fade">
                                      <p:cBhvr>
                                        <p:cTn id="21" dur="1000"/>
                                        <p:tgtEl>
                                          <p:spTgt spid="64548"/>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8" presetClass="entr" presetSubtype="6" fill="hold" nodeType="clickEffect">
                                  <p:stCondLst>
                                    <p:cond delay="0"/>
                                  </p:stCondLst>
                                  <p:childTnLst>
                                    <p:set>
                                      <p:cBhvr>
                                        <p:cTn id="25" dur="1" fill="hold">
                                          <p:stCondLst>
                                            <p:cond delay="0"/>
                                          </p:stCondLst>
                                        </p:cTn>
                                        <p:tgtEl>
                                          <p:spTgt spid="64570"/>
                                        </p:tgtEl>
                                        <p:attrNameLst>
                                          <p:attrName>style.visibility</p:attrName>
                                        </p:attrNameLst>
                                      </p:cBhvr>
                                      <p:to>
                                        <p:strVal val="visible"/>
                                      </p:to>
                                    </p:set>
                                    <p:animEffect transition="in" filter="strips(downRight)">
                                      <p:cBhvr>
                                        <p:cTn id="26" dur="500"/>
                                        <p:tgtEl>
                                          <p:spTgt spid="64570"/>
                                        </p:tgtEl>
                                      </p:cBhvr>
                                    </p:animEffect>
                                  </p:childTnLst>
                                </p:cTn>
                              </p:par>
                            </p:childTnLst>
                          </p:cTn>
                        </p:par>
                        <p:par>
                          <p:cTn id="27" fill="hold" nodeType="afterGroup">
                            <p:stCondLst>
                              <p:cond delay="500"/>
                            </p:stCondLst>
                            <p:childTnLst>
                              <p:par>
                                <p:cTn id="28" presetID="55" presetClass="entr" presetSubtype="0" fill="hold" grpId="0" nodeType="afterEffect">
                                  <p:stCondLst>
                                    <p:cond delay="0"/>
                                  </p:stCondLst>
                                  <p:childTnLst>
                                    <p:set>
                                      <p:cBhvr>
                                        <p:cTn id="29" dur="1" fill="hold">
                                          <p:stCondLst>
                                            <p:cond delay="0"/>
                                          </p:stCondLst>
                                        </p:cTn>
                                        <p:tgtEl>
                                          <p:spTgt spid="64549"/>
                                        </p:tgtEl>
                                        <p:attrNameLst>
                                          <p:attrName>style.visibility</p:attrName>
                                        </p:attrNameLst>
                                      </p:cBhvr>
                                      <p:to>
                                        <p:strVal val="visible"/>
                                      </p:to>
                                    </p:set>
                                    <p:anim calcmode="lin" valueType="num">
                                      <p:cBhvr>
                                        <p:cTn id="30" dur="1000" fill="hold"/>
                                        <p:tgtEl>
                                          <p:spTgt spid="64549"/>
                                        </p:tgtEl>
                                        <p:attrNameLst>
                                          <p:attrName>ppt_w</p:attrName>
                                        </p:attrNameLst>
                                      </p:cBhvr>
                                      <p:tavLst>
                                        <p:tav tm="0">
                                          <p:val>
                                            <p:strVal val="#ppt_w*0.70"/>
                                          </p:val>
                                        </p:tav>
                                        <p:tav tm="100000">
                                          <p:val>
                                            <p:strVal val="#ppt_w"/>
                                          </p:val>
                                        </p:tav>
                                      </p:tavLst>
                                    </p:anim>
                                    <p:anim calcmode="lin" valueType="num">
                                      <p:cBhvr>
                                        <p:cTn id="31" dur="1000" fill="hold"/>
                                        <p:tgtEl>
                                          <p:spTgt spid="64549"/>
                                        </p:tgtEl>
                                        <p:attrNameLst>
                                          <p:attrName>ppt_h</p:attrName>
                                        </p:attrNameLst>
                                      </p:cBhvr>
                                      <p:tavLst>
                                        <p:tav tm="0">
                                          <p:val>
                                            <p:strVal val="#ppt_h"/>
                                          </p:val>
                                        </p:tav>
                                        <p:tav tm="100000">
                                          <p:val>
                                            <p:strVal val="#ppt_h"/>
                                          </p:val>
                                        </p:tav>
                                      </p:tavLst>
                                    </p:anim>
                                    <p:animEffect transition="in" filter="fade">
                                      <p:cBhvr>
                                        <p:cTn id="32" dur="1000"/>
                                        <p:tgtEl>
                                          <p:spTgt spid="6454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6" fill="hold" nodeType="clickEffect">
                                  <p:stCondLst>
                                    <p:cond delay="0"/>
                                  </p:stCondLst>
                                  <p:childTnLst>
                                    <p:set>
                                      <p:cBhvr>
                                        <p:cTn id="36" dur="1" fill="hold">
                                          <p:stCondLst>
                                            <p:cond delay="0"/>
                                          </p:stCondLst>
                                        </p:cTn>
                                        <p:tgtEl>
                                          <p:spTgt spid="64573"/>
                                        </p:tgtEl>
                                        <p:attrNameLst>
                                          <p:attrName>style.visibility</p:attrName>
                                        </p:attrNameLst>
                                      </p:cBhvr>
                                      <p:to>
                                        <p:strVal val="visible"/>
                                      </p:to>
                                    </p:set>
                                    <p:animEffect transition="in" filter="strips(downRight)">
                                      <p:cBhvr>
                                        <p:cTn id="37" dur="500"/>
                                        <p:tgtEl>
                                          <p:spTgt spid="64573"/>
                                        </p:tgtEl>
                                      </p:cBhvr>
                                    </p:animEffect>
                                  </p:childTnLst>
                                </p:cTn>
                              </p:par>
                            </p:childTnLst>
                          </p:cTn>
                        </p:par>
                        <p:par>
                          <p:cTn id="38" fill="hold" nodeType="afterGroup">
                            <p:stCondLst>
                              <p:cond delay="500"/>
                            </p:stCondLst>
                            <p:childTnLst>
                              <p:par>
                                <p:cTn id="39" presetID="55" presetClass="entr" presetSubtype="0" fill="hold" grpId="0" nodeType="afterEffect">
                                  <p:stCondLst>
                                    <p:cond delay="0"/>
                                  </p:stCondLst>
                                  <p:childTnLst>
                                    <p:set>
                                      <p:cBhvr>
                                        <p:cTn id="40" dur="1" fill="hold">
                                          <p:stCondLst>
                                            <p:cond delay="0"/>
                                          </p:stCondLst>
                                        </p:cTn>
                                        <p:tgtEl>
                                          <p:spTgt spid="64572"/>
                                        </p:tgtEl>
                                        <p:attrNameLst>
                                          <p:attrName>style.visibility</p:attrName>
                                        </p:attrNameLst>
                                      </p:cBhvr>
                                      <p:to>
                                        <p:strVal val="visible"/>
                                      </p:to>
                                    </p:set>
                                    <p:anim calcmode="lin" valueType="num">
                                      <p:cBhvr>
                                        <p:cTn id="41" dur="1000" fill="hold"/>
                                        <p:tgtEl>
                                          <p:spTgt spid="64572"/>
                                        </p:tgtEl>
                                        <p:attrNameLst>
                                          <p:attrName>ppt_w</p:attrName>
                                        </p:attrNameLst>
                                      </p:cBhvr>
                                      <p:tavLst>
                                        <p:tav tm="0">
                                          <p:val>
                                            <p:strVal val="#ppt_w*0.70"/>
                                          </p:val>
                                        </p:tav>
                                        <p:tav tm="100000">
                                          <p:val>
                                            <p:strVal val="#ppt_w"/>
                                          </p:val>
                                        </p:tav>
                                      </p:tavLst>
                                    </p:anim>
                                    <p:anim calcmode="lin" valueType="num">
                                      <p:cBhvr>
                                        <p:cTn id="42" dur="1000" fill="hold"/>
                                        <p:tgtEl>
                                          <p:spTgt spid="64572"/>
                                        </p:tgtEl>
                                        <p:attrNameLst>
                                          <p:attrName>ppt_h</p:attrName>
                                        </p:attrNameLst>
                                      </p:cBhvr>
                                      <p:tavLst>
                                        <p:tav tm="0">
                                          <p:val>
                                            <p:strVal val="#ppt_h"/>
                                          </p:val>
                                        </p:tav>
                                        <p:tav tm="100000">
                                          <p:val>
                                            <p:strVal val="#ppt_h"/>
                                          </p:val>
                                        </p:tav>
                                      </p:tavLst>
                                    </p:anim>
                                    <p:animEffect transition="in" filter="fade">
                                      <p:cBhvr>
                                        <p:cTn id="43" dur="1000"/>
                                        <p:tgtEl>
                                          <p:spTgt spid="64572"/>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8" presetClass="entr" presetSubtype="6" fill="hold" nodeType="clickEffect">
                                  <p:stCondLst>
                                    <p:cond delay="0"/>
                                  </p:stCondLst>
                                  <p:childTnLst>
                                    <p:set>
                                      <p:cBhvr>
                                        <p:cTn id="47" dur="1" fill="hold">
                                          <p:stCondLst>
                                            <p:cond delay="0"/>
                                          </p:stCondLst>
                                        </p:cTn>
                                        <p:tgtEl>
                                          <p:spTgt spid="64574"/>
                                        </p:tgtEl>
                                        <p:attrNameLst>
                                          <p:attrName>style.visibility</p:attrName>
                                        </p:attrNameLst>
                                      </p:cBhvr>
                                      <p:to>
                                        <p:strVal val="visible"/>
                                      </p:to>
                                    </p:set>
                                    <p:animEffect transition="in" filter="strips(downRight)">
                                      <p:cBhvr>
                                        <p:cTn id="48" dur="500"/>
                                        <p:tgtEl>
                                          <p:spTgt spid="64574"/>
                                        </p:tgtEl>
                                      </p:cBhvr>
                                    </p:animEffect>
                                  </p:childTnLst>
                                </p:cTn>
                              </p:par>
                            </p:childTnLst>
                          </p:cTn>
                        </p:par>
                        <p:par>
                          <p:cTn id="49" fill="hold" nodeType="afterGroup">
                            <p:stCondLst>
                              <p:cond delay="500"/>
                            </p:stCondLst>
                            <p:childTnLst>
                              <p:par>
                                <p:cTn id="50" presetID="55" presetClass="entr" presetSubtype="0" fill="hold" grpId="0" nodeType="afterEffect">
                                  <p:stCondLst>
                                    <p:cond delay="0"/>
                                  </p:stCondLst>
                                  <p:childTnLst>
                                    <p:set>
                                      <p:cBhvr>
                                        <p:cTn id="51" dur="1" fill="hold">
                                          <p:stCondLst>
                                            <p:cond delay="0"/>
                                          </p:stCondLst>
                                        </p:cTn>
                                        <p:tgtEl>
                                          <p:spTgt spid="64557"/>
                                        </p:tgtEl>
                                        <p:attrNameLst>
                                          <p:attrName>style.visibility</p:attrName>
                                        </p:attrNameLst>
                                      </p:cBhvr>
                                      <p:to>
                                        <p:strVal val="visible"/>
                                      </p:to>
                                    </p:set>
                                    <p:anim calcmode="lin" valueType="num">
                                      <p:cBhvr>
                                        <p:cTn id="52" dur="1000" fill="hold"/>
                                        <p:tgtEl>
                                          <p:spTgt spid="64557"/>
                                        </p:tgtEl>
                                        <p:attrNameLst>
                                          <p:attrName>ppt_w</p:attrName>
                                        </p:attrNameLst>
                                      </p:cBhvr>
                                      <p:tavLst>
                                        <p:tav tm="0">
                                          <p:val>
                                            <p:strVal val="#ppt_w*0.70"/>
                                          </p:val>
                                        </p:tav>
                                        <p:tav tm="100000">
                                          <p:val>
                                            <p:strVal val="#ppt_w"/>
                                          </p:val>
                                        </p:tav>
                                      </p:tavLst>
                                    </p:anim>
                                    <p:anim calcmode="lin" valueType="num">
                                      <p:cBhvr>
                                        <p:cTn id="53" dur="1000" fill="hold"/>
                                        <p:tgtEl>
                                          <p:spTgt spid="64557"/>
                                        </p:tgtEl>
                                        <p:attrNameLst>
                                          <p:attrName>ppt_h</p:attrName>
                                        </p:attrNameLst>
                                      </p:cBhvr>
                                      <p:tavLst>
                                        <p:tav tm="0">
                                          <p:val>
                                            <p:strVal val="#ppt_h"/>
                                          </p:val>
                                        </p:tav>
                                        <p:tav tm="100000">
                                          <p:val>
                                            <p:strVal val="#ppt_h"/>
                                          </p:val>
                                        </p:tav>
                                      </p:tavLst>
                                    </p:anim>
                                    <p:animEffect transition="in" filter="fade">
                                      <p:cBhvr>
                                        <p:cTn id="54" dur="1000"/>
                                        <p:tgtEl>
                                          <p:spTgt spid="64557"/>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18" presetClass="entr" presetSubtype="3" fill="hold" nodeType="clickEffect">
                                  <p:stCondLst>
                                    <p:cond delay="0"/>
                                  </p:stCondLst>
                                  <p:childTnLst>
                                    <p:set>
                                      <p:cBhvr>
                                        <p:cTn id="58" dur="1" fill="hold">
                                          <p:stCondLst>
                                            <p:cond delay="0"/>
                                          </p:stCondLst>
                                        </p:cTn>
                                        <p:tgtEl>
                                          <p:spTgt spid="64575"/>
                                        </p:tgtEl>
                                        <p:attrNameLst>
                                          <p:attrName>style.visibility</p:attrName>
                                        </p:attrNameLst>
                                      </p:cBhvr>
                                      <p:to>
                                        <p:strVal val="visible"/>
                                      </p:to>
                                    </p:set>
                                    <p:animEffect transition="in" filter="strips(upRight)">
                                      <p:cBhvr>
                                        <p:cTn id="59" dur="500"/>
                                        <p:tgtEl>
                                          <p:spTgt spid="64575"/>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18" presetClass="entr" presetSubtype="6" fill="hold" nodeType="clickEffect">
                                  <p:stCondLst>
                                    <p:cond delay="0"/>
                                  </p:stCondLst>
                                  <p:childTnLst>
                                    <p:set>
                                      <p:cBhvr>
                                        <p:cTn id="63" dur="1" fill="hold">
                                          <p:stCondLst>
                                            <p:cond delay="0"/>
                                          </p:stCondLst>
                                        </p:cTn>
                                        <p:tgtEl>
                                          <p:spTgt spid="64577"/>
                                        </p:tgtEl>
                                        <p:attrNameLst>
                                          <p:attrName>style.visibility</p:attrName>
                                        </p:attrNameLst>
                                      </p:cBhvr>
                                      <p:to>
                                        <p:strVal val="visible"/>
                                      </p:to>
                                    </p:set>
                                    <p:animEffect transition="in" filter="strips(downRight)">
                                      <p:cBhvr>
                                        <p:cTn id="64" dur="500"/>
                                        <p:tgtEl>
                                          <p:spTgt spid="64577"/>
                                        </p:tgtEl>
                                      </p:cBhvr>
                                    </p:animEffect>
                                  </p:childTnLst>
                                </p:cTn>
                              </p:par>
                            </p:childTnLst>
                          </p:cTn>
                        </p:par>
                        <p:par>
                          <p:cTn id="65" fill="hold" nodeType="afterGroup">
                            <p:stCondLst>
                              <p:cond delay="500"/>
                            </p:stCondLst>
                            <p:childTnLst>
                              <p:par>
                                <p:cTn id="66" presetID="55" presetClass="entr" presetSubtype="0" fill="hold" grpId="0" nodeType="afterEffect">
                                  <p:stCondLst>
                                    <p:cond delay="0"/>
                                  </p:stCondLst>
                                  <p:childTnLst>
                                    <p:set>
                                      <p:cBhvr>
                                        <p:cTn id="67" dur="1" fill="hold">
                                          <p:stCondLst>
                                            <p:cond delay="0"/>
                                          </p:stCondLst>
                                        </p:cTn>
                                        <p:tgtEl>
                                          <p:spTgt spid="64576"/>
                                        </p:tgtEl>
                                        <p:attrNameLst>
                                          <p:attrName>style.visibility</p:attrName>
                                        </p:attrNameLst>
                                      </p:cBhvr>
                                      <p:to>
                                        <p:strVal val="visible"/>
                                      </p:to>
                                    </p:set>
                                    <p:anim calcmode="lin" valueType="num">
                                      <p:cBhvr>
                                        <p:cTn id="68" dur="1000" fill="hold"/>
                                        <p:tgtEl>
                                          <p:spTgt spid="64576"/>
                                        </p:tgtEl>
                                        <p:attrNameLst>
                                          <p:attrName>ppt_w</p:attrName>
                                        </p:attrNameLst>
                                      </p:cBhvr>
                                      <p:tavLst>
                                        <p:tav tm="0">
                                          <p:val>
                                            <p:strVal val="#ppt_w*0.70"/>
                                          </p:val>
                                        </p:tav>
                                        <p:tav tm="100000">
                                          <p:val>
                                            <p:strVal val="#ppt_w"/>
                                          </p:val>
                                        </p:tav>
                                      </p:tavLst>
                                    </p:anim>
                                    <p:anim calcmode="lin" valueType="num">
                                      <p:cBhvr>
                                        <p:cTn id="69" dur="1000" fill="hold"/>
                                        <p:tgtEl>
                                          <p:spTgt spid="64576"/>
                                        </p:tgtEl>
                                        <p:attrNameLst>
                                          <p:attrName>ppt_h</p:attrName>
                                        </p:attrNameLst>
                                      </p:cBhvr>
                                      <p:tavLst>
                                        <p:tav tm="0">
                                          <p:val>
                                            <p:strVal val="#ppt_h"/>
                                          </p:val>
                                        </p:tav>
                                        <p:tav tm="100000">
                                          <p:val>
                                            <p:strVal val="#ppt_h"/>
                                          </p:val>
                                        </p:tav>
                                      </p:tavLst>
                                    </p:anim>
                                    <p:animEffect transition="in" filter="fade">
                                      <p:cBhvr>
                                        <p:cTn id="70" dur="1000"/>
                                        <p:tgtEl>
                                          <p:spTgt spid="64576"/>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18" presetClass="entr" presetSubtype="6" fill="hold" nodeType="clickEffect">
                                  <p:stCondLst>
                                    <p:cond delay="0"/>
                                  </p:stCondLst>
                                  <p:childTnLst>
                                    <p:set>
                                      <p:cBhvr>
                                        <p:cTn id="74" dur="1" fill="hold">
                                          <p:stCondLst>
                                            <p:cond delay="0"/>
                                          </p:stCondLst>
                                        </p:cTn>
                                        <p:tgtEl>
                                          <p:spTgt spid="64579"/>
                                        </p:tgtEl>
                                        <p:attrNameLst>
                                          <p:attrName>style.visibility</p:attrName>
                                        </p:attrNameLst>
                                      </p:cBhvr>
                                      <p:to>
                                        <p:strVal val="visible"/>
                                      </p:to>
                                    </p:set>
                                    <p:animEffect transition="in" filter="strips(downRight)">
                                      <p:cBhvr>
                                        <p:cTn id="75" dur="500"/>
                                        <p:tgtEl>
                                          <p:spTgt spid="64579"/>
                                        </p:tgtEl>
                                      </p:cBhvr>
                                    </p:animEffect>
                                  </p:childTnLst>
                                </p:cTn>
                              </p:par>
                            </p:childTnLst>
                          </p:cTn>
                        </p:par>
                        <p:par>
                          <p:cTn id="76" fill="hold" nodeType="afterGroup">
                            <p:stCondLst>
                              <p:cond delay="500"/>
                            </p:stCondLst>
                            <p:childTnLst>
                              <p:par>
                                <p:cTn id="77" presetID="55" presetClass="entr" presetSubtype="0" fill="hold" grpId="0" nodeType="afterEffect">
                                  <p:stCondLst>
                                    <p:cond delay="0"/>
                                  </p:stCondLst>
                                  <p:childTnLst>
                                    <p:set>
                                      <p:cBhvr>
                                        <p:cTn id="78" dur="1" fill="hold">
                                          <p:stCondLst>
                                            <p:cond delay="0"/>
                                          </p:stCondLst>
                                        </p:cTn>
                                        <p:tgtEl>
                                          <p:spTgt spid="64578"/>
                                        </p:tgtEl>
                                        <p:attrNameLst>
                                          <p:attrName>style.visibility</p:attrName>
                                        </p:attrNameLst>
                                      </p:cBhvr>
                                      <p:to>
                                        <p:strVal val="visible"/>
                                      </p:to>
                                    </p:set>
                                    <p:anim calcmode="lin" valueType="num">
                                      <p:cBhvr>
                                        <p:cTn id="79" dur="1000" fill="hold"/>
                                        <p:tgtEl>
                                          <p:spTgt spid="64578"/>
                                        </p:tgtEl>
                                        <p:attrNameLst>
                                          <p:attrName>ppt_w</p:attrName>
                                        </p:attrNameLst>
                                      </p:cBhvr>
                                      <p:tavLst>
                                        <p:tav tm="0">
                                          <p:val>
                                            <p:strVal val="#ppt_w*0.70"/>
                                          </p:val>
                                        </p:tav>
                                        <p:tav tm="100000">
                                          <p:val>
                                            <p:strVal val="#ppt_w"/>
                                          </p:val>
                                        </p:tav>
                                      </p:tavLst>
                                    </p:anim>
                                    <p:anim calcmode="lin" valueType="num">
                                      <p:cBhvr>
                                        <p:cTn id="80" dur="1000" fill="hold"/>
                                        <p:tgtEl>
                                          <p:spTgt spid="64578"/>
                                        </p:tgtEl>
                                        <p:attrNameLst>
                                          <p:attrName>ppt_h</p:attrName>
                                        </p:attrNameLst>
                                      </p:cBhvr>
                                      <p:tavLst>
                                        <p:tav tm="0">
                                          <p:val>
                                            <p:strVal val="#ppt_h"/>
                                          </p:val>
                                        </p:tav>
                                        <p:tav tm="100000">
                                          <p:val>
                                            <p:strVal val="#ppt_h"/>
                                          </p:val>
                                        </p:tav>
                                      </p:tavLst>
                                    </p:anim>
                                    <p:animEffect transition="in" filter="fade">
                                      <p:cBhvr>
                                        <p:cTn id="81" dur="1000"/>
                                        <p:tgtEl>
                                          <p:spTgt spid="64578"/>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18" presetClass="entr" presetSubtype="3" fill="hold" nodeType="clickEffect">
                                  <p:stCondLst>
                                    <p:cond delay="0"/>
                                  </p:stCondLst>
                                  <p:childTnLst>
                                    <p:set>
                                      <p:cBhvr>
                                        <p:cTn id="85" dur="1" fill="hold">
                                          <p:stCondLst>
                                            <p:cond delay="0"/>
                                          </p:stCondLst>
                                        </p:cTn>
                                        <p:tgtEl>
                                          <p:spTgt spid="64580"/>
                                        </p:tgtEl>
                                        <p:attrNameLst>
                                          <p:attrName>style.visibility</p:attrName>
                                        </p:attrNameLst>
                                      </p:cBhvr>
                                      <p:to>
                                        <p:strVal val="visible"/>
                                      </p:to>
                                    </p:set>
                                    <p:animEffect transition="in" filter="strips(upRight)">
                                      <p:cBhvr>
                                        <p:cTn id="86" dur="500"/>
                                        <p:tgtEl>
                                          <p:spTgt spid="64580"/>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18" presetClass="entr" presetSubtype="6" fill="hold" nodeType="clickEffect">
                                  <p:stCondLst>
                                    <p:cond delay="0"/>
                                  </p:stCondLst>
                                  <p:childTnLst>
                                    <p:set>
                                      <p:cBhvr>
                                        <p:cTn id="90" dur="1" fill="hold">
                                          <p:stCondLst>
                                            <p:cond delay="0"/>
                                          </p:stCondLst>
                                        </p:cTn>
                                        <p:tgtEl>
                                          <p:spTgt spid="64582"/>
                                        </p:tgtEl>
                                        <p:attrNameLst>
                                          <p:attrName>style.visibility</p:attrName>
                                        </p:attrNameLst>
                                      </p:cBhvr>
                                      <p:to>
                                        <p:strVal val="visible"/>
                                      </p:to>
                                    </p:set>
                                    <p:animEffect transition="in" filter="strips(downRight)">
                                      <p:cBhvr>
                                        <p:cTn id="91" dur="500"/>
                                        <p:tgtEl>
                                          <p:spTgt spid="64582"/>
                                        </p:tgtEl>
                                      </p:cBhvr>
                                    </p:animEffect>
                                  </p:childTnLst>
                                </p:cTn>
                              </p:par>
                            </p:childTnLst>
                          </p:cTn>
                        </p:par>
                        <p:par>
                          <p:cTn id="92" fill="hold" nodeType="afterGroup">
                            <p:stCondLst>
                              <p:cond delay="500"/>
                            </p:stCondLst>
                            <p:childTnLst>
                              <p:par>
                                <p:cTn id="93" presetID="55" presetClass="entr" presetSubtype="0" fill="hold" grpId="0" nodeType="afterEffect">
                                  <p:stCondLst>
                                    <p:cond delay="0"/>
                                  </p:stCondLst>
                                  <p:childTnLst>
                                    <p:set>
                                      <p:cBhvr>
                                        <p:cTn id="94" dur="1" fill="hold">
                                          <p:stCondLst>
                                            <p:cond delay="0"/>
                                          </p:stCondLst>
                                        </p:cTn>
                                        <p:tgtEl>
                                          <p:spTgt spid="64581"/>
                                        </p:tgtEl>
                                        <p:attrNameLst>
                                          <p:attrName>style.visibility</p:attrName>
                                        </p:attrNameLst>
                                      </p:cBhvr>
                                      <p:to>
                                        <p:strVal val="visible"/>
                                      </p:to>
                                    </p:set>
                                    <p:anim calcmode="lin" valueType="num">
                                      <p:cBhvr>
                                        <p:cTn id="95" dur="1000" fill="hold"/>
                                        <p:tgtEl>
                                          <p:spTgt spid="64581"/>
                                        </p:tgtEl>
                                        <p:attrNameLst>
                                          <p:attrName>ppt_w</p:attrName>
                                        </p:attrNameLst>
                                      </p:cBhvr>
                                      <p:tavLst>
                                        <p:tav tm="0">
                                          <p:val>
                                            <p:strVal val="#ppt_w*0.70"/>
                                          </p:val>
                                        </p:tav>
                                        <p:tav tm="100000">
                                          <p:val>
                                            <p:strVal val="#ppt_w"/>
                                          </p:val>
                                        </p:tav>
                                      </p:tavLst>
                                    </p:anim>
                                    <p:anim calcmode="lin" valueType="num">
                                      <p:cBhvr>
                                        <p:cTn id="96" dur="1000" fill="hold"/>
                                        <p:tgtEl>
                                          <p:spTgt spid="64581"/>
                                        </p:tgtEl>
                                        <p:attrNameLst>
                                          <p:attrName>ppt_h</p:attrName>
                                        </p:attrNameLst>
                                      </p:cBhvr>
                                      <p:tavLst>
                                        <p:tav tm="0">
                                          <p:val>
                                            <p:strVal val="#ppt_h"/>
                                          </p:val>
                                        </p:tav>
                                        <p:tav tm="100000">
                                          <p:val>
                                            <p:strVal val="#ppt_h"/>
                                          </p:val>
                                        </p:tav>
                                      </p:tavLst>
                                    </p:anim>
                                    <p:animEffect transition="in" filter="fade">
                                      <p:cBhvr>
                                        <p:cTn id="97" dur="1000"/>
                                        <p:tgtEl>
                                          <p:spTgt spid="64581"/>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18" presetClass="entr" presetSubtype="12" fill="hold" nodeType="clickEffect">
                                  <p:stCondLst>
                                    <p:cond delay="0"/>
                                  </p:stCondLst>
                                  <p:childTnLst>
                                    <p:set>
                                      <p:cBhvr>
                                        <p:cTn id="101" dur="1" fill="hold">
                                          <p:stCondLst>
                                            <p:cond delay="0"/>
                                          </p:stCondLst>
                                        </p:cTn>
                                        <p:tgtEl>
                                          <p:spTgt spid="64584"/>
                                        </p:tgtEl>
                                        <p:attrNameLst>
                                          <p:attrName>style.visibility</p:attrName>
                                        </p:attrNameLst>
                                      </p:cBhvr>
                                      <p:to>
                                        <p:strVal val="visible"/>
                                      </p:to>
                                    </p:set>
                                    <p:animEffect transition="in" filter="strips(downLeft)">
                                      <p:cBhvr>
                                        <p:cTn id="102" dur="500"/>
                                        <p:tgtEl>
                                          <p:spTgt spid="64584"/>
                                        </p:tgtEl>
                                      </p:cBhvr>
                                    </p:animEffect>
                                  </p:childTnLst>
                                </p:cTn>
                              </p:par>
                            </p:childTnLst>
                          </p:cTn>
                        </p:par>
                        <p:par>
                          <p:cTn id="103" fill="hold" nodeType="afterGroup">
                            <p:stCondLst>
                              <p:cond delay="500"/>
                            </p:stCondLst>
                            <p:childTnLst>
                              <p:par>
                                <p:cTn id="104" presetID="55" presetClass="entr" presetSubtype="0" fill="hold" grpId="0" nodeType="afterEffect">
                                  <p:stCondLst>
                                    <p:cond delay="0"/>
                                  </p:stCondLst>
                                  <p:childTnLst>
                                    <p:set>
                                      <p:cBhvr>
                                        <p:cTn id="105" dur="1" fill="hold">
                                          <p:stCondLst>
                                            <p:cond delay="0"/>
                                          </p:stCondLst>
                                        </p:cTn>
                                        <p:tgtEl>
                                          <p:spTgt spid="64583"/>
                                        </p:tgtEl>
                                        <p:attrNameLst>
                                          <p:attrName>style.visibility</p:attrName>
                                        </p:attrNameLst>
                                      </p:cBhvr>
                                      <p:to>
                                        <p:strVal val="visible"/>
                                      </p:to>
                                    </p:set>
                                    <p:anim calcmode="lin" valueType="num">
                                      <p:cBhvr>
                                        <p:cTn id="106" dur="1000" fill="hold"/>
                                        <p:tgtEl>
                                          <p:spTgt spid="64583"/>
                                        </p:tgtEl>
                                        <p:attrNameLst>
                                          <p:attrName>ppt_w</p:attrName>
                                        </p:attrNameLst>
                                      </p:cBhvr>
                                      <p:tavLst>
                                        <p:tav tm="0">
                                          <p:val>
                                            <p:strVal val="#ppt_w*0.70"/>
                                          </p:val>
                                        </p:tav>
                                        <p:tav tm="100000">
                                          <p:val>
                                            <p:strVal val="#ppt_w"/>
                                          </p:val>
                                        </p:tav>
                                      </p:tavLst>
                                    </p:anim>
                                    <p:anim calcmode="lin" valueType="num">
                                      <p:cBhvr>
                                        <p:cTn id="107" dur="1000" fill="hold"/>
                                        <p:tgtEl>
                                          <p:spTgt spid="64583"/>
                                        </p:tgtEl>
                                        <p:attrNameLst>
                                          <p:attrName>ppt_h</p:attrName>
                                        </p:attrNameLst>
                                      </p:cBhvr>
                                      <p:tavLst>
                                        <p:tav tm="0">
                                          <p:val>
                                            <p:strVal val="#ppt_h"/>
                                          </p:val>
                                        </p:tav>
                                        <p:tav tm="100000">
                                          <p:val>
                                            <p:strVal val="#ppt_h"/>
                                          </p:val>
                                        </p:tav>
                                      </p:tavLst>
                                    </p:anim>
                                    <p:animEffect transition="in" filter="fade">
                                      <p:cBhvr>
                                        <p:cTn id="108" dur="1000"/>
                                        <p:tgtEl>
                                          <p:spTgt spid="64583"/>
                                        </p:tgtEl>
                                      </p:cBhvr>
                                    </p:animEffec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18" presetClass="entr" presetSubtype="12" fill="hold" nodeType="clickEffect">
                                  <p:stCondLst>
                                    <p:cond delay="0"/>
                                  </p:stCondLst>
                                  <p:childTnLst>
                                    <p:set>
                                      <p:cBhvr>
                                        <p:cTn id="112" dur="1" fill="hold">
                                          <p:stCondLst>
                                            <p:cond delay="0"/>
                                          </p:stCondLst>
                                        </p:cTn>
                                        <p:tgtEl>
                                          <p:spTgt spid="64586"/>
                                        </p:tgtEl>
                                        <p:attrNameLst>
                                          <p:attrName>style.visibility</p:attrName>
                                        </p:attrNameLst>
                                      </p:cBhvr>
                                      <p:to>
                                        <p:strVal val="visible"/>
                                      </p:to>
                                    </p:set>
                                    <p:animEffect transition="in" filter="strips(downLeft)">
                                      <p:cBhvr>
                                        <p:cTn id="113" dur="500"/>
                                        <p:tgtEl>
                                          <p:spTgt spid="64586"/>
                                        </p:tgtEl>
                                      </p:cBhvr>
                                    </p:animEffect>
                                  </p:childTnLst>
                                </p:cTn>
                              </p:par>
                            </p:childTnLst>
                          </p:cTn>
                        </p:par>
                        <p:par>
                          <p:cTn id="114" fill="hold" nodeType="afterGroup">
                            <p:stCondLst>
                              <p:cond delay="500"/>
                            </p:stCondLst>
                            <p:childTnLst>
                              <p:par>
                                <p:cTn id="115" presetID="55" presetClass="entr" presetSubtype="0" fill="hold" grpId="0" nodeType="afterEffect">
                                  <p:stCondLst>
                                    <p:cond delay="0"/>
                                  </p:stCondLst>
                                  <p:childTnLst>
                                    <p:set>
                                      <p:cBhvr>
                                        <p:cTn id="116" dur="1" fill="hold">
                                          <p:stCondLst>
                                            <p:cond delay="0"/>
                                          </p:stCondLst>
                                        </p:cTn>
                                        <p:tgtEl>
                                          <p:spTgt spid="64585"/>
                                        </p:tgtEl>
                                        <p:attrNameLst>
                                          <p:attrName>style.visibility</p:attrName>
                                        </p:attrNameLst>
                                      </p:cBhvr>
                                      <p:to>
                                        <p:strVal val="visible"/>
                                      </p:to>
                                    </p:set>
                                    <p:anim calcmode="lin" valueType="num">
                                      <p:cBhvr>
                                        <p:cTn id="117" dur="1000" fill="hold"/>
                                        <p:tgtEl>
                                          <p:spTgt spid="64585"/>
                                        </p:tgtEl>
                                        <p:attrNameLst>
                                          <p:attrName>ppt_w</p:attrName>
                                        </p:attrNameLst>
                                      </p:cBhvr>
                                      <p:tavLst>
                                        <p:tav tm="0">
                                          <p:val>
                                            <p:strVal val="#ppt_w*0.70"/>
                                          </p:val>
                                        </p:tav>
                                        <p:tav tm="100000">
                                          <p:val>
                                            <p:strVal val="#ppt_w"/>
                                          </p:val>
                                        </p:tav>
                                      </p:tavLst>
                                    </p:anim>
                                    <p:anim calcmode="lin" valueType="num">
                                      <p:cBhvr>
                                        <p:cTn id="118" dur="1000" fill="hold"/>
                                        <p:tgtEl>
                                          <p:spTgt spid="64585"/>
                                        </p:tgtEl>
                                        <p:attrNameLst>
                                          <p:attrName>ppt_h</p:attrName>
                                        </p:attrNameLst>
                                      </p:cBhvr>
                                      <p:tavLst>
                                        <p:tav tm="0">
                                          <p:val>
                                            <p:strVal val="#ppt_h"/>
                                          </p:val>
                                        </p:tav>
                                        <p:tav tm="100000">
                                          <p:val>
                                            <p:strVal val="#ppt_h"/>
                                          </p:val>
                                        </p:tav>
                                      </p:tavLst>
                                    </p:anim>
                                    <p:animEffect transition="in" filter="fade">
                                      <p:cBhvr>
                                        <p:cTn id="119" dur="1000"/>
                                        <p:tgtEl>
                                          <p:spTgt spid="645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44" grpId="0" animBg="1"/>
      <p:bldP spid="64548" grpId="0" animBg="1"/>
      <p:bldP spid="64549" grpId="0" animBg="1"/>
      <p:bldP spid="64557" grpId="0" animBg="1"/>
      <p:bldP spid="64572" grpId="0" animBg="1"/>
      <p:bldP spid="64576" grpId="0" animBg="1"/>
      <p:bldP spid="64578" grpId="0" animBg="1"/>
      <p:bldP spid="64581" grpId="0" animBg="1"/>
      <p:bldP spid="64583" grpId="0" animBg="1"/>
      <p:bldP spid="6458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zervirano mjesto broja slajda 5">
            <a:extLst>
              <a:ext uri="{FF2B5EF4-FFF2-40B4-BE49-F238E27FC236}">
                <a16:creationId xmlns:a16="http://schemas.microsoft.com/office/drawing/2014/main" id="{A7D2A1E8-F53D-40C3-96DB-D1EA047AFF13}"/>
              </a:ext>
            </a:extLst>
          </p:cNvPr>
          <p:cNvSpPr>
            <a:spLocks noGrp="1"/>
          </p:cNvSpPr>
          <p:nvPr>
            <p:ph type="sldNum" sz="quarter" idx="12"/>
          </p:nvPr>
        </p:nvSpPr>
        <p:spPr/>
        <p:txBody>
          <a:bodyPr/>
          <a:lstStyle/>
          <a:p>
            <a:fld id="{9871955B-DA18-4AA7-8720-5F65D510E449}" type="slidenum">
              <a:rPr lang="hr-HR" altLang="sr-Latn-RS"/>
              <a:pPr/>
              <a:t>3</a:t>
            </a:fld>
            <a:endParaRPr lang="hr-HR" altLang="sr-Latn-RS"/>
          </a:p>
        </p:txBody>
      </p:sp>
      <p:pic>
        <p:nvPicPr>
          <p:cNvPr id="163842" name="Picture 2" descr="Marine Pacific">
            <a:extLst>
              <a:ext uri="{FF2B5EF4-FFF2-40B4-BE49-F238E27FC236}">
                <a16:creationId xmlns:a16="http://schemas.microsoft.com/office/drawing/2014/main" id="{A19F3ADA-DA8B-44E9-821B-A5D26888A041}"/>
              </a:ext>
            </a:extLst>
          </p:cNvPr>
          <p:cNvPicPr>
            <a:picLocks noChangeAspect="1" noChangeArrowheads="1"/>
          </p:cNvPicPr>
          <p:nvPr/>
        </p:nvPicPr>
        <p:blipFill>
          <a:blip r:embed="rId2">
            <a:lum bright="-12000" contrast="-6000"/>
            <a:extLst>
              <a:ext uri="{28A0092B-C50C-407E-A947-70E740481C1C}">
                <a14:useLocalDpi xmlns:a14="http://schemas.microsoft.com/office/drawing/2010/main" val="0"/>
              </a:ext>
            </a:extLst>
          </a:blip>
          <a:srcRect/>
          <a:stretch>
            <a:fillRect/>
          </a:stretch>
        </p:blipFill>
        <p:spPr bwMode="auto">
          <a:xfrm>
            <a:off x="2286000" y="152400"/>
            <a:ext cx="4495800" cy="2752725"/>
          </a:xfrm>
          <a:prstGeom prst="rect">
            <a:avLst/>
          </a:prstGeom>
          <a:noFill/>
          <a:extLst>
            <a:ext uri="{909E8E84-426E-40DD-AFC4-6F175D3DCCD1}">
              <a14:hiddenFill xmlns:a14="http://schemas.microsoft.com/office/drawing/2010/main">
                <a:solidFill>
                  <a:srgbClr val="FFFFFF"/>
                </a:solidFill>
              </a14:hiddenFill>
            </a:ext>
          </a:extLst>
        </p:spPr>
      </p:pic>
      <p:sp>
        <p:nvSpPr>
          <p:cNvPr id="163843" name="AutoShape 3">
            <a:extLst>
              <a:ext uri="{FF2B5EF4-FFF2-40B4-BE49-F238E27FC236}">
                <a16:creationId xmlns:a16="http://schemas.microsoft.com/office/drawing/2014/main" id="{F88F9E6E-12FB-4D4A-A371-6B85DE81E2AE}"/>
              </a:ext>
            </a:extLst>
          </p:cNvPr>
          <p:cNvSpPr>
            <a:spLocks noChangeArrowheads="1"/>
          </p:cNvSpPr>
          <p:nvPr/>
        </p:nvSpPr>
        <p:spPr bwMode="auto">
          <a:xfrm>
            <a:off x="3429000" y="152400"/>
            <a:ext cx="2133600" cy="685800"/>
          </a:xfrm>
          <a:prstGeom prst="flowChartAlternateProcess">
            <a:avLst/>
          </a:prstGeom>
          <a:solidFill>
            <a:schemeClr val="accent1">
              <a:alpha val="39999"/>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r-HR" altLang="sr-Latn-RS"/>
              <a:t>BRODOVLASNIK</a:t>
            </a:r>
            <a:endParaRPr lang="en-US" altLang="sr-Latn-RS"/>
          </a:p>
        </p:txBody>
      </p:sp>
      <p:sp>
        <p:nvSpPr>
          <p:cNvPr id="163844" name="Line 4">
            <a:extLst>
              <a:ext uri="{FF2B5EF4-FFF2-40B4-BE49-F238E27FC236}">
                <a16:creationId xmlns:a16="http://schemas.microsoft.com/office/drawing/2014/main" id="{A13176CE-9FB7-4027-9EE3-E2121814F10E}"/>
              </a:ext>
            </a:extLst>
          </p:cNvPr>
          <p:cNvSpPr>
            <a:spLocks noChangeShapeType="1"/>
          </p:cNvSpPr>
          <p:nvPr/>
        </p:nvSpPr>
        <p:spPr bwMode="auto">
          <a:xfrm flipH="1">
            <a:off x="2590800" y="17526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r-HR"/>
          </a:p>
        </p:txBody>
      </p:sp>
      <p:sp>
        <p:nvSpPr>
          <p:cNvPr id="163845" name="Line 5">
            <a:extLst>
              <a:ext uri="{FF2B5EF4-FFF2-40B4-BE49-F238E27FC236}">
                <a16:creationId xmlns:a16="http://schemas.microsoft.com/office/drawing/2014/main" id="{49031F46-B2D4-403A-96B9-5B9A65EA39CB}"/>
              </a:ext>
            </a:extLst>
          </p:cNvPr>
          <p:cNvSpPr>
            <a:spLocks noChangeShapeType="1"/>
          </p:cNvSpPr>
          <p:nvPr/>
        </p:nvSpPr>
        <p:spPr bwMode="auto">
          <a:xfrm>
            <a:off x="5181600" y="1752600"/>
            <a:ext cx="1143000" cy="1447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r-HR"/>
          </a:p>
        </p:txBody>
      </p:sp>
      <p:sp>
        <p:nvSpPr>
          <p:cNvPr id="163846" name="AutoShape 6">
            <a:extLst>
              <a:ext uri="{FF2B5EF4-FFF2-40B4-BE49-F238E27FC236}">
                <a16:creationId xmlns:a16="http://schemas.microsoft.com/office/drawing/2014/main" id="{701A774A-2555-4D48-95E5-F0F900BDF3B3}"/>
              </a:ext>
            </a:extLst>
          </p:cNvPr>
          <p:cNvSpPr>
            <a:spLocks noChangeArrowheads="1"/>
          </p:cNvSpPr>
          <p:nvPr/>
        </p:nvSpPr>
        <p:spPr bwMode="auto">
          <a:xfrm>
            <a:off x="1676400" y="2590800"/>
            <a:ext cx="2209800" cy="457200"/>
          </a:xfrm>
          <a:prstGeom prst="flowChartTerminator">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r-HR" altLang="sr-Latn-RS"/>
              <a:t>Prijevoz tereta</a:t>
            </a:r>
            <a:endParaRPr lang="en-US" altLang="sr-Latn-RS"/>
          </a:p>
        </p:txBody>
      </p:sp>
      <p:sp>
        <p:nvSpPr>
          <p:cNvPr id="163847" name="AutoShape 7">
            <a:extLst>
              <a:ext uri="{FF2B5EF4-FFF2-40B4-BE49-F238E27FC236}">
                <a16:creationId xmlns:a16="http://schemas.microsoft.com/office/drawing/2014/main" id="{A2997473-478E-4B68-B1E9-B5809A10C222}"/>
              </a:ext>
            </a:extLst>
          </p:cNvPr>
          <p:cNvSpPr>
            <a:spLocks noChangeArrowheads="1"/>
          </p:cNvSpPr>
          <p:nvPr/>
        </p:nvSpPr>
        <p:spPr bwMode="auto">
          <a:xfrm>
            <a:off x="1143000" y="3505200"/>
            <a:ext cx="1905000" cy="762000"/>
          </a:xfrm>
          <a:prstGeom prst="flowChartPunchedTape">
            <a:avLst/>
          </a:prstGeom>
          <a:solidFill>
            <a:srgbClr val="FF0000">
              <a:alpha val="67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r-HR" altLang="sr-Latn-RS"/>
              <a:t>BRODAR</a:t>
            </a:r>
            <a:endParaRPr lang="en-US" altLang="sr-Latn-RS"/>
          </a:p>
        </p:txBody>
      </p:sp>
      <p:sp>
        <p:nvSpPr>
          <p:cNvPr id="163848" name="AutoShape 8">
            <a:extLst>
              <a:ext uri="{FF2B5EF4-FFF2-40B4-BE49-F238E27FC236}">
                <a16:creationId xmlns:a16="http://schemas.microsoft.com/office/drawing/2014/main" id="{A08BFE62-5E0B-49DB-9265-D70E40811060}"/>
              </a:ext>
            </a:extLst>
          </p:cNvPr>
          <p:cNvSpPr>
            <a:spLocks noChangeArrowheads="1"/>
          </p:cNvSpPr>
          <p:nvPr/>
        </p:nvSpPr>
        <p:spPr bwMode="auto">
          <a:xfrm>
            <a:off x="5257800" y="3276600"/>
            <a:ext cx="2514600" cy="685800"/>
          </a:xfrm>
          <a:prstGeom prst="flowChartTerminator">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r-HR" altLang="sr-Latn-RS"/>
              <a:t>Davanje broda u zakup</a:t>
            </a:r>
            <a:endParaRPr lang="en-US" altLang="sr-Latn-RS"/>
          </a:p>
        </p:txBody>
      </p:sp>
      <p:sp>
        <p:nvSpPr>
          <p:cNvPr id="163849" name="Rectangle 9">
            <a:extLst>
              <a:ext uri="{FF2B5EF4-FFF2-40B4-BE49-F238E27FC236}">
                <a16:creationId xmlns:a16="http://schemas.microsoft.com/office/drawing/2014/main" id="{F0190BA0-9654-4854-B838-16729AB058EC}"/>
              </a:ext>
            </a:extLst>
          </p:cNvPr>
          <p:cNvSpPr>
            <a:spLocks noGrp="1" noChangeArrowheads="1"/>
          </p:cNvSpPr>
          <p:nvPr>
            <p:ph type="body" idx="1"/>
          </p:nvPr>
        </p:nvSpPr>
        <p:spPr>
          <a:xfrm>
            <a:off x="457200" y="4419600"/>
            <a:ext cx="8229600" cy="2209800"/>
          </a:xfrm>
        </p:spPr>
        <p:txBody>
          <a:bodyPr/>
          <a:lstStyle/>
          <a:p>
            <a:pPr marL="609600" indent="-609600">
              <a:lnSpc>
                <a:spcPct val="90000"/>
              </a:lnSpc>
              <a:buFontTx/>
              <a:buNone/>
            </a:pPr>
            <a:r>
              <a:rPr lang="hr-HR" altLang="sr-Latn-RS" sz="2800"/>
              <a:t>Svaki vlasnik broda ima dvije opcije:</a:t>
            </a:r>
          </a:p>
          <a:p>
            <a:pPr marL="609600" indent="-609600">
              <a:lnSpc>
                <a:spcPct val="90000"/>
              </a:lnSpc>
              <a:buFont typeface="Wingdings" panose="05000000000000000000" pitchFamily="2" charset="2"/>
              <a:buAutoNum type="arabicPeriod"/>
            </a:pPr>
            <a:r>
              <a:rPr lang="hr-HR" altLang="sr-Latn-RS" sz="2800"/>
              <a:t>Koristiti brod za prijevoz tereta – u tom slučaju postaje brodar: </a:t>
            </a:r>
            <a:r>
              <a:rPr lang="hr-HR" altLang="sr-Latn-RS" sz="2800" u="sng"/>
              <a:t>brodovlasnik = brodar</a:t>
            </a:r>
            <a:r>
              <a:rPr lang="hr-HR" altLang="sr-Latn-RS" sz="2800"/>
              <a:t>.</a:t>
            </a:r>
          </a:p>
          <a:p>
            <a:pPr marL="609600" indent="-609600">
              <a:lnSpc>
                <a:spcPct val="90000"/>
              </a:lnSpc>
              <a:buFont typeface="Wingdings" panose="05000000000000000000" pitchFamily="2" charset="2"/>
              <a:buAutoNum type="arabicPeriod"/>
            </a:pPr>
            <a:r>
              <a:rPr lang="hr-HR" altLang="sr-Latn-RS" sz="2800"/>
              <a:t>Dati brod u zakup drugoj osobi koja postaje novi brodar: </a:t>
            </a:r>
            <a:r>
              <a:rPr lang="hr-HR" altLang="sr-Latn-RS" sz="2800" u="sng"/>
              <a:t>brodovlasnik </a:t>
            </a:r>
            <a:r>
              <a:rPr lang="hr-HR" altLang="sr-Latn-RS" sz="2800" u="sng">
                <a:cs typeface="Tahoma" panose="020B0604030504040204" pitchFamily="34" charset="0"/>
              </a:rPr>
              <a:t>≠ brodar</a:t>
            </a:r>
            <a:r>
              <a:rPr lang="hr-HR" altLang="sr-Latn-RS" sz="2800">
                <a:cs typeface="Tahoma" panose="020B060403050404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163842"/>
                                        </p:tgtEl>
                                        <p:attrNameLst>
                                          <p:attrName>style.visibility</p:attrName>
                                        </p:attrNameLst>
                                      </p:cBhvr>
                                      <p:to>
                                        <p:strVal val="visible"/>
                                      </p:to>
                                    </p:set>
                                    <p:anim calcmode="lin" valueType="num">
                                      <p:cBhvr>
                                        <p:cTn id="7" dur="1000" fill="hold"/>
                                        <p:tgtEl>
                                          <p:spTgt spid="163842"/>
                                        </p:tgtEl>
                                        <p:attrNameLst>
                                          <p:attrName>ppt_w</p:attrName>
                                        </p:attrNameLst>
                                      </p:cBhvr>
                                      <p:tavLst>
                                        <p:tav tm="0">
                                          <p:val>
                                            <p:fltVal val="0"/>
                                          </p:val>
                                        </p:tav>
                                        <p:tav tm="100000">
                                          <p:val>
                                            <p:strVal val="#ppt_w"/>
                                          </p:val>
                                        </p:tav>
                                      </p:tavLst>
                                    </p:anim>
                                    <p:anim calcmode="lin" valueType="num">
                                      <p:cBhvr>
                                        <p:cTn id="8" dur="1000" fill="hold"/>
                                        <p:tgtEl>
                                          <p:spTgt spid="163842"/>
                                        </p:tgtEl>
                                        <p:attrNameLst>
                                          <p:attrName>ppt_h</p:attrName>
                                        </p:attrNameLst>
                                      </p:cBhvr>
                                      <p:tavLst>
                                        <p:tav tm="0">
                                          <p:val>
                                            <p:fltVal val="0"/>
                                          </p:val>
                                        </p:tav>
                                        <p:tav tm="100000">
                                          <p:val>
                                            <p:strVal val="#ppt_h"/>
                                          </p:val>
                                        </p:tav>
                                      </p:tavLst>
                                    </p:anim>
                                    <p:anim calcmode="lin" valueType="num">
                                      <p:cBhvr>
                                        <p:cTn id="9" dur="1000" fill="hold"/>
                                        <p:tgtEl>
                                          <p:spTgt spid="163842"/>
                                        </p:tgtEl>
                                        <p:attrNameLst>
                                          <p:attrName>style.rotation</p:attrName>
                                        </p:attrNameLst>
                                      </p:cBhvr>
                                      <p:tavLst>
                                        <p:tav tm="0">
                                          <p:val>
                                            <p:fltVal val="90"/>
                                          </p:val>
                                        </p:tav>
                                        <p:tav tm="100000">
                                          <p:val>
                                            <p:fltVal val="0"/>
                                          </p:val>
                                        </p:tav>
                                      </p:tavLst>
                                    </p:anim>
                                    <p:animEffect transition="in" filter="fade">
                                      <p:cBhvr>
                                        <p:cTn id="10" dur="1000"/>
                                        <p:tgtEl>
                                          <p:spTgt spid="16384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1" presetClass="entr" presetSubtype="0" fill="hold" grpId="0" nodeType="clickEffect">
                                  <p:stCondLst>
                                    <p:cond delay="0"/>
                                  </p:stCondLst>
                                  <p:iterate type="lt">
                                    <p:tmPct val="5000"/>
                                  </p:iterate>
                                  <p:childTnLst>
                                    <p:set>
                                      <p:cBhvr>
                                        <p:cTn id="14" dur="1" fill="hold">
                                          <p:stCondLst>
                                            <p:cond delay="0"/>
                                          </p:stCondLst>
                                        </p:cTn>
                                        <p:tgtEl>
                                          <p:spTgt spid="163843"/>
                                        </p:tgtEl>
                                        <p:attrNameLst>
                                          <p:attrName>style.visibility</p:attrName>
                                        </p:attrNameLst>
                                      </p:cBhvr>
                                      <p:to>
                                        <p:strVal val="visible"/>
                                      </p:to>
                                    </p:set>
                                    <p:anim calcmode="lin" valueType="num">
                                      <p:cBhvr>
                                        <p:cTn id="15" dur="1000" fill="hold"/>
                                        <p:tgtEl>
                                          <p:spTgt spid="163843"/>
                                        </p:tgtEl>
                                        <p:attrNameLst>
                                          <p:attrName>ppt_w</p:attrName>
                                        </p:attrNameLst>
                                      </p:cBhvr>
                                      <p:tavLst>
                                        <p:tav tm="0">
                                          <p:val>
                                            <p:fltVal val="0"/>
                                          </p:val>
                                        </p:tav>
                                        <p:tav tm="100000">
                                          <p:val>
                                            <p:strVal val="#ppt_w"/>
                                          </p:val>
                                        </p:tav>
                                      </p:tavLst>
                                    </p:anim>
                                    <p:anim calcmode="lin" valueType="num">
                                      <p:cBhvr>
                                        <p:cTn id="16" dur="1000" fill="hold"/>
                                        <p:tgtEl>
                                          <p:spTgt spid="163843"/>
                                        </p:tgtEl>
                                        <p:attrNameLst>
                                          <p:attrName>ppt_h</p:attrName>
                                        </p:attrNameLst>
                                      </p:cBhvr>
                                      <p:tavLst>
                                        <p:tav tm="0">
                                          <p:val>
                                            <p:fltVal val="0"/>
                                          </p:val>
                                        </p:tav>
                                        <p:tav tm="100000">
                                          <p:val>
                                            <p:strVal val="#ppt_h"/>
                                          </p:val>
                                        </p:tav>
                                      </p:tavLst>
                                    </p:anim>
                                    <p:anim calcmode="lin" valueType="num">
                                      <p:cBhvr>
                                        <p:cTn id="17" dur="1000" fill="hold"/>
                                        <p:tgtEl>
                                          <p:spTgt spid="163843"/>
                                        </p:tgtEl>
                                        <p:attrNameLst>
                                          <p:attrName>style.rotation</p:attrName>
                                        </p:attrNameLst>
                                      </p:cBhvr>
                                      <p:tavLst>
                                        <p:tav tm="0">
                                          <p:val>
                                            <p:fltVal val="90"/>
                                          </p:val>
                                        </p:tav>
                                        <p:tav tm="100000">
                                          <p:val>
                                            <p:fltVal val="0"/>
                                          </p:val>
                                        </p:tav>
                                      </p:tavLst>
                                    </p:anim>
                                    <p:animEffect transition="in" filter="fade">
                                      <p:cBhvr>
                                        <p:cTn id="18" dur="1000"/>
                                        <p:tgtEl>
                                          <p:spTgt spid="163843"/>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1" fill="hold" nodeType="clickEffect">
                                  <p:stCondLst>
                                    <p:cond delay="0"/>
                                  </p:stCondLst>
                                  <p:childTnLst>
                                    <p:set>
                                      <p:cBhvr>
                                        <p:cTn id="22" dur="1" fill="hold">
                                          <p:stCondLst>
                                            <p:cond delay="0"/>
                                          </p:stCondLst>
                                        </p:cTn>
                                        <p:tgtEl>
                                          <p:spTgt spid="163844"/>
                                        </p:tgtEl>
                                        <p:attrNameLst>
                                          <p:attrName>style.visibility</p:attrName>
                                        </p:attrNameLst>
                                      </p:cBhvr>
                                      <p:to>
                                        <p:strVal val="visible"/>
                                      </p:to>
                                    </p:set>
                                    <p:anim calcmode="lin" valueType="num">
                                      <p:cBhvr additive="base">
                                        <p:cTn id="23" dur="500" fill="hold"/>
                                        <p:tgtEl>
                                          <p:spTgt spid="163844"/>
                                        </p:tgtEl>
                                        <p:attrNameLst>
                                          <p:attrName>ppt_x</p:attrName>
                                        </p:attrNameLst>
                                      </p:cBhvr>
                                      <p:tavLst>
                                        <p:tav tm="0">
                                          <p:val>
                                            <p:strVal val="#ppt_x"/>
                                          </p:val>
                                        </p:tav>
                                        <p:tav tm="100000">
                                          <p:val>
                                            <p:strVal val="#ppt_x"/>
                                          </p:val>
                                        </p:tav>
                                      </p:tavLst>
                                    </p:anim>
                                    <p:anim calcmode="lin" valueType="num">
                                      <p:cBhvr additive="base">
                                        <p:cTn id="24" dur="500" fill="hold"/>
                                        <p:tgtEl>
                                          <p:spTgt spid="163844"/>
                                        </p:tgtEl>
                                        <p:attrNameLst>
                                          <p:attrName>ppt_y</p:attrName>
                                        </p:attrNameLst>
                                      </p:cBhvr>
                                      <p:tavLst>
                                        <p:tav tm="0">
                                          <p:val>
                                            <p:strVal val="0-#ppt_h/2"/>
                                          </p:val>
                                        </p:tav>
                                        <p:tav tm="100000">
                                          <p:val>
                                            <p:strVal val="#ppt_y"/>
                                          </p:val>
                                        </p:tav>
                                      </p:tavLst>
                                    </p:anim>
                                  </p:childTnLst>
                                </p:cTn>
                              </p:par>
                              <p:par>
                                <p:cTn id="25" presetID="2" presetClass="entr" presetSubtype="1" fill="hold" grpId="0" nodeType="withEffect">
                                  <p:stCondLst>
                                    <p:cond delay="0"/>
                                  </p:stCondLst>
                                  <p:childTnLst>
                                    <p:set>
                                      <p:cBhvr>
                                        <p:cTn id="26" dur="1" fill="hold">
                                          <p:stCondLst>
                                            <p:cond delay="0"/>
                                          </p:stCondLst>
                                        </p:cTn>
                                        <p:tgtEl>
                                          <p:spTgt spid="163846"/>
                                        </p:tgtEl>
                                        <p:attrNameLst>
                                          <p:attrName>style.visibility</p:attrName>
                                        </p:attrNameLst>
                                      </p:cBhvr>
                                      <p:to>
                                        <p:strVal val="visible"/>
                                      </p:to>
                                    </p:set>
                                    <p:anim calcmode="lin" valueType="num">
                                      <p:cBhvr additive="base">
                                        <p:cTn id="27" dur="500" fill="hold"/>
                                        <p:tgtEl>
                                          <p:spTgt spid="163846"/>
                                        </p:tgtEl>
                                        <p:attrNameLst>
                                          <p:attrName>ppt_x</p:attrName>
                                        </p:attrNameLst>
                                      </p:cBhvr>
                                      <p:tavLst>
                                        <p:tav tm="0">
                                          <p:val>
                                            <p:strVal val="#ppt_x"/>
                                          </p:val>
                                        </p:tav>
                                        <p:tav tm="100000">
                                          <p:val>
                                            <p:strVal val="#ppt_x"/>
                                          </p:val>
                                        </p:tav>
                                      </p:tavLst>
                                    </p:anim>
                                    <p:anim calcmode="lin" valueType="num">
                                      <p:cBhvr additive="base">
                                        <p:cTn id="28" dur="500" fill="hold"/>
                                        <p:tgtEl>
                                          <p:spTgt spid="163846"/>
                                        </p:tgtEl>
                                        <p:attrNameLst>
                                          <p:attrName>ppt_y</p:attrName>
                                        </p:attrNameLst>
                                      </p:cBhvr>
                                      <p:tavLst>
                                        <p:tav tm="0">
                                          <p:val>
                                            <p:strVal val="0-#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31" presetClass="entr" presetSubtype="0" fill="hold" grpId="0" nodeType="clickEffect">
                                  <p:stCondLst>
                                    <p:cond delay="0"/>
                                  </p:stCondLst>
                                  <p:iterate type="lt">
                                    <p:tmPct val="5000"/>
                                  </p:iterate>
                                  <p:childTnLst>
                                    <p:set>
                                      <p:cBhvr>
                                        <p:cTn id="32" dur="1" fill="hold">
                                          <p:stCondLst>
                                            <p:cond delay="0"/>
                                          </p:stCondLst>
                                        </p:cTn>
                                        <p:tgtEl>
                                          <p:spTgt spid="163847"/>
                                        </p:tgtEl>
                                        <p:attrNameLst>
                                          <p:attrName>style.visibility</p:attrName>
                                        </p:attrNameLst>
                                      </p:cBhvr>
                                      <p:to>
                                        <p:strVal val="visible"/>
                                      </p:to>
                                    </p:set>
                                    <p:anim calcmode="lin" valueType="num">
                                      <p:cBhvr>
                                        <p:cTn id="33" dur="1000" fill="hold"/>
                                        <p:tgtEl>
                                          <p:spTgt spid="163847"/>
                                        </p:tgtEl>
                                        <p:attrNameLst>
                                          <p:attrName>ppt_w</p:attrName>
                                        </p:attrNameLst>
                                      </p:cBhvr>
                                      <p:tavLst>
                                        <p:tav tm="0">
                                          <p:val>
                                            <p:fltVal val="0"/>
                                          </p:val>
                                        </p:tav>
                                        <p:tav tm="100000">
                                          <p:val>
                                            <p:strVal val="#ppt_w"/>
                                          </p:val>
                                        </p:tav>
                                      </p:tavLst>
                                    </p:anim>
                                    <p:anim calcmode="lin" valueType="num">
                                      <p:cBhvr>
                                        <p:cTn id="34" dur="1000" fill="hold"/>
                                        <p:tgtEl>
                                          <p:spTgt spid="163847"/>
                                        </p:tgtEl>
                                        <p:attrNameLst>
                                          <p:attrName>ppt_h</p:attrName>
                                        </p:attrNameLst>
                                      </p:cBhvr>
                                      <p:tavLst>
                                        <p:tav tm="0">
                                          <p:val>
                                            <p:fltVal val="0"/>
                                          </p:val>
                                        </p:tav>
                                        <p:tav tm="100000">
                                          <p:val>
                                            <p:strVal val="#ppt_h"/>
                                          </p:val>
                                        </p:tav>
                                      </p:tavLst>
                                    </p:anim>
                                    <p:anim calcmode="lin" valueType="num">
                                      <p:cBhvr>
                                        <p:cTn id="35" dur="1000" fill="hold"/>
                                        <p:tgtEl>
                                          <p:spTgt spid="163847"/>
                                        </p:tgtEl>
                                        <p:attrNameLst>
                                          <p:attrName>style.rotation</p:attrName>
                                        </p:attrNameLst>
                                      </p:cBhvr>
                                      <p:tavLst>
                                        <p:tav tm="0">
                                          <p:val>
                                            <p:fltVal val="90"/>
                                          </p:val>
                                        </p:tav>
                                        <p:tav tm="100000">
                                          <p:val>
                                            <p:fltVal val="0"/>
                                          </p:val>
                                        </p:tav>
                                      </p:tavLst>
                                    </p:anim>
                                    <p:animEffect transition="in" filter="fade">
                                      <p:cBhvr>
                                        <p:cTn id="36" dur="1000"/>
                                        <p:tgtEl>
                                          <p:spTgt spid="163847"/>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9" presetClass="entr" presetSubtype="0" fill="hold" nodeType="clickEffect">
                                  <p:stCondLst>
                                    <p:cond delay="0"/>
                                  </p:stCondLst>
                                  <p:childTnLst>
                                    <p:set>
                                      <p:cBhvr>
                                        <p:cTn id="40" dur="1" fill="hold">
                                          <p:stCondLst>
                                            <p:cond delay="0"/>
                                          </p:stCondLst>
                                        </p:cTn>
                                        <p:tgtEl>
                                          <p:spTgt spid="163845"/>
                                        </p:tgtEl>
                                        <p:attrNameLst>
                                          <p:attrName>style.visibility</p:attrName>
                                        </p:attrNameLst>
                                      </p:cBhvr>
                                      <p:to>
                                        <p:strVal val="visible"/>
                                      </p:to>
                                    </p:set>
                                    <p:animEffect transition="in" filter="dissolve">
                                      <p:cBhvr>
                                        <p:cTn id="41" dur="500"/>
                                        <p:tgtEl>
                                          <p:spTgt spid="163845"/>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163848"/>
                                        </p:tgtEl>
                                        <p:attrNameLst>
                                          <p:attrName>style.visibility</p:attrName>
                                        </p:attrNameLst>
                                      </p:cBhvr>
                                      <p:to>
                                        <p:strVal val="visible"/>
                                      </p:to>
                                    </p:set>
                                    <p:animEffect transition="in" filter="dissolve">
                                      <p:cBhvr>
                                        <p:cTn id="46" dur="500"/>
                                        <p:tgtEl>
                                          <p:spTgt spid="163848"/>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7" presetClass="entr" presetSubtype="0" fill="hold" grpId="0" nodeType="clickEffect">
                                  <p:stCondLst>
                                    <p:cond delay="0"/>
                                  </p:stCondLst>
                                  <p:iterate type="lt">
                                    <p:tmPct val="50000"/>
                                  </p:iterate>
                                  <p:childTnLst>
                                    <p:set>
                                      <p:cBhvr>
                                        <p:cTn id="50" dur="1" fill="hold">
                                          <p:stCondLst>
                                            <p:cond delay="0"/>
                                          </p:stCondLst>
                                        </p:cTn>
                                        <p:tgtEl>
                                          <p:spTgt spid="163849">
                                            <p:txEl>
                                              <p:pRg st="0" end="0"/>
                                            </p:txEl>
                                          </p:spTgt>
                                        </p:tgtEl>
                                        <p:attrNameLst>
                                          <p:attrName>style.visibility</p:attrName>
                                        </p:attrNameLst>
                                      </p:cBhvr>
                                      <p:to>
                                        <p:strVal val="visible"/>
                                      </p:to>
                                    </p:set>
                                    <p:anim calcmode="discrete" valueType="clr">
                                      <p:cBhvr override="childStyle">
                                        <p:cTn id="51" dur="80"/>
                                        <p:tgtEl>
                                          <p:spTgt spid="16384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2" dur="80"/>
                                        <p:tgtEl>
                                          <p:spTgt spid="163849">
                                            <p:txEl>
                                              <p:pRg st="0" end="0"/>
                                            </p:txEl>
                                          </p:spTgt>
                                        </p:tgtEl>
                                        <p:attrNameLst>
                                          <p:attrName>fillcolor</p:attrName>
                                        </p:attrNameLst>
                                      </p:cBhvr>
                                      <p:tavLst>
                                        <p:tav tm="0">
                                          <p:val>
                                            <p:clrVal>
                                              <a:schemeClr val="accent2"/>
                                            </p:clrVal>
                                          </p:val>
                                        </p:tav>
                                        <p:tav tm="50000">
                                          <p:val>
                                            <p:clrVal>
                                              <a:schemeClr val="hlink"/>
                                            </p:clrVal>
                                          </p:val>
                                        </p:tav>
                                      </p:tavLst>
                                    </p:anim>
                                    <p:set>
                                      <p:cBhvr>
                                        <p:cTn id="53" dur="80"/>
                                        <p:tgtEl>
                                          <p:spTgt spid="163849">
                                            <p:txEl>
                                              <p:pRg st="0" end="0"/>
                                            </p:txEl>
                                          </p:spTgt>
                                        </p:tgtEl>
                                        <p:attrNameLst>
                                          <p:attrName>fill.type</p:attrName>
                                        </p:attrNameLst>
                                      </p:cBhvr>
                                      <p:to>
                                        <p:strVal val="solid"/>
                                      </p:to>
                                    </p:set>
                                  </p:childTnLst>
                                </p:cTn>
                              </p:par>
                            </p:childTnLst>
                          </p:cTn>
                        </p:par>
                      </p:childTnLst>
                    </p:cTn>
                  </p:par>
                  <p:par>
                    <p:cTn id="54" fill="hold" nodeType="clickPar">
                      <p:stCondLst>
                        <p:cond delay="indefinite"/>
                      </p:stCondLst>
                      <p:childTnLst>
                        <p:par>
                          <p:cTn id="55" fill="hold" nodeType="withGroup">
                            <p:stCondLst>
                              <p:cond delay="0"/>
                            </p:stCondLst>
                            <p:childTnLst>
                              <p:par>
                                <p:cTn id="56" presetID="27" presetClass="entr" presetSubtype="0" fill="hold" grpId="0" nodeType="clickEffect">
                                  <p:stCondLst>
                                    <p:cond delay="0"/>
                                  </p:stCondLst>
                                  <p:iterate type="lt">
                                    <p:tmPct val="50000"/>
                                  </p:iterate>
                                  <p:childTnLst>
                                    <p:set>
                                      <p:cBhvr>
                                        <p:cTn id="57" dur="1" fill="hold">
                                          <p:stCondLst>
                                            <p:cond delay="0"/>
                                          </p:stCondLst>
                                        </p:cTn>
                                        <p:tgtEl>
                                          <p:spTgt spid="163849">
                                            <p:txEl>
                                              <p:pRg st="1" end="1"/>
                                            </p:txEl>
                                          </p:spTgt>
                                        </p:tgtEl>
                                        <p:attrNameLst>
                                          <p:attrName>style.visibility</p:attrName>
                                        </p:attrNameLst>
                                      </p:cBhvr>
                                      <p:to>
                                        <p:strVal val="visible"/>
                                      </p:to>
                                    </p:set>
                                    <p:anim calcmode="discrete" valueType="clr">
                                      <p:cBhvr override="childStyle">
                                        <p:cTn id="58" dur="80"/>
                                        <p:tgtEl>
                                          <p:spTgt spid="163849">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9" dur="80"/>
                                        <p:tgtEl>
                                          <p:spTgt spid="163849">
                                            <p:txEl>
                                              <p:pRg st="1" end="1"/>
                                            </p:txEl>
                                          </p:spTgt>
                                        </p:tgtEl>
                                        <p:attrNameLst>
                                          <p:attrName>fillcolor</p:attrName>
                                        </p:attrNameLst>
                                      </p:cBhvr>
                                      <p:tavLst>
                                        <p:tav tm="0">
                                          <p:val>
                                            <p:clrVal>
                                              <a:schemeClr val="accent2"/>
                                            </p:clrVal>
                                          </p:val>
                                        </p:tav>
                                        <p:tav tm="50000">
                                          <p:val>
                                            <p:clrVal>
                                              <a:schemeClr val="hlink"/>
                                            </p:clrVal>
                                          </p:val>
                                        </p:tav>
                                      </p:tavLst>
                                    </p:anim>
                                    <p:set>
                                      <p:cBhvr>
                                        <p:cTn id="60" dur="80"/>
                                        <p:tgtEl>
                                          <p:spTgt spid="163849">
                                            <p:txEl>
                                              <p:pRg st="1" end="1"/>
                                            </p:txEl>
                                          </p:spTgt>
                                        </p:tgtEl>
                                        <p:attrNameLst>
                                          <p:attrName>fill.type</p:attrName>
                                        </p:attrNameLst>
                                      </p:cBhvr>
                                      <p:to>
                                        <p:strVal val="solid"/>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27" presetClass="entr" presetSubtype="0" fill="hold" grpId="0" nodeType="clickEffect">
                                  <p:stCondLst>
                                    <p:cond delay="0"/>
                                  </p:stCondLst>
                                  <p:iterate type="lt">
                                    <p:tmPct val="50000"/>
                                  </p:iterate>
                                  <p:childTnLst>
                                    <p:set>
                                      <p:cBhvr>
                                        <p:cTn id="64" dur="1" fill="hold">
                                          <p:stCondLst>
                                            <p:cond delay="0"/>
                                          </p:stCondLst>
                                        </p:cTn>
                                        <p:tgtEl>
                                          <p:spTgt spid="163849">
                                            <p:txEl>
                                              <p:pRg st="2" end="2"/>
                                            </p:txEl>
                                          </p:spTgt>
                                        </p:tgtEl>
                                        <p:attrNameLst>
                                          <p:attrName>style.visibility</p:attrName>
                                        </p:attrNameLst>
                                      </p:cBhvr>
                                      <p:to>
                                        <p:strVal val="visible"/>
                                      </p:to>
                                    </p:set>
                                    <p:anim calcmode="discrete" valueType="clr">
                                      <p:cBhvr override="childStyle">
                                        <p:cTn id="65" dur="80"/>
                                        <p:tgtEl>
                                          <p:spTgt spid="163849">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6" dur="80"/>
                                        <p:tgtEl>
                                          <p:spTgt spid="163849">
                                            <p:txEl>
                                              <p:pRg st="2" end="2"/>
                                            </p:txEl>
                                          </p:spTgt>
                                        </p:tgtEl>
                                        <p:attrNameLst>
                                          <p:attrName>fillcolor</p:attrName>
                                        </p:attrNameLst>
                                      </p:cBhvr>
                                      <p:tavLst>
                                        <p:tav tm="0">
                                          <p:val>
                                            <p:clrVal>
                                              <a:schemeClr val="accent2"/>
                                            </p:clrVal>
                                          </p:val>
                                        </p:tav>
                                        <p:tav tm="50000">
                                          <p:val>
                                            <p:clrVal>
                                              <a:schemeClr val="hlink"/>
                                            </p:clrVal>
                                          </p:val>
                                        </p:tav>
                                      </p:tavLst>
                                    </p:anim>
                                    <p:set>
                                      <p:cBhvr>
                                        <p:cTn id="67" dur="80"/>
                                        <p:tgtEl>
                                          <p:spTgt spid="163849">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3" grpId="0" animBg="1"/>
      <p:bldP spid="163846" grpId="0" animBg="1"/>
      <p:bldP spid="163847" grpId="0" animBg="1"/>
      <p:bldP spid="163848" grpId="0" animBg="1"/>
      <p:bldP spid="16384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zervirano mjesto broja slajda 5">
            <a:extLst>
              <a:ext uri="{FF2B5EF4-FFF2-40B4-BE49-F238E27FC236}">
                <a16:creationId xmlns:a16="http://schemas.microsoft.com/office/drawing/2014/main" id="{5AA0B896-DF9E-449A-9A48-68AC3B5416C8}"/>
              </a:ext>
            </a:extLst>
          </p:cNvPr>
          <p:cNvSpPr>
            <a:spLocks noGrp="1"/>
          </p:cNvSpPr>
          <p:nvPr>
            <p:ph type="sldNum" sz="quarter" idx="12"/>
          </p:nvPr>
        </p:nvSpPr>
        <p:spPr/>
        <p:txBody>
          <a:bodyPr/>
          <a:lstStyle/>
          <a:p>
            <a:fld id="{3E777404-E51A-44EE-9253-A69AB2324C6A}" type="slidenum">
              <a:rPr lang="hr-HR" altLang="sr-Latn-RS"/>
              <a:pPr/>
              <a:t>4</a:t>
            </a:fld>
            <a:endParaRPr lang="hr-HR" altLang="sr-Latn-RS"/>
          </a:p>
        </p:txBody>
      </p:sp>
      <p:sp>
        <p:nvSpPr>
          <p:cNvPr id="164866" name="Rectangle 2">
            <a:extLst>
              <a:ext uri="{FF2B5EF4-FFF2-40B4-BE49-F238E27FC236}">
                <a16:creationId xmlns:a16="http://schemas.microsoft.com/office/drawing/2014/main" id="{9115D178-78EB-4015-BBC0-4B07C2210BAC}"/>
              </a:ext>
            </a:extLst>
          </p:cNvPr>
          <p:cNvSpPr>
            <a:spLocks noGrp="1" noChangeArrowheads="1"/>
          </p:cNvSpPr>
          <p:nvPr>
            <p:ph type="title"/>
          </p:nvPr>
        </p:nvSpPr>
        <p:spPr/>
        <p:txBody>
          <a:bodyPr/>
          <a:lstStyle/>
          <a:p>
            <a:r>
              <a:rPr lang="hr-HR" altLang="sr-Latn-RS" sz="4000"/>
              <a:t>Ugovori o pomorskom plovidbenom poslu</a:t>
            </a:r>
            <a:endParaRPr lang="en-US" altLang="sr-Latn-RS" sz="4000"/>
          </a:p>
        </p:txBody>
      </p:sp>
      <p:sp>
        <p:nvSpPr>
          <p:cNvPr id="164867" name="Rectangle 3">
            <a:extLst>
              <a:ext uri="{FF2B5EF4-FFF2-40B4-BE49-F238E27FC236}">
                <a16:creationId xmlns:a16="http://schemas.microsoft.com/office/drawing/2014/main" id="{143413C1-2876-4068-A2DF-4193DF4EE96B}"/>
              </a:ext>
            </a:extLst>
          </p:cNvPr>
          <p:cNvSpPr>
            <a:spLocks noGrp="1" noChangeArrowheads="1"/>
          </p:cNvSpPr>
          <p:nvPr>
            <p:ph type="body" idx="1"/>
          </p:nvPr>
        </p:nvSpPr>
        <p:spPr>
          <a:xfrm>
            <a:off x="457200" y="1600200"/>
            <a:ext cx="4724400" cy="5105400"/>
          </a:xfrm>
        </p:spPr>
        <p:txBody>
          <a:bodyPr/>
          <a:lstStyle/>
          <a:p>
            <a:pPr>
              <a:lnSpc>
                <a:spcPct val="90000"/>
              </a:lnSpc>
              <a:buFontTx/>
              <a:buNone/>
            </a:pPr>
            <a:r>
              <a:rPr lang="hr-HR" altLang="sr-Latn-RS" sz="2800"/>
              <a:t>Ugovori o djelu temeljem kojih se obavlja određeni posao koji uključuje i plovidbu:</a:t>
            </a:r>
          </a:p>
          <a:p>
            <a:pPr>
              <a:lnSpc>
                <a:spcPct val="90000"/>
              </a:lnSpc>
            </a:pPr>
            <a:r>
              <a:rPr lang="hr-HR" altLang="sr-Latn-RS" sz="2800" u="sng"/>
              <a:t>ugovori o prijevozu stvari morem</a:t>
            </a:r>
          </a:p>
          <a:p>
            <a:pPr>
              <a:lnSpc>
                <a:spcPct val="90000"/>
              </a:lnSpc>
            </a:pPr>
            <a:r>
              <a:rPr lang="hr-HR" altLang="sr-Latn-RS" sz="2800"/>
              <a:t>ugovori o prijevozu putnika i prtljage morem</a:t>
            </a:r>
          </a:p>
          <a:p>
            <a:pPr>
              <a:lnSpc>
                <a:spcPct val="90000"/>
              </a:lnSpc>
            </a:pPr>
            <a:r>
              <a:rPr lang="hr-HR" altLang="sr-Latn-RS" sz="2800"/>
              <a:t>tegljenje, polaganje kablova, podrška platformama, plutajuće skladište,…</a:t>
            </a:r>
            <a:endParaRPr lang="en-US" altLang="sr-Latn-RS" sz="2800"/>
          </a:p>
        </p:txBody>
      </p:sp>
      <p:pic>
        <p:nvPicPr>
          <p:cNvPr id="164868" name="Picture 4" descr="Taras_Shevchenko01">
            <a:extLst>
              <a:ext uri="{FF2B5EF4-FFF2-40B4-BE49-F238E27FC236}">
                <a16:creationId xmlns:a16="http://schemas.microsoft.com/office/drawing/2014/main" id="{E9697A94-7EC5-43F1-A9C8-E1E59307D9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1676400"/>
            <a:ext cx="3048000" cy="2160588"/>
          </a:xfrm>
          <a:prstGeom prst="rect">
            <a:avLst/>
          </a:prstGeom>
          <a:noFill/>
          <a:extLst>
            <a:ext uri="{909E8E84-426E-40DD-AFC4-6F175D3DCCD1}">
              <a14:hiddenFill xmlns:a14="http://schemas.microsoft.com/office/drawing/2010/main">
                <a:solidFill>
                  <a:srgbClr val="FFFFFF"/>
                </a:solidFill>
              </a14:hiddenFill>
            </a:ext>
          </a:extLst>
        </p:spPr>
      </p:pic>
      <p:pic>
        <p:nvPicPr>
          <p:cNvPr id="164869" name="Picture 5" descr="Oloibiri sad">
            <a:extLst>
              <a:ext uri="{FF2B5EF4-FFF2-40B4-BE49-F238E27FC236}">
                <a16:creationId xmlns:a16="http://schemas.microsoft.com/office/drawing/2014/main" id="{0040CB23-8FE2-4C08-9059-7740328221E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4343400"/>
            <a:ext cx="3429000" cy="21256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64866"/>
                                        </p:tgtEl>
                                        <p:attrNameLst>
                                          <p:attrName>style.visibility</p:attrName>
                                        </p:attrNameLst>
                                      </p:cBhvr>
                                      <p:to>
                                        <p:strVal val="visible"/>
                                      </p:to>
                                    </p:set>
                                    <p:anim calcmode="lin" valueType="num">
                                      <p:cBhvr>
                                        <p:cTn id="7" dur="1000" fill="hold"/>
                                        <p:tgtEl>
                                          <p:spTgt spid="164866"/>
                                        </p:tgtEl>
                                        <p:attrNameLst>
                                          <p:attrName>ppt_w</p:attrName>
                                        </p:attrNameLst>
                                      </p:cBhvr>
                                      <p:tavLst>
                                        <p:tav tm="0">
                                          <p:val>
                                            <p:fltVal val="0"/>
                                          </p:val>
                                        </p:tav>
                                        <p:tav tm="100000">
                                          <p:val>
                                            <p:strVal val="#ppt_w"/>
                                          </p:val>
                                        </p:tav>
                                      </p:tavLst>
                                    </p:anim>
                                    <p:anim calcmode="lin" valueType="num">
                                      <p:cBhvr>
                                        <p:cTn id="8" dur="1000" fill="hold"/>
                                        <p:tgtEl>
                                          <p:spTgt spid="164866"/>
                                        </p:tgtEl>
                                        <p:attrNameLst>
                                          <p:attrName>ppt_h</p:attrName>
                                        </p:attrNameLst>
                                      </p:cBhvr>
                                      <p:tavLst>
                                        <p:tav tm="0">
                                          <p:val>
                                            <p:fltVal val="0"/>
                                          </p:val>
                                        </p:tav>
                                        <p:tav tm="100000">
                                          <p:val>
                                            <p:strVal val="#ppt_h"/>
                                          </p:val>
                                        </p:tav>
                                      </p:tavLst>
                                    </p:anim>
                                    <p:anim calcmode="lin" valueType="num">
                                      <p:cBhvr>
                                        <p:cTn id="9" dur="1000" fill="hold"/>
                                        <p:tgtEl>
                                          <p:spTgt spid="164866"/>
                                        </p:tgtEl>
                                        <p:attrNameLst>
                                          <p:attrName>style.rotation</p:attrName>
                                        </p:attrNameLst>
                                      </p:cBhvr>
                                      <p:tavLst>
                                        <p:tav tm="0">
                                          <p:val>
                                            <p:fltVal val="90"/>
                                          </p:val>
                                        </p:tav>
                                        <p:tav tm="100000">
                                          <p:val>
                                            <p:fltVal val="0"/>
                                          </p:val>
                                        </p:tav>
                                      </p:tavLst>
                                    </p:anim>
                                    <p:animEffect transition="in" filter="fade">
                                      <p:cBhvr>
                                        <p:cTn id="10" dur="1000"/>
                                        <p:tgtEl>
                                          <p:spTgt spid="16486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7" presetClass="entr" presetSubtype="0" fill="hold" grpId="0" nodeType="clickEffect">
                                  <p:stCondLst>
                                    <p:cond delay="0"/>
                                  </p:stCondLst>
                                  <p:iterate type="lt">
                                    <p:tmPct val="50000"/>
                                  </p:iterate>
                                  <p:childTnLst>
                                    <p:set>
                                      <p:cBhvr>
                                        <p:cTn id="14" dur="1" fill="hold">
                                          <p:stCondLst>
                                            <p:cond delay="0"/>
                                          </p:stCondLst>
                                        </p:cTn>
                                        <p:tgtEl>
                                          <p:spTgt spid="164867">
                                            <p:txEl>
                                              <p:pRg st="0" end="0"/>
                                            </p:txEl>
                                          </p:spTgt>
                                        </p:tgtEl>
                                        <p:attrNameLst>
                                          <p:attrName>style.visibility</p:attrName>
                                        </p:attrNameLst>
                                      </p:cBhvr>
                                      <p:to>
                                        <p:strVal val="visible"/>
                                      </p:to>
                                    </p:set>
                                    <p:anim calcmode="discrete" valueType="clr">
                                      <p:cBhvr override="childStyle">
                                        <p:cTn id="15" dur="80"/>
                                        <p:tgtEl>
                                          <p:spTgt spid="16486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6" dur="80"/>
                                        <p:tgtEl>
                                          <p:spTgt spid="164867">
                                            <p:txEl>
                                              <p:pRg st="0" end="0"/>
                                            </p:txEl>
                                          </p:spTgt>
                                        </p:tgtEl>
                                        <p:attrNameLst>
                                          <p:attrName>fillcolor</p:attrName>
                                        </p:attrNameLst>
                                      </p:cBhvr>
                                      <p:tavLst>
                                        <p:tav tm="0">
                                          <p:val>
                                            <p:clrVal>
                                              <a:schemeClr val="accent2"/>
                                            </p:clrVal>
                                          </p:val>
                                        </p:tav>
                                        <p:tav tm="50000">
                                          <p:val>
                                            <p:clrVal>
                                              <a:schemeClr val="hlink"/>
                                            </p:clrVal>
                                          </p:val>
                                        </p:tav>
                                      </p:tavLst>
                                    </p:anim>
                                    <p:set>
                                      <p:cBhvr>
                                        <p:cTn id="17" dur="80"/>
                                        <p:tgtEl>
                                          <p:spTgt spid="164867">
                                            <p:txEl>
                                              <p:pRg st="0" end="0"/>
                                            </p:txEl>
                                          </p:spTgt>
                                        </p:tgtEl>
                                        <p:attrNameLst>
                                          <p:attrName>fill.type</p:attrName>
                                        </p:attrNameLst>
                                      </p:cBhvr>
                                      <p:to>
                                        <p:strVal val="solid"/>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27" presetClass="entr" presetSubtype="0" fill="hold" grpId="0" nodeType="clickEffect">
                                  <p:stCondLst>
                                    <p:cond delay="0"/>
                                  </p:stCondLst>
                                  <p:iterate type="lt">
                                    <p:tmPct val="50000"/>
                                  </p:iterate>
                                  <p:childTnLst>
                                    <p:set>
                                      <p:cBhvr>
                                        <p:cTn id="21" dur="1" fill="hold">
                                          <p:stCondLst>
                                            <p:cond delay="0"/>
                                          </p:stCondLst>
                                        </p:cTn>
                                        <p:tgtEl>
                                          <p:spTgt spid="164867">
                                            <p:txEl>
                                              <p:pRg st="1" end="1"/>
                                            </p:txEl>
                                          </p:spTgt>
                                        </p:tgtEl>
                                        <p:attrNameLst>
                                          <p:attrName>style.visibility</p:attrName>
                                        </p:attrNameLst>
                                      </p:cBhvr>
                                      <p:to>
                                        <p:strVal val="visible"/>
                                      </p:to>
                                    </p:set>
                                    <p:anim calcmode="discrete" valueType="clr">
                                      <p:cBhvr override="childStyle">
                                        <p:cTn id="22" dur="80"/>
                                        <p:tgtEl>
                                          <p:spTgt spid="164867">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164867">
                                            <p:txEl>
                                              <p:pRg st="1" end="1"/>
                                            </p:txEl>
                                          </p:spTgt>
                                        </p:tgtEl>
                                        <p:attrNameLst>
                                          <p:attrName>fillcolor</p:attrName>
                                        </p:attrNameLst>
                                      </p:cBhvr>
                                      <p:tavLst>
                                        <p:tav tm="0">
                                          <p:val>
                                            <p:clrVal>
                                              <a:schemeClr val="accent2"/>
                                            </p:clrVal>
                                          </p:val>
                                        </p:tav>
                                        <p:tav tm="50000">
                                          <p:val>
                                            <p:clrVal>
                                              <a:schemeClr val="hlink"/>
                                            </p:clrVal>
                                          </p:val>
                                        </p:tav>
                                      </p:tavLst>
                                    </p:anim>
                                    <p:set>
                                      <p:cBhvr>
                                        <p:cTn id="24" dur="80"/>
                                        <p:tgtEl>
                                          <p:spTgt spid="164867">
                                            <p:txEl>
                                              <p:pRg st="1" end="1"/>
                                            </p:txEl>
                                          </p:spTgt>
                                        </p:tgtEl>
                                        <p:attrNameLst>
                                          <p:attrName>fill.type</p:attrName>
                                        </p:attrNameLst>
                                      </p:cBhvr>
                                      <p:to>
                                        <p:strVal val="solid"/>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27" presetClass="entr" presetSubtype="0" fill="hold" grpId="0" nodeType="clickEffect">
                                  <p:stCondLst>
                                    <p:cond delay="0"/>
                                  </p:stCondLst>
                                  <p:iterate type="lt">
                                    <p:tmPct val="50000"/>
                                  </p:iterate>
                                  <p:childTnLst>
                                    <p:set>
                                      <p:cBhvr>
                                        <p:cTn id="28" dur="1" fill="hold">
                                          <p:stCondLst>
                                            <p:cond delay="0"/>
                                          </p:stCondLst>
                                        </p:cTn>
                                        <p:tgtEl>
                                          <p:spTgt spid="164867">
                                            <p:txEl>
                                              <p:pRg st="2" end="2"/>
                                            </p:txEl>
                                          </p:spTgt>
                                        </p:tgtEl>
                                        <p:attrNameLst>
                                          <p:attrName>style.visibility</p:attrName>
                                        </p:attrNameLst>
                                      </p:cBhvr>
                                      <p:to>
                                        <p:strVal val="visible"/>
                                      </p:to>
                                    </p:set>
                                    <p:anim calcmode="discrete" valueType="clr">
                                      <p:cBhvr override="childStyle">
                                        <p:cTn id="29" dur="80"/>
                                        <p:tgtEl>
                                          <p:spTgt spid="164867">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0" dur="80"/>
                                        <p:tgtEl>
                                          <p:spTgt spid="164867">
                                            <p:txEl>
                                              <p:pRg st="2" end="2"/>
                                            </p:txEl>
                                          </p:spTgt>
                                        </p:tgtEl>
                                        <p:attrNameLst>
                                          <p:attrName>fillcolor</p:attrName>
                                        </p:attrNameLst>
                                      </p:cBhvr>
                                      <p:tavLst>
                                        <p:tav tm="0">
                                          <p:val>
                                            <p:clrVal>
                                              <a:schemeClr val="accent2"/>
                                            </p:clrVal>
                                          </p:val>
                                        </p:tav>
                                        <p:tav tm="50000">
                                          <p:val>
                                            <p:clrVal>
                                              <a:schemeClr val="hlink"/>
                                            </p:clrVal>
                                          </p:val>
                                        </p:tav>
                                      </p:tavLst>
                                    </p:anim>
                                    <p:set>
                                      <p:cBhvr>
                                        <p:cTn id="31" dur="80"/>
                                        <p:tgtEl>
                                          <p:spTgt spid="164867">
                                            <p:txEl>
                                              <p:pRg st="2" end="2"/>
                                            </p:txEl>
                                          </p:spTgt>
                                        </p:tgtEl>
                                        <p:attrNameLst>
                                          <p:attrName>fill.type</p:attrName>
                                        </p:attrNameLst>
                                      </p:cBhvr>
                                      <p:to>
                                        <p:strVal val="solid"/>
                                      </p:to>
                                    </p:set>
                                  </p:childTnLst>
                                </p:cTn>
                              </p:par>
                              <p:par>
                                <p:cTn id="32" presetID="31" presetClass="entr" presetSubtype="0" fill="hold" nodeType="withEffect">
                                  <p:stCondLst>
                                    <p:cond delay="0"/>
                                  </p:stCondLst>
                                  <p:iterate type="lt">
                                    <p:tmPct val="5000"/>
                                  </p:iterate>
                                  <p:childTnLst>
                                    <p:set>
                                      <p:cBhvr>
                                        <p:cTn id="33" dur="1" fill="hold">
                                          <p:stCondLst>
                                            <p:cond delay="0"/>
                                          </p:stCondLst>
                                        </p:cTn>
                                        <p:tgtEl>
                                          <p:spTgt spid="164868"/>
                                        </p:tgtEl>
                                        <p:attrNameLst>
                                          <p:attrName>style.visibility</p:attrName>
                                        </p:attrNameLst>
                                      </p:cBhvr>
                                      <p:to>
                                        <p:strVal val="visible"/>
                                      </p:to>
                                    </p:set>
                                    <p:anim calcmode="lin" valueType="num">
                                      <p:cBhvr>
                                        <p:cTn id="34" dur="1000" fill="hold"/>
                                        <p:tgtEl>
                                          <p:spTgt spid="164868"/>
                                        </p:tgtEl>
                                        <p:attrNameLst>
                                          <p:attrName>ppt_w</p:attrName>
                                        </p:attrNameLst>
                                      </p:cBhvr>
                                      <p:tavLst>
                                        <p:tav tm="0">
                                          <p:val>
                                            <p:fltVal val="0"/>
                                          </p:val>
                                        </p:tav>
                                        <p:tav tm="100000">
                                          <p:val>
                                            <p:strVal val="#ppt_w"/>
                                          </p:val>
                                        </p:tav>
                                      </p:tavLst>
                                    </p:anim>
                                    <p:anim calcmode="lin" valueType="num">
                                      <p:cBhvr>
                                        <p:cTn id="35" dur="1000" fill="hold"/>
                                        <p:tgtEl>
                                          <p:spTgt spid="164868"/>
                                        </p:tgtEl>
                                        <p:attrNameLst>
                                          <p:attrName>ppt_h</p:attrName>
                                        </p:attrNameLst>
                                      </p:cBhvr>
                                      <p:tavLst>
                                        <p:tav tm="0">
                                          <p:val>
                                            <p:fltVal val="0"/>
                                          </p:val>
                                        </p:tav>
                                        <p:tav tm="100000">
                                          <p:val>
                                            <p:strVal val="#ppt_h"/>
                                          </p:val>
                                        </p:tav>
                                      </p:tavLst>
                                    </p:anim>
                                    <p:anim calcmode="lin" valueType="num">
                                      <p:cBhvr>
                                        <p:cTn id="36" dur="1000" fill="hold"/>
                                        <p:tgtEl>
                                          <p:spTgt spid="164868"/>
                                        </p:tgtEl>
                                        <p:attrNameLst>
                                          <p:attrName>style.rotation</p:attrName>
                                        </p:attrNameLst>
                                      </p:cBhvr>
                                      <p:tavLst>
                                        <p:tav tm="0">
                                          <p:val>
                                            <p:fltVal val="90"/>
                                          </p:val>
                                        </p:tav>
                                        <p:tav tm="100000">
                                          <p:val>
                                            <p:fltVal val="0"/>
                                          </p:val>
                                        </p:tav>
                                      </p:tavLst>
                                    </p:anim>
                                    <p:animEffect transition="in" filter="fade">
                                      <p:cBhvr>
                                        <p:cTn id="37" dur="1000"/>
                                        <p:tgtEl>
                                          <p:spTgt spid="16486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7" presetClass="entr" presetSubtype="0" fill="hold" grpId="0" nodeType="clickEffect">
                                  <p:stCondLst>
                                    <p:cond delay="0"/>
                                  </p:stCondLst>
                                  <p:iterate type="lt">
                                    <p:tmPct val="50000"/>
                                  </p:iterate>
                                  <p:childTnLst>
                                    <p:set>
                                      <p:cBhvr>
                                        <p:cTn id="41" dur="1" fill="hold">
                                          <p:stCondLst>
                                            <p:cond delay="0"/>
                                          </p:stCondLst>
                                        </p:cTn>
                                        <p:tgtEl>
                                          <p:spTgt spid="164867">
                                            <p:txEl>
                                              <p:pRg st="3" end="3"/>
                                            </p:txEl>
                                          </p:spTgt>
                                        </p:tgtEl>
                                        <p:attrNameLst>
                                          <p:attrName>style.visibility</p:attrName>
                                        </p:attrNameLst>
                                      </p:cBhvr>
                                      <p:to>
                                        <p:strVal val="visible"/>
                                      </p:to>
                                    </p:set>
                                    <p:anim calcmode="discrete" valueType="clr">
                                      <p:cBhvr override="childStyle">
                                        <p:cTn id="42" dur="80"/>
                                        <p:tgtEl>
                                          <p:spTgt spid="164867">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164867">
                                            <p:txEl>
                                              <p:pRg st="3" end="3"/>
                                            </p:txEl>
                                          </p:spTgt>
                                        </p:tgtEl>
                                        <p:attrNameLst>
                                          <p:attrName>fillcolor</p:attrName>
                                        </p:attrNameLst>
                                      </p:cBhvr>
                                      <p:tavLst>
                                        <p:tav tm="0">
                                          <p:val>
                                            <p:clrVal>
                                              <a:schemeClr val="accent2"/>
                                            </p:clrVal>
                                          </p:val>
                                        </p:tav>
                                        <p:tav tm="50000">
                                          <p:val>
                                            <p:clrVal>
                                              <a:schemeClr val="hlink"/>
                                            </p:clrVal>
                                          </p:val>
                                        </p:tav>
                                      </p:tavLst>
                                    </p:anim>
                                    <p:set>
                                      <p:cBhvr>
                                        <p:cTn id="44" dur="80"/>
                                        <p:tgtEl>
                                          <p:spTgt spid="164867">
                                            <p:txEl>
                                              <p:pRg st="3" end="3"/>
                                            </p:txEl>
                                          </p:spTgt>
                                        </p:tgtEl>
                                        <p:attrNameLst>
                                          <p:attrName>fill.type</p:attrName>
                                        </p:attrNameLst>
                                      </p:cBhvr>
                                      <p:to>
                                        <p:strVal val="solid"/>
                                      </p:to>
                                    </p:set>
                                  </p:childTnLst>
                                </p:cTn>
                              </p:par>
                              <p:par>
                                <p:cTn id="45" presetID="31" presetClass="entr" presetSubtype="0" fill="hold" nodeType="withEffect">
                                  <p:stCondLst>
                                    <p:cond delay="0"/>
                                  </p:stCondLst>
                                  <p:iterate type="lt">
                                    <p:tmPct val="5000"/>
                                  </p:iterate>
                                  <p:childTnLst>
                                    <p:set>
                                      <p:cBhvr>
                                        <p:cTn id="46" dur="1" fill="hold">
                                          <p:stCondLst>
                                            <p:cond delay="0"/>
                                          </p:stCondLst>
                                        </p:cTn>
                                        <p:tgtEl>
                                          <p:spTgt spid="164869"/>
                                        </p:tgtEl>
                                        <p:attrNameLst>
                                          <p:attrName>style.visibility</p:attrName>
                                        </p:attrNameLst>
                                      </p:cBhvr>
                                      <p:to>
                                        <p:strVal val="visible"/>
                                      </p:to>
                                    </p:set>
                                    <p:anim calcmode="lin" valueType="num">
                                      <p:cBhvr>
                                        <p:cTn id="47" dur="1000" fill="hold"/>
                                        <p:tgtEl>
                                          <p:spTgt spid="164869"/>
                                        </p:tgtEl>
                                        <p:attrNameLst>
                                          <p:attrName>ppt_w</p:attrName>
                                        </p:attrNameLst>
                                      </p:cBhvr>
                                      <p:tavLst>
                                        <p:tav tm="0">
                                          <p:val>
                                            <p:fltVal val="0"/>
                                          </p:val>
                                        </p:tav>
                                        <p:tav tm="100000">
                                          <p:val>
                                            <p:strVal val="#ppt_w"/>
                                          </p:val>
                                        </p:tav>
                                      </p:tavLst>
                                    </p:anim>
                                    <p:anim calcmode="lin" valueType="num">
                                      <p:cBhvr>
                                        <p:cTn id="48" dur="1000" fill="hold"/>
                                        <p:tgtEl>
                                          <p:spTgt spid="164869"/>
                                        </p:tgtEl>
                                        <p:attrNameLst>
                                          <p:attrName>ppt_h</p:attrName>
                                        </p:attrNameLst>
                                      </p:cBhvr>
                                      <p:tavLst>
                                        <p:tav tm="0">
                                          <p:val>
                                            <p:fltVal val="0"/>
                                          </p:val>
                                        </p:tav>
                                        <p:tav tm="100000">
                                          <p:val>
                                            <p:strVal val="#ppt_h"/>
                                          </p:val>
                                        </p:tav>
                                      </p:tavLst>
                                    </p:anim>
                                    <p:anim calcmode="lin" valueType="num">
                                      <p:cBhvr>
                                        <p:cTn id="49" dur="1000" fill="hold"/>
                                        <p:tgtEl>
                                          <p:spTgt spid="164869"/>
                                        </p:tgtEl>
                                        <p:attrNameLst>
                                          <p:attrName>style.rotation</p:attrName>
                                        </p:attrNameLst>
                                      </p:cBhvr>
                                      <p:tavLst>
                                        <p:tav tm="0">
                                          <p:val>
                                            <p:fltVal val="90"/>
                                          </p:val>
                                        </p:tav>
                                        <p:tav tm="100000">
                                          <p:val>
                                            <p:fltVal val="0"/>
                                          </p:val>
                                        </p:tav>
                                      </p:tavLst>
                                    </p:anim>
                                    <p:animEffect transition="in" filter="fade">
                                      <p:cBhvr>
                                        <p:cTn id="50" dur="1000"/>
                                        <p:tgtEl>
                                          <p:spTgt spid="1648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6" grpId="0"/>
      <p:bldP spid="16486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zervirano mjesto broja slajda 5">
            <a:extLst>
              <a:ext uri="{FF2B5EF4-FFF2-40B4-BE49-F238E27FC236}">
                <a16:creationId xmlns:a16="http://schemas.microsoft.com/office/drawing/2014/main" id="{75EB5A72-9940-4991-B473-B2B22F4DB1B7}"/>
              </a:ext>
            </a:extLst>
          </p:cNvPr>
          <p:cNvSpPr>
            <a:spLocks noGrp="1"/>
          </p:cNvSpPr>
          <p:nvPr>
            <p:ph type="sldNum" sz="quarter" idx="12"/>
          </p:nvPr>
        </p:nvSpPr>
        <p:spPr/>
        <p:txBody>
          <a:bodyPr/>
          <a:lstStyle/>
          <a:p>
            <a:fld id="{E87560E7-9062-4384-8173-7AEB0AE05082}" type="slidenum">
              <a:rPr lang="hr-HR" altLang="sr-Latn-RS"/>
              <a:pPr/>
              <a:t>5</a:t>
            </a:fld>
            <a:endParaRPr lang="hr-HR" altLang="sr-Latn-RS"/>
          </a:p>
        </p:txBody>
      </p:sp>
      <p:sp>
        <p:nvSpPr>
          <p:cNvPr id="165890" name="Rectangle 2">
            <a:extLst>
              <a:ext uri="{FF2B5EF4-FFF2-40B4-BE49-F238E27FC236}">
                <a16:creationId xmlns:a16="http://schemas.microsoft.com/office/drawing/2014/main" id="{EE2AA49D-5F51-4957-A595-3750BD50E551}"/>
              </a:ext>
            </a:extLst>
          </p:cNvPr>
          <p:cNvSpPr>
            <a:spLocks noGrp="1" noChangeArrowheads="1"/>
          </p:cNvSpPr>
          <p:nvPr>
            <p:ph type="title"/>
          </p:nvPr>
        </p:nvSpPr>
        <p:spPr/>
        <p:txBody>
          <a:bodyPr/>
          <a:lstStyle/>
          <a:p>
            <a:r>
              <a:rPr lang="hr-HR" altLang="sr-Latn-RS"/>
              <a:t>Ugovori o prijevozu stvari morem</a:t>
            </a:r>
            <a:endParaRPr lang="en-US" altLang="sr-Latn-RS"/>
          </a:p>
        </p:txBody>
      </p:sp>
      <p:sp>
        <p:nvSpPr>
          <p:cNvPr id="165891" name="Rectangle 3">
            <a:extLst>
              <a:ext uri="{FF2B5EF4-FFF2-40B4-BE49-F238E27FC236}">
                <a16:creationId xmlns:a16="http://schemas.microsoft.com/office/drawing/2014/main" id="{D0E32846-E3EB-4364-AD6D-3CFC0B8A16F6}"/>
              </a:ext>
            </a:extLst>
          </p:cNvPr>
          <p:cNvSpPr>
            <a:spLocks noGrp="1" noChangeArrowheads="1"/>
          </p:cNvSpPr>
          <p:nvPr>
            <p:ph type="body" idx="1"/>
          </p:nvPr>
        </p:nvSpPr>
        <p:spPr/>
        <p:txBody>
          <a:bodyPr/>
          <a:lstStyle/>
          <a:p>
            <a:pPr marL="609600" indent="-609600">
              <a:lnSpc>
                <a:spcPct val="90000"/>
              </a:lnSpc>
              <a:buFontTx/>
              <a:buNone/>
            </a:pPr>
            <a:r>
              <a:rPr lang="hr-HR" altLang="sr-Latn-RS" sz="2800"/>
              <a:t>Dijele se na dvije glavne skupine:</a:t>
            </a:r>
          </a:p>
          <a:p>
            <a:pPr marL="609600" indent="-609600">
              <a:lnSpc>
                <a:spcPct val="90000"/>
              </a:lnSpc>
              <a:buFont typeface="Wingdings" panose="05000000000000000000" pitchFamily="2" charset="2"/>
              <a:buAutoNum type="arabicPeriod"/>
            </a:pPr>
            <a:r>
              <a:rPr lang="hr-HR" altLang="sr-Latn-RS" sz="2800"/>
              <a:t>pomorsko-vozarski ugovori </a:t>
            </a:r>
            <a:r>
              <a:rPr lang="hr-HR" altLang="sr-Latn-RS" sz="2800">
                <a:sym typeface="Wingdings" panose="05000000000000000000" pitchFamily="2" charset="2"/>
              </a:rPr>
              <a:t> brodar sklapa ugovor o </a:t>
            </a:r>
            <a:r>
              <a:rPr lang="hr-HR" altLang="sr-Latn-RS" sz="2800" u="sng">
                <a:sym typeface="Wingdings" panose="05000000000000000000" pitchFamily="2" charset="2"/>
              </a:rPr>
              <a:t>prijevozu točno određene stvari morem;</a:t>
            </a:r>
            <a:r>
              <a:rPr lang="hr-HR" altLang="sr-Latn-RS" sz="2800">
                <a:sym typeface="Wingdings" panose="05000000000000000000" pitchFamily="2" charset="2"/>
              </a:rPr>
              <a:t> </a:t>
            </a:r>
          </a:p>
          <a:p>
            <a:pPr marL="609600" indent="-609600">
              <a:lnSpc>
                <a:spcPct val="90000"/>
              </a:lnSpc>
              <a:buFont typeface="Wingdings" panose="05000000000000000000" pitchFamily="2" charset="2"/>
              <a:buAutoNum type="arabicPeriod"/>
            </a:pPr>
            <a:r>
              <a:rPr lang="hr-HR" altLang="sr-Latn-RS" sz="2800">
                <a:sym typeface="Wingdings" panose="05000000000000000000" pitchFamily="2" charset="2"/>
              </a:rPr>
              <a:t>brodarski ugovori  </a:t>
            </a:r>
            <a:r>
              <a:rPr lang="hr-HR" altLang="sr-Latn-RS" sz="2800" u="sng">
                <a:sym typeface="Wingdings" panose="05000000000000000000" pitchFamily="2" charset="2"/>
              </a:rPr>
              <a:t>brodar iznajmljuje određeni brodski prostor</a:t>
            </a:r>
            <a:r>
              <a:rPr lang="hr-HR" altLang="sr-Latn-RS" sz="2800">
                <a:sym typeface="Wingdings" panose="05000000000000000000" pitchFamily="2" charset="2"/>
              </a:rPr>
              <a:t> nekoj trećoj osobi koja ga tada “puni” teretom kako god želi.</a:t>
            </a:r>
          </a:p>
          <a:p>
            <a:pPr marL="609600" indent="-609600">
              <a:lnSpc>
                <a:spcPct val="90000"/>
              </a:lnSpc>
              <a:buFont typeface="Wingdings" panose="05000000000000000000" pitchFamily="2" charset="2"/>
              <a:buNone/>
            </a:pPr>
            <a:r>
              <a:rPr lang="hr-HR" altLang="sr-Latn-RS" sz="2800">
                <a:sym typeface="Wingdings" panose="05000000000000000000" pitchFamily="2" charset="2"/>
              </a:rPr>
              <a:t>Stvar se prevozi ili se prostor iznajmljuje naručitelju prijevoza.</a:t>
            </a:r>
            <a:endParaRPr lang="en-US" altLang="sr-Latn-RS"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5890"/>
                                        </p:tgtEl>
                                        <p:attrNameLst>
                                          <p:attrName>style.visibility</p:attrName>
                                        </p:attrNameLst>
                                      </p:cBhvr>
                                      <p:to>
                                        <p:strVal val="visible"/>
                                      </p:to>
                                    </p:set>
                                    <p:animEffect transition="in" filter="dissolve">
                                      <p:cBhvr>
                                        <p:cTn id="7" dur="500"/>
                                        <p:tgtEl>
                                          <p:spTgt spid="1658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5891">
                                            <p:txEl>
                                              <p:pRg st="0" end="0"/>
                                            </p:txEl>
                                          </p:spTgt>
                                        </p:tgtEl>
                                        <p:attrNameLst>
                                          <p:attrName>style.visibility</p:attrName>
                                        </p:attrNameLst>
                                      </p:cBhvr>
                                      <p:to>
                                        <p:strVal val="visible"/>
                                      </p:to>
                                    </p:set>
                                    <p:animEffect transition="in" filter="dissolve">
                                      <p:cBhvr>
                                        <p:cTn id="12" dur="500"/>
                                        <p:tgtEl>
                                          <p:spTgt spid="16589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65891">
                                            <p:txEl>
                                              <p:pRg st="1" end="1"/>
                                            </p:txEl>
                                          </p:spTgt>
                                        </p:tgtEl>
                                        <p:attrNameLst>
                                          <p:attrName>style.visibility</p:attrName>
                                        </p:attrNameLst>
                                      </p:cBhvr>
                                      <p:to>
                                        <p:strVal val="visible"/>
                                      </p:to>
                                    </p:set>
                                    <p:animEffect transition="in" filter="dissolve">
                                      <p:cBhvr>
                                        <p:cTn id="17" dur="500"/>
                                        <p:tgtEl>
                                          <p:spTgt spid="16589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65891">
                                            <p:txEl>
                                              <p:pRg st="2" end="2"/>
                                            </p:txEl>
                                          </p:spTgt>
                                        </p:tgtEl>
                                        <p:attrNameLst>
                                          <p:attrName>style.visibility</p:attrName>
                                        </p:attrNameLst>
                                      </p:cBhvr>
                                      <p:to>
                                        <p:strVal val="visible"/>
                                      </p:to>
                                    </p:set>
                                    <p:animEffect transition="in" filter="dissolve">
                                      <p:cBhvr>
                                        <p:cTn id="22" dur="500"/>
                                        <p:tgtEl>
                                          <p:spTgt spid="16589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65891">
                                            <p:txEl>
                                              <p:pRg st="3" end="3"/>
                                            </p:txEl>
                                          </p:spTgt>
                                        </p:tgtEl>
                                        <p:attrNameLst>
                                          <p:attrName>style.visibility</p:attrName>
                                        </p:attrNameLst>
                                      </p:cBhvr>
                                      <p:to>
                                        <p:strVal val="visible"/>
                                      </p:to>
                                    </p:set>
                                    <p:animEffect transition="in" filter="dissolve">
                                      <p:cBhvr>
                                        <p:cTn id="27" dur="500"/>
                                        <p:tgtEl>
                                          <p:spTgt spid="1658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0" grpId="0"/>
      <p:bldP spid="16589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zervirano mjesto broja slajda 3">
            <a:extLst>
              <a:ext uri="{FF2B5EF4-FFF2-40B4-BE49-F238E27FC236}">
                <a16:creationId xmlns:a16="http://schemas.microsoft.com/office/drawing/2014/main" id="{FC57CD5B-C626-48EA-AE4E-8EA8DFBC1D19}"/>
              </a:ext>
            </a:extLst>
          </p:cNvPr>
          <p:cNvSpPr>
            <a:spLocks noGrp="1"/>
          </p:cNvSpPr>
          <p:nvPr>
            <p:ph type="sldNum" sz="quarter" idx="12"/>
          </p:nvPr>
        </p:nvSpPr>
        <p:spPr/>
        <p:txBody>
          <a:bodyPr/>
          <a:lstStyle/>
          <a:p>
            <a:fld id="{6AA265B3-F911-4361-B272-46F72EACBC46}" type="slidenum">
              <a:rPr lang="hr-HR" altLang="sr-Latn-RS"/>
              <a:pPr/>
              <a:t>6</a:t>
            </a:fld>
            <a:endParaRPr lang="hr-HR" altLang="sr-Latn-RS"/>
          </a:p>
        </p:txBody>
      </p:sp>
      <p:sp>
        <p:nvSpPr>
          <p:cNvPr id="106498" name="AutoShape 2">
            <a:extLst>
              <a:ext uri="{FF2B5EF4-FFF2-40B4-BE49-F238E27FC236}">
                <a16:creationId xmlns:a16="http://schemas.microsoft.com/office/drawing/2014/main" id="{6140FC92-A05A-4279-B900-C47F1D7B496E}"/>
              </a:ext>
            </a:extLst>
          </p:cNvPr>
          <p:cNvSpPr>
            <a:spLocks noChangeArrowheads="1"/>
          </p:cNvSpPr>
          <p:nvPr/>
        </p:nvSpPr>
        <p:spPr bwMode="auto">
          <a:xfrm>
            <a:off x="2286000" y="533400"/>
            <a:ext cx="4800600" cy="1066800"/>
          </a:xfrm>
          <a:prstGeom prst="bevel">
            <a:avLst>
              <a:gd name="adj" fmla="val 12500"/>
            </a:avLst>
          </a:prstGeom>
          <a:solidFill>
            <a:schemeClr val="bg1">
              <a:alpha val="48000"/>
            </a:schemeClr>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hr-HR" altLang="sr-Latn-RS" sz="2000" b="1">
                <a:effectLst>
                  <a:outerShdw blurRad="38100" dist="38100" dir="2700000" algn="tl">
                    <a:srgbClr val="000000"/>
                  </a:outerShdw>
                </a:effectLst>
              </a:rPr>
              <a:t>Ugovor o prijevozu stvari morem</a:t>
            </a:r>
            <a:endParaRPr lang="en-US" altLang="sr-Latn-RS" sz="2000" b="1">
              <a:effectLst>
                <a:outerShdw blurRad="38100" dist="38100" dir="2700000" algn="tl">
                  <a:srgbClr val="000000"/>
                </a:outerShdw>
              </a:effectLst>
            </a:endParaRPr>
          </a:p>
        </p:txBody>
      </p:sp>
      <p:sp>
        <p:nvSpPr>
          <p:cNvPr id="106499" name="AutoShape 3">
            <a:extLst>
              <a:ext uri="{FF2B5EF4-FFF2-40B4-BE49-F238E27FC236}">
                <a16:creationId xmlns:a16="http://schemas.microsoft.com/office/drawing/2014/main" id="{8B5D9CBB-8B8F-475D-A5CD-645535AC1B1C}"/>
              </a:ext>
            </a:extLst>
          </p:cNvPr>
          <p:cNvSpPr>
            <a:spLocks noChangeArrowheads="1"/>
          </p:cNvSpPr>
          <p:nvPr/>
        </p:nvSpPr>
        <p:spPr bwMode="auto">
          <a:xfrm>
            <a:off x="3200400" y="3124200"/>
            <a:ext cx="2971800" cy="533400"/>
          </a:xfrm>
          <a:prstGeom prst="bevel">
            <a:avLst>
              <a:gd name="adj" fmla="val 12500"/>
            </a:avLst>
          </a:prstGeom>
          <a:solidFill>
            <a:schemeClr val="bg1">
              <a:alpha val="48000"/>
            </a:schemeClr>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hr-HR" altLang="sr-Latn-RS" b="1">
                <a:effectLst>
                  <a:outerShdw blurRad="38100" dist="38100" dir="2700000" algn="tl">
                    <a:srgbClr val="000000"/>
                  </a:outerShdw>
                </a:effectLst>
              </a:rPr>
              <a:t>Vrste ugovora</a:t>
            </a:r>
            <a:endParaRPr lang="en-US" altLang="sr-Latn-RS" b="1">
              <a:effectLst>
                <a:outerShdw blurRad="38100" dist="38100" dir="2700000" algn="tl">
                  <a:srgbClr val="000000"/>
                </a:outerShdw>
              </a:effectLst>
            </a:endParaRPr>
          </a:p>
        </p:txBody>
      </p:sp>
      <p:sp>
        <p:nvSpPr>
          <p:cNvPr id="106500" name="AutoShape 4">
            <a:extLst>
              <a:ext uri="{FF2B5EF4-FFF2-40B4-BE49-F238E27FC236}">
                <a16:creationId xmlns:a16="http://schemas.microsoft.com/office/drawing/2014/main" id="{4CB79070-673D-4739-AE53-4E7876A9D0A7}"/>
              </a:ext>
            </a:extLst>
          </p:cNvPr>
          <p:cNvSpPr>
            <a:spLocks noChangeArrowheads="1"/>
          </p:cNvSpPr>
          <p:nvPr/>
        </p:nvSpPr>
        <p:spPr bwMode="auto">
          <a:xfrm>
            <a:off x="6477000" y="3810000"/>
            <a:ext cx="2133600" cy="685800"/>
          </a:xfrm>
          <a:prstGeom prst="bevel">
            <a:avLst>
              <a:gd name="adj" fmla="val 12500"/>
            </a:avLst>
          </a:prstGeom>
          <a:solidFill>
            <a:schemeClr val="bg1">
              <a:alpha val="48000"/>
            </a:schemeClr>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600" i="1">
                <a:effectLst>
                  <a:outerShdw blurRad="38100" dist="38100" dir="2700000" algn="tl">
                    <a:srgbClr val="000000"/>
                  </a:outerShdw>
                </a:effectLst>
              </a:rPr>
              <a:t>Ugovori o zakupu broda</a:t>
            </a:r>
            <a:endParaRPr lang="en-US" altLang="sr-Latn-RS" sz="1600" i="1">
              <a:effectLst>
                <a:outerShdw blurRad="38100" dist="38100" dir="2700000" algn="tl">
                  <a:srgbClr val="000000"/>
                </a:outerShdw>
              </a:effectLst>
            </a:endParaRPr>
          </a:p>
        </p:txBody>
      </p:sp>
      <p:sp>
        <p:nvSpPr>
          <p:cNvPr id="106501" name="AutoShape 5">
            <a:extLst>
              <a:ext uri="{FF2B5EF4-FFF2-40B4-BE49-F238E27FC236}">
                <a16:creationId xmlns:a16="http://schemas.microsoft.com/office/drawing/2014/main" id="{B7BB0ECC-CADB-4714-A80F-F3B5869D3197}"/>
              </a:ext>
            </a:extLst>
          </p:cNvPr>
          <p:cNvSpPr>
            <a:spLocks noChangeArrowheads="1"/>
          </p:cNvSpPr>
          <p:nvPr/>
        </p:nvSpPr>
        <p:spPr bwMode="auto">
          <a:xfrm>
            <a:off x="838200" y="2057400"/>
            <a:ext cx="2895600" cy="609600"/>
          </a:xfrm>
          <a:prstGeom prst="bevel">
            <a:avLst>
              <a:gd name="adj" fmla="val 12500"/>
            </a:avLst>
          </a:prstGeom>
          <a:solidFill>
            <a:schemeClr val="bg1">
              <a:alpha val="48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600" i="1">
                <a:effectLst>
                  <a:outerShdw blurRad="38100" dist="38100" dir="2700000" algn="tl">
                    <a:srgbClr val="000000"/>
                  </a:outerShdw>
                </a:effectLst>
              </a:rPr>
              <a:t>Brodar se obvezuje prevesti stvari brodom.</a:t>
            </a:r>
            <a:endParaRPr lang="en-US" altLang="sr-Latn-RS" sz="1600" i="1">
              <a:effectLst>
                <a:outerShdw blurRad="38100" dist="38100" dir="2700000" algn="tl">
                  <a:srgbClr val="000000"/>
                </a:outerShdw>
              </a:effectLst>
            </a:endParaRPr>
          </a:p>
        </p:txBody>
      </p:sp>
      <p:sp>
        <p:nvSpPr>
          <p:cNvPr id="106502" name="AutoShape 6">
            <a:extLst>
              <a:ext uri="{FF2B5EF4-FFF2-40B4-BE49-F238E27FC236}">
                <a16:creationId xmlns:a16="http://schemas.microsoft.com/office/drawing/2014/main" id="{3BE81558-91D3-4469-ADF2-E19A7E342699}"/>
              </a:ext>
            </a:extLst>
          </p:cNvPr>
          <p:cNvSpPr>
            <a:spLocks noChangeArrowheads="1"/>
          </p:cNvSpPr>
          <p:nvPr/>
        </p:nvSpPr>
        <p:spPr bwMode="auto">
          <a:xfrm>
            <a:off x="5638800" y="2057400"/>
            <a:ext cx="2895600" cy="609600"/>
          </a:xfrm>
          <a:prstGeom prst="bevel">
            <a:avLst>
              <a:gd name="adj" fmla="val 12500"/>
            </a:avLst>
          </a:prstGeom>
          <a:solidFill>
            <a:schemeClr val="bg1">
              <a:alpha val="48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600" i="1">
                <a:effectLst>
                  <a:outerShdw blurRad="38100" dist="38100" dir="2700000" algn="tl">
                    <a:srgbClr val="000000"/>
                  </a:outerShdw>
                </a:effectLst>
              </a:rPr>
              <a:t>Naručitelj se obvezuje platiti vozarinu.</a:t>
            </a:r>
            <a:endParaRPr lang="en-US" altLang="sr-Latn-RS" sz="1600" i="1">
              <a:effectLst>
                <a:outerShdw blurRad="38100" dist="38100" dir="2700000" algn="tl">
                  <a:srgbClr val="000000"/>
                </a:outerShdw>
              </a:effectLst>
            </a:endParaRPr>
          </a:p>
        </p:txBody>
      </p:sp>
      <p:cxnSp>
        <p:nvCxnSpPr>
          <p:cNvPr id="106503" name="AutoShape 7">
            <a:extLst>
              <a:ext uri="{FF2B5EF4-FFF2-40B4-BE49-F238E27FC236}">
                <a16:creationId xmlns:a16="http://schemas.microsoft.com/office/drawing/2014/main" id="{4D1F8B2E-8058-4F60-AF8A-EE7F6555B16E}"/>
              </a:ext>
            </a:extLst>
          </p:cNvPr>
          <p:cNvCxnSpPr>
            <a:cxnSpLocks noChangeShapeType="1"/>
            <a:stCxn id="106498" idx="2"/>
            <a:endCxn id="106501" idx="6"/>
          </p:cNvCxnSpPr>
          <p:nvPr/>
        </p:nvCxnSpPr>
        <p:spPr bwMode="auto">
          <a:xfrm rot="5400000">
            <a:off x="3257550" y="628650"/>
            <a:ext cx="457200" cy="2400300"/>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6504" name="AutoShape 8">
            <a:extLst>
              <a:ext uri="{FF2B5EF4-FFF2-40B4-BE49-F238E27FC236}">
                <a16:creationId xmlns:a16="http://schemas.microsoft.com/office/drawing/2014/main" id="{966C437A-281A-45DD-BCF5-BA57A5F30DE9}"/>
              </a:ext>
            </a:extLst>
          </p:cNvPr>
          <p:cNvCxnSpPr>
            <a:cxnSpLocks noChangeShapeType="1"/>
            <a:stCxn id="106498" idx="2"/>
            <a:endCxn id="106502" idx="6"/>
          </p:cNvCxnSpPr>
          <p:nvPr/>
        </p:nvCxnSpPr>
        <p:spPr bwMode="auto">
          <a:xfrm rot="16200000" flipH="1">
            <a:off x="5657850" y="628650"/>
            <a:ext cx="457200" cy="2400300"/>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6505" name="AutoShape 9">
            <a:extLst>
              <a:ext uri="{FF2B5EF4-FFF2-40B4-BE49-F238E27FC236}">
                <a16:creationId xmlns:a16="http://schemas.microsoft.com/office/drawing/2014/main" id="{5B297BE0-70C5-479C-BA5F-D76991D1DA59}"/>
              </a:ext>
            </a:extLst>
          </p:cNvPr>
          <p:cNvCxnSpPr>
            <a:cxnSpLocks noChangeShapeType="1"/>
            <a:stCxn id="106501" idx="2"/>
            <a:endCxn id="106499" idx="6"/>
          </p:cNvCxnSpPr>
          <p:nvPr/>
        </p:nvCxnSpPr>
        <p:spPr bwMode="auto">
          <a:xfrm rot="16200000" flipH="1">
            <a:off x="3257550" y="1695450"/>
            <a:ext cx="457200" cy="2400300"/>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6506" name="AutoShape 10">
            <a:extLst>
              <a:ext uri="{FF2B5EF4-FFF2-40B4-BE49-F238E27FC236}">
                <a16:creationId xmlns:a16="http://schemas.microsoft.com/office/drawing/2014/main" id="{C7C41F09-E279-40D9-A645-B07F984C0717}"/>
              </a:ext>
            </a:extLst>
          </p:cNvPr>
          <p:cNvCxnSpPr>
            <a:cxnSpLocks noChangeShapeType="1"/>
            <a:stCxn id="106502" idx="2"/>
            <a:endCxn id="106499" idx="6"/>
          </p:cNvCxnSpPr>
          <p:nvPr/>
        </p:nvCxnSpPr>
        <p:spPr bwMode="auto">
          <a:xfrm rot="5400000">
            <a:off x="5657850" y="1695450"/>
            <a:ext cx="457200" cy="2400300"/>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6507" name="AutoShape 11">
            <a:extLst>
              <a:ext uri="{FF2B5EF4-FFF2-40B4-BE49-F238E27FC236}">
                <a16:creationId xmlns:a16="http://schemas.microsoft.com/office/drawing/2014/main" id="{EECC6DAF-539B-47C3-B3CD-BF09EE40BA6A}"/>
              </a:ext>
            </a:extLst>
          </p:cNvPr>
          <p:cNvCxnSpPr>
            <a:cxnSpLocks noChangeShapeType="1"/>
            <a:stCxn id="106499" idx="0"/>
            <a:endCxn id="106500" idx="6"/>
          </p:cNvCxnSpPr>
          <p:nvPr/>
        </p:nvCxnSpPr>
        <p:spPr bwMode="auto">
          <a:xfrm>
            <a:off x="6172200" y="3390900"/>
            <a:ext cx="1371600" cy="419100"/>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6508" name="AutoShape 12">
            <a:extLst>
              <a:ext uri="{FF2B5EF4-FFF2-40B4-BE49-F238E27FC236}">
                <a16:creationId xmlns:a16="http://schemas.microsoft.com/office/drawing/2014/main" id="{CA136062-EE9F-466F-94EF-912AEC67183C}"/>
              </a:ext>
            </a:extLst>
          </p:cNvPr>
          <p:cNvSpPr>
            <a:spLocks noChangeArrowheads="1"/>
          </p:cNvSpPr>
          <p:nvPr/>
        </p:nvSpPr>
        <p:spPr bwMode="auto">
          <a:xfrm>
            <a:off x="685800" y="4114800"/>
            <a:ext cx="4343400" cy="381000"/>
          </a:xfrm>
          <a:prstGeom prst="bevel">
            <a:avLst>
              <a:gd name="adj" fmla="val 12500"/>
            </a:avLst>
          </a:prstGeom>
          <a:solidFill>
            <a:schemeClr val="bg1">
              <a:alpha val="48000"/>
            </a:schemeClr>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600" i="1">
                <a:effectLst>
                  <a:outerShdw blurRad="38100" dist="38100" dir="2700000" algn="tl">
                    <a:srgbClr val="000000"/>
                  </a:outerShdw>
                </a:effectLst>
              </a:rPr>
              <a:t>Ugovori o pomorsko plovidbenom poslu</a:t>
            </a:r>
            <a:endParaRPr lang="en-US" altLang="sr-Latn-RS" sz="1600" i="1">
              <a:effectLst>
                <a:outerShdw blurRad="38100" dist="38100" dir="2700000" algn="tl">
                  <a:srgbClr val="000000"/>
                </a:outerShdw>
              </a:effectLst>
            </a:endParaRPr>
          </a:p>
        </p:txBody>
      </p:sp>
      <p:cxnSp>
        <p:nvCxnSpPr>
          <p:cNvPr id="106509" name="AutoShape 13">
            <a:extLst>
              <a:ext uri="{FF2B5EF4-FFF2-40B4-BE49-F238E27FC236}">
                <a16:creationId xmlns:a16="http://schemas.microsoft.com/office/drawing/2014/main" id="{00B4604B-F464-4F24-BA82-FA8AE36B235F}"/>
              </a:ext>
            </a:extLst>
          </p:cNvPr>
          <p:cNvCxnSpPr>
            <a:cxnSpLocks noChangeShapeType="1"/>
            <a:stCxn id="106499" idx="4"/>
            <a:endCxn id="106508" idx="6"/>
          </p:cNvCxnSpPr>
          <p:nvPr/>
        </p:nvCxnSpPr>
        <p:spPr bwMode="auto">
          <a:xfrm rot="10800000" flipV="1">
            <a:off x="2857500" y="3390900"/>
            <a:ext cx="342900" cy="723900"/>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6510" name="AutoShape 14">
            <a:extLst>
              <a:ext uri="{FF2B5EF4-FFF2-40B4-BE49-F238E27FC236}">
                <a16:creationId xmlns:a16="http://schemas.microsoft.com/office/drawing/2014/main" id="{32C3E493-A91B-4C43-A80C-1AFBBB62EF88}"/>
              </a:ext>
            </a:extLst>
          </p:cNvPr>
          <p:cNvSpPr>
            <a:spLocks noChangeArrowheads="1"/>
          </p:cNvSpPr>
          <p:nvPr/>
        </p:nvSpPr>
        <p:spPr bwMode="auto">
          <a:xfrm>
            <a:off x="381000" y="5257800"/>
            <a:ext cx="1752600" cy="685800"/>
          </a:xfrm>
          <a:prstGeom prst="bevel">
            <a:avLst>
              <a:gd name="adj" fmla="val 12500"/>
            </a:avLst>
          </a:prstGeom>
          <a:solidFill>
            <a:schemeClr val="bg1">
              <a:alpha val="48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400" b="1" i="1">
                <a:effectLst>
                  <a:outerShdw blurRad="38100" dist="38100" dir="2700000" algn="tl">
                    <a:srgbClr val="000000"/>
                  </a:outerShdw>
                </a:effectLst>
              </a:rPr>
              <a:t>- </a:t>
            </a:r>
            <a:r>
              <a:rPr lang="hr-HR" altLang="sr-Latn-RS" sz="1400" i="1">
                <a:effectLst>
                  <a:outerShdw blurRad="38100" dist="38100" dir="2700000" algn="tl">
                    <a:srgbClr val="000000"/>
                  </a:outerShdw>
                </a:effectLst>
              </a:rPr>
              <a:t>prijevoz stvari morem</a:t>
            </a:r>
            <a:endParaRPr lang="en-US" altLang="sr-Latn-RS" sz="1400" i="1">
              <a:effectLst>
                <a:outerShdw blurRad="38100" dist="38100" dir="2700000" algn="tl">
                  <a:srgbClr val="000000"/>
                </a:outerShdw>
              </a:effectLst>
            </a:endParaRPr>
          </a:p>
        </p:txBody>
      </p:sp>
      <p:cxnSp>
        <p:nvCxnSpPr>
          <p:cNvPr id="106514" name="AutoShape 18">
            <a:extLst>
              <a:ext uri="{FF2B5EF4-FFF2-40B4-BE49-F238E27FC236}">
                <a16:creationId xmlns:a16="http://schemas.microsoft.com/office/drawing/2014/main" id="{4A2DC27B-30CB-413D-BEDB-F7104C990947}"/>
              </a:ext>
            </a:extLst>
          </p:cNvPr>
          <p:cNvCxnSpPr>
            <a:cxnSpLocks noChangeShapeType="1"/>
            <a:stCxn id="106508" idx="2"/>
            <a:endCxn id="106510" idx="6"/>
          </p:cNvCxnSpPr>
          <p:nvPr/>
        </p:nvCxnSpPr>
        <p:spPr bwMode="auto">
          <a:xfrm rot="5400000">
            <a:off x="1676400" y="4076700"/>
            <a:ext cx="762000" cy="1600200"/>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6518" name="AutoShape 22">
            <a:extLst>
              <a:ext uri="{FF2B5EF4-FFF2-40B4-BE49-F238E27FC236}">
                <a16:creationId xmlns:a16="http://schemas.microsoft.com/office/drawing/2014/main" id="{75D5919F-1E20-4178-A781-20022F4382CC}"/>
              </a:ext>
            </a:extLst>
          </p:cNvPr>
          <p:cNvSpPr>
            <a:spLocks noChangeArrowheads="1"/>
          </p:cNvSpPr>
          <p:nvPr/>
        </p:nvSpPr>
        <p:spPr bwMode="auto">
          <a:xfrm>
            <a:off x="2819400" y="5257800"/>
            <a:ext cx="1752600" cy="685800"/>
          </a:xfrm>
          <a:prstGeom prst="bevel">
            <a:avLst>
              <a:gd name="adj" fmla="val 12500"/>
            </a:avLst>
          </a:prstGeom>
          <a:solidFill>
            <a:schemeClr val="bg1">
              <a:alpha val="48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400" b="1" i="1">
                <a:effectLst>
                  <a:outerShdw blurRad="38100" dist="38100" dir="2700000" algn="tl">
                    <a:srgbClr val="000000"/>
                  </a:outerShdw>
                </a:effectLst>
              </a:rPr>
              <a:t>- </a:t>
            </a:r>
            <a:r>
              <a:rPr lang="hr-HR" altLang="sr-Latn-RS" sz="1400" i="1">
                <a:effectLst>
                  <a:outerShdw blurRad="38100" dist="38100" dir="2700000" algn="tl">
                    <a:srgbClr val="000000"/>
                  </a:outerShdw>
                </a:effectLst>
              </a:rPr>
              <a:t>prijevoz putnika i prtljage morem</a:t>
            </a:r>
            <a:endParaRPr lang="en-US" altLang="sr-Latn-RS" sz="1400" i="1">
              <a:effectLst>
                <a:outerShdw blurRad="38100" dist="38100" dir="2700000" algn="tl">
                  <a:srgbClr val="000000"/>
                </a:outerShdw>
              </a:effectLst>
            </a:endParaRPr>
          </a:p>
        </p:txBody>
      </p:sp>
      <p:cxnSp>
        <p:nvCxnSpPr>
          <p:cNvPr id="106519" name="AutoShape 23">
            <a:extLst>
              <a:ext uri="{FF2B5EF4-FFF2-40B4-BE49-F238E27FC236}">
                <a16:creationId xmlns:a16="http://schemas.microsoft.com/office/drawing/2014/main" id="{9473C734-971E-4155-88B7-C89E7BBCC4C1}"/>
              </a:ext>
            </a:extLst>
          </p:cNvPr>
          <p:cNvCxnSpPr>
            <a:cxnSpLocks noChangeShapeType="1"/>
            <a:stCxn id="106508" idx="2"/>
            <a:endCxn id="106518" idx="6"/>
          </p:cNvCxnSpPr>
          <p:nvPr/>
        </p:nvCxnSpPr>
        <p:spPr bwMode="auto">
          <a:xfrm rot="16200000" flipH="1">
            <a:off x="2895600" y="4457700"/>
            <a:ext cx="762000" cy="838200"/>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6520" name="AutoShape 24">
            <a:extLst>
              <a:ext uri="{FF2B5EF4-FFF2-40B4-BE49-F238E27FC236}">
                <a16:creationId xmlns:a16="http://schemas.microsoft.com/office/drawing/2014/main" id="{3EA0437D-DC77-4FF6-BAE7-989D228445C3}"/>
              </a:ext>
            </a:extLst>
          </p:cNvPr>
          <p:cNvSpPr>
            <a:spLocks noChangeArrowheads="1"/>
          </p:cNvSpPr>
          <p:nvPr/>
        </p:nvSpPr>
        <p:spPr bwMode="auto">
          <a:xfrm>
            <a:off x="5105400" y="5257800"/>
            <a:ext cx="1447800" cy="685800"/>
          </a:xfrm>
          <a:prstGeom prst="bevel">
            <a:avLst>
              <a:gd name="adj" fmla="val 12500"/>
            </a:avLst>
          </a:prstGeom>
          <a:solidFill>
            <a:schemeClr val="bg1">
              <a:alpha val="48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400" b="1" i="1">
                <a:effectLst>
                  <a:outerShdw blurRad="38100" dist="38100" dir="2700000" algn="tl">
                    <a:srgbClr val="000000"/>
                  </a:outerShdw>
                </a:effectLst>
              </a:rPr>
              <a:t>- </a:t>
            </a:r>
            <a:r>
              <a:rPr lang="hr-HR" altLang="sr-Latn-RS" sz="1400" i="1">
                <a:effectLst>
                  <a:outerShdw blurRad="38100" dist="38100" dir="2700000" algn="tl">
                    <a:srgbClr val="000000"/>
                  </a:outerShdw>
                </a:effectLst>
              </a:rPr>
              <a:t>tegljenje</a:t>
            </a:r>
            <a:endParaRPr lang="en-US" altLang="sr-Latn-RS" sz="1400" i="1">
              <a:effectLst>
                <a:outerShdw blurRad="38100" dist="38100" dir="2700000" algn="tl">
                  <a:srgbClr val="000000"/>
                </a:outerShdw>
              </a:effectLst>
            </a:endParaRPr>
          </a:p>
        </p:txBody>
      </p:sp>
      <p:cxnSp>
        <p:nvCxnSpPr>
          <p:cNvPr id="106521" name="AutoShape 25">
            <a:extLst>
              <a:ext uri="{FF2B5EF4-FFF2-40B4-BE49-F238E27FC236}">
                <a16:creationId xmlns:a16="http://schemas.microsoft.com/office/drawing/2014/main" id="{FCB80E90-5234-421F-A307-2A498ED26397}"/>
              </a:ext>
            </a:extLst>
          </p:cNvPr>
          <p:cNvCxnSpPr>
            <a:cxnSpLocks noChangeShapeType="1"/>
            <a:stCxn id="106508" idx="2"/>
            <a:endCxn id="106520" idx="6"/>
          </p:cNvCxnSpPr>
          <p:nvPr/>
        </p:nvCxnSpPr>
        <p:spPr bwMode="auto">
          <a:xfrm rot="16200000" flipH="1">
            <a:off x="3962400" y="3390900"/>
            <a:ext cx="762000" cy="2971800"/>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6522" name="AutoShape 26">
            <a:extLst>
              <a:ext uri="{FF2B5EF4-FFF2-40B4-BE49-F238E27FC236}">
                <a16:creationId xmlns:a16="http://schemas.microsoft.com/office/drawing/2014/main" id="{559BF14B-AEBB-4474-8434-5C51E4BDBB8F}"/>
              </a:ext>
            </a:extLst>
          </p:cNvPr>
          <p:cNvSpPr>
            <a:spLocks noChangeArrowheads="1"/>
          </p:cNvSpPr>
          <p:nvPr/>
        </p:nvSpPr>
        <p:spPr bwMode="auto">
          <a:xfrm>
            <a:off x="7162800" y="5257800"/>
            <a:ext cx="1447800" cy="685800"/>
          </a:xfrm>
          <a:prstGeom prst="bevel">
            <a:avLst>
              <a:gd name="adj" fmla="val 12500"/>
            </a:avLst>
          </a:prstGeom>
          <a:solidFill>
            <a:schemeClr val="bg1">
              <a:alpha val="48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400" b="1" i="1">
                <a:effectLst>
                  <a:outerShdw blurRad="38100" dist="38100" dir="2700000" algn="tl">
                    <a:srgbClr val="000000"/>
                  </a:outerShdw>
                </a:effectLst>
              </a:rPr>
              <a:t>- </a:t>
            </a:r>
            <a:r>
              <a:rPr lang="hr-HR" altLang="sr-Latn-RS" sz="1400" i="1">
                <a:effectLst>
                  <a:outerShdw blurRad="38100" dist="38100" dir="2700000" algn="tl">
                    <a:srgbClr val="000000"/>
                  </a:outerShdw>
                </a:effectLst>
              </a:rPr>
              <a:t>ostalo </a:t>
            </a:r>
            <a:endParaRPr lang="en-US" altLang="sr-Latn-RS" sz="1400" i="1">
              <a:effectLst>
                <a:outerShdw blurRad="38100" dist="38100" dir="2700000" algn="tl">
                  <a:srgbClr val="000000"/>
                </a:outerShdw>
              </a:effectLst>
            </a:endParaRPr>
          </a:p>
        </p:txBody>
      </p:sp>
      <p:cxnSp>
        <p:nvCxnSpPr>
          <p:cNvPr id="106524" name="AutoShape 28">
            <a:extLst>
              <a:ext uri="{FF2B5EF4-FFF2-40B4-BE49-F238E27FC236}">
                <a16:creationId xmlns:a16="http://schemas.microsoft.com/office/drawing/2014/main" id="{E97A836C-9306-4177-9436-4949A9131A9C}"/>
              </a:ext>
            </a:extLst>
          </p:cNvPr>
          <p:cNvCxnSpPr>
            <a:cxnSpLocks noChangeShapeType="1"/>
            <a:stCxn id="106508" idx="2"/>
            <a:endCxn id="106522" idx="6"/>
          </p:cNvCxnSpPr>
          <p:nvPr/>
        </p:nvCxnSpPr>
        <p:spPr bwMode="auto">
          <a:xfrm rot="16200000" flipH="1">
            <a:off x="4991100" y="2362200"/>
            <a:ext cx="762000" cy="5029200"/>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106498"/>
                                        </p:tgtEl>
                                        <p:attrNameLst>
                                          <p:attrName>style.visibility</p:attrName>
                                        </p:attrNameLst>
                                      </p:cBhvr>
                                      <p:to>
                                        <p:strVal val="visible"/>
                                      </p:to>
                                    </p:set>
                                    <p:anim calcmode="lin" valueType="num">
                                      <p:cBhvr>
                                        <p:cTn id="7" dur="1000" fill="hold"/>
                                        <p:tgtEl>
                                          <p:spTgt spid="106498"/>
                                        </p:tgtEl>
                                        <p:attrNameLst>
                                          <p:attrName>ppt_w</p:attrName>
                                        </p:attrNameLst>
                                      </p:cBhvr>
                                      <p:tavLst>
                                        <p:tav tm="0">
                                          <p:val>
                                            <p:strVal val="#ppt_w*0.70"/>
                                          </p:val>
                                        </p:tav>
                                        <p:tav tm="100000">
                                          <p:val>
                                            <p:strVal val="#ppt_w"/>
                                          </p:val>
                                        </p:tav>
                                      </p:tavLst>
                                    </p:anim>
                                    <p:anim calcmode="lin" valueType="num">
                                      <p:cBhvr>
                                        <p:cTn id="8" dur="1000" fill="hold"/>
                                        <p:tgtEl>
                                          <p:spTgt spid="106498"/>
                                        </p:tgtEl>
                                        <p:attrNameLst>
                                          <p:attrName>ppt_h</p:attrName>
                                        </p:attrNameLst>
                                      </p:cBhvr>
                                      <p:tavLst>
                                        <p:tav tm="0">
                                          <p:val>
                                            <p:strVal val="#ppt_h"/>
                                          </p:val>
                                        </p:tav>
                                        <p:tav tm="100000">
                                          <p:val>
                                            <p:strVal val="#ppt_h"/>
                                          </p:val>
                                        </p:tav>
                                      </p:tavLst>
                                    </p:anim>
                                    <p:animEffect transition="in" filter="fade">
                                      <p:cBhvr>
                                        <p:cTn id="9" dur="1000"/>
                                        <p:tgtEl>
                                          <p:spTgt spid="10649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8" presetClass="entr" presetSubtype="12" fill="hold" nodeType="clickEffect">
                                  <p:stCondLst>
                                    <p:cond delay="0"/>
                                  </p:stCondLst>
                                  <p:childTnLst>
                                    <p:set>
                                      <p:cBhvr>
                                        <p:cTn id="13" dur="1" fill="hold">
                                          <p:stCondLst>
                                            <p:cond delay="0"/>
                                          </p:stCondLst>
                                        </p:cTn>
                                        <p:tgtEl>
                                          <p:spTgt spid="106503"/>
                                        </p:tgtEl>
                                        <p:attrNameLst>
                                          <p:attrName>style.visibility</p:attrName>
                                        </p:attrNameLst>
                                      </p:cBhvr>
                                      <p:to>
                                        <p:strVal val="visible"/>
                                      </p:to>
                                    </p:set>
                                    <p:animEffect transition="in" filter="strips(downLeft)">
                                      <p:cBhvr>
                                        <p:cTn id="14" dur="500"/>
                                        <p:tgtEl>
                                          <p:spTgt spid="106503"/>
                                        </p:tgtEl>
                                      </p:cBhvr>
                                    </p:animEffect>
                                  </p:childTnLst>
                                </p:cTn>
                              </p:par>
                            </p:childTnLst>
                          </p:cTn>
                        </p:par>
                        <p:par>
                          <p:cTn id="15" fill="hold" nodeType="afterGroup">
                            <p:stCondLst>
                              <p:cond delay="500"/>
                            </p:stCondLst>
                            <p:childTnLst>
                              <p:par>
                                <p:cTn id="16" presetID="55" presetClass="entr" presetSubtype="0" fill="hold" grpId="0" nodeType="afterEffect">
                                  <p:stCondLst>
                                    <p:cond delay="0"/>
                                  </p:stCondLst>
                                  <p:childTnLst>
                                    <p:set>
                                      <p:cBhvr>
                                        <p:cTn id="17" dur="1" fill="hold">
                                          <p:stCondLst>
                                            <p:cond delay="0"/>
                                          </p:stCondLst>
                                        </p:cTn>
                                        <p:tgtEl>
                                          <p:spTgt spid="106501"/>
                                        </p:tgtEl>
                                        <p:attrNameLst>
                                          <p:attrName>style.visibility</p:attrName>
                                        </p:attrNameLst>
                                      </p:cBhvr>
                                      <p:to>
                                        <p:strVal val="visible"/>
                                      </p:to>
                                    </p:set>
                                    <p:anim calcmode="lin" valueType="num">
                                      <p:cBhvr>
                                        <p:cTn id="18" dur="1000" fill="hold"/>
                                        <p:tgtEl>
                                          <p:spTgt spid="106501"/>
                                        </p:tgtEl>
                                        <p:attrNameLst>
                                          <p:attrName>ppt_w</p:attrName>
                                        </p:attrNameLst>
                                      </p:cBhvr>
                                      <p:tavLst>
                                        <p:tav tm="0">
                                          <p:val>
                                            <p:strVal val="#ppt_w*0.70"/>
                                          </p:val>
                                        </p:tav>
                                        <p:tav tm="100000">
                                          <p:val>
                                            <p:strVal val="#ppt_w"/>
                                          </p:val>
                                        </p:tav>
                                      </p:tavLst>
                                    </p:anim>
                                    <p:anim calcmode="lin" valueType="num">
                                      <p:cBhvr>
                                        <p:cTn id="19" dur="1000" fill="hold"/>
                                        <p:tgtEl>
                                          <p:spTgt spid="106501"/>
                                        </p:tgtEl>
                                        <p:attrNameLst>
                                          <p:attrName>ppt_h</p:attrName>
                                        </p:attrNameLst>
                                      </p:cBhvr>
                                      <p:tavLst>
                                        <p:tav tm="0">
                                          <p:val>
                                            <p:strVal val="#ppt_h"/>
                                          </p:val>
                                        </p:tav>
                                        <p:tav tm="100000">
                                          <p:val>
                                            <p:strVal val="#ppt_h"/>
                                          </p:val>
                                        </p:tav>
                                      </p:tavLst>
                                    </p:anim>
                                    <p:animEffect transition="in" filter="fade">
                                      <p:cBhvr>
                                        <p:cTn id="20" dur="1000"/>
                                        <p:tgtEl>
                                          <p:spTgt spid="106501"/>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8" presetClass="entr" presetSubtype="6" fill="hold" nodeType="clickEffect">
                                  <p:stCondLst>
                                    <p:cond delay="0"/>
                                  </p:stCondLst>
                                  <p:childTnLst>
                                    <p:set>
                                      <p:cBhvr>
                                        <p:cTn id="24" dur="1" fill="hold">
                                          <p:stCondLst>
                                            <p:cond delay="0"/>
                                          </p:stCondLst>
                                        </p:cTn>
                                        <p:tgtEl>
                                          <p:spTgt spid="106504"/>
                                        </p:tgtEl>
                                        <p:attrNameLst>
                                          <p:attrName>style.visibility</p:attrName>
                                        </p:attrNameLst>
                                      </p:cBhvr>
                                      <p:to>
                                        <p:strVal val="visible"/>
                                      </p:to>
                                    </p:set>
                                    <p:animEffect transition="in" filter="strips(downRight)">
                                      <p:cBhvr>
                                        <p:cTn id="25" dur="500"/>
                                        <p:tgtEl>
                                          <p:spTgt spid="106504"/>
                                        </p:tgtEl>
                                      </p:cBhvr>
                                    </p:animEffect>
                                  </p:childTnLst>
                                </p:cTn>
                              </p:par>
                            </p:childTnLst>
                          </p:cTn>
                        </p:par>
                        <p:par>
                          <p:cTn id="26" fill="hold" nodeType="afterGroup">
                            <p:stCondLst>
                              <p:cond delay="500"/>
                            </p:stCondLst>
                            <p:childTnLst>
                              <p:par>
                                <p:cTn id="27" presetID="55" presetClass="entr" presetSubtype="0" fill="hold" grpId="0" nodeType="afterEffect">
                                  <p:stCondLst>
                                    <p:cond delay="0"/>
                                  </p:stCondLst>
                                  <p:childTnLst>
                                    <p:set>
                                      <p:cBhvr>
                                        <p:cTn id="28" dur="1" fill="hold">
                                          <p:stCondLst>
                                            <p:cond delay="0"/>
                                          </p:stCondLst>
                                        </p:cTn>
                                        <p:tgtEl>
                                          <p:spTgt spid="106502"/>
                                        </p:tgtEl>
                                        <p:attrNameLst>
                                          <p:attrName>style.visibility</p:attrName>
                                        </p:attrNameLst>
                                      </p:cBhvr>
                                      <p:to>
                                        <p:strVal val="visible"/>
                                      </p:to>
                                    </p:set>
                                    <p:anim calcmode="lin" valueType="num">
                                      <p:cBhvr>
                                        <p:cTn id="29" dur="1000" fill="hold"/>
                                        <p:tgtEl>
                                          <p:spTgt spid="106502"/>
                                        </p:tgtEl>
                                        <p:attrNameLst>
                                          <p:attrName>ppt_w</p:attrName>
                                        </p:attrNameLst>
                                      </p:cBhvr>
                                      <p:tavLst>
                                        <p:tav tm="0">
                                          <p:val>
                                            <p:strVal val="#ppt_w*0.70"/>
                                          </p:val>
                                        </p:tav>
                                        <p:tav tm="100000">
                                          <p:val>
                                            <p:strVal val="#ppt_w"/>
                                          </p:val>
                                        </p:tav>
                                      </p:tavLst>
                                    </p:anim>
                                    <p:anim calcmode="lin" valueType="num">
                                      <p:cBhvr>
                                        <p:cTn id="30" dur="1000" fill="hold"/>
                                        <p:tgtEl>
                                          <p:spTgt spid="106502"/>
                                        </p:tgtEl>
                                        <p:attrNameLst>
                                          <p:attrName>ppt_h</p:attrName>
                                        </p:attrNameLst>
                                      </p:cBhvr>
                                      <p:tavLst>
                                        <p:tav tm="0">
                                          <p:val>
                                            <p:strVal val="#ppt_h"/>
                                          </p:val>
                                        </p:tav>
                                        <p:tav tm="100000">
                                          <p:val>
                                            <p:strVal val="#ppt_h"/>
                                          </p:val>
                                        </p:tav>
                                      </p:tavLst>
                                    </p:anim>
                                    <p:animEffect transition="in" filter="fade">
                                      <p:cBhvr>
                                        <p:cTn id="31" dur="1000"/>
                                        <p:tgtEl>
                                          <p:spTgt spid="106502"/>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8" presetClass="entr" presetSubtype="6" fill="hold" nodeType="clickEffect">
                                  <p:stCondLst>
                                    <p:cond delay="0"/>
                                  </p:stCondLst>
                                  <p:childTnLst>
                                    <p:set>
                                      <p:cBhvr>
                                        <p:cTn id="35" dur="1" fill="hold">
                                          <p:stCondLst>
                                            <p:cond delay="0"/>
                                          </p:stCondLst>
                                        </p:cTn>
                                        <p:tgtEl>
                                          <p:spTgt spid="106505"/>
                                        </p:tgtEl>
                                        <p:attrNameLst>
                                          <p:attrName>style.visibility</p:attrName>
                                        </p:attrNameLst>
                                      </p:cBhvr>
                                      <p:to>
                                        <p:strVal val="visible"/>
                                      </p:to>
                                    </p:set>
                                    <p:animEffect transition="in" filter="strips(downRight)">
                                      <p:cBhvr>
                                        <p:cTn id="36" dur="500"/>
                                        <p:tgtEl>
                                          <p:spTgt spid="106505"/>
                                        </p:tgtEl>
                                      </p:cBhvr>
                                    </p:animEffect>
                                  </p:childTnLst>
                                </p:cTn>
                              </p:par>
                              <p:par>
                                <p:cTn id="37" presetID="18" presetClass="entr" presetSubtype="12" fill="hold" nodeType="withEffect">
                                  <p:stCondLst>
                                    <p:cond delay="0"/>
                                  </p:stCondLst>
                                  <p:childTnLst>
                                    <p:set>
                                      <p:cBhvr>
                                        <p:cTn id="38" dur="1" fill="hold">
                                          <p:stCondLst>
                                            <p:cond delay="0"/>
                                          </p:stCondLst>
                                        </p:cTn>
                                        <p:tgtEl>
                                          <p:spTgt spid="106506"/>
                                        </p:tgtEl>
                                        <p:attrNameLst>
                                          <p:attrName>style.visibility</p:attrName>
                                        </p:attrNameLst>
                                      </p:cBhvr>
                                      <p:to>
                                        <p:strVal val="visible"/>
                                      </p:to>
                                    </p:set>
                                    <p:animEffect transition="in" filter="strips(downLeft)">
                                      <p:cBhvr>
                                        <p:cTn id="39" dur="500"/>
                                        <p:tgtEl>
                                          <p:spTgt spid="106506"/>
                                        </p:tgtEl>
                                      </p:cBhvr>
                                    </p:animEffect>
                                  </p:childTnLst>
                                </p:cTn>
                              </p:par>
                            </p:childTnLst>
                          </p:cTn>
                        </p:par>
                        <p:par>
                          <p:cTn id="40" fill="hold" nodeType="afterGroup">
                            <p:stCondLst>
                              <p:cond delay="500"/>
                            </p:stCondLst>
                            <p:childTnLst>
                              <p:par>
                                <p:cTn id="41" presetID="55" presetClass="entr" presetSubtype="0" fill="hold" grpId="0" nodeType="afterEffect">
                                  <p:stCondLst>
                                    <p:cond delay="0"/>
                                  </p:stCondLst>
                                  <p:childTnLst>
                                    <p:set>
                                      <p:cBhvr>
                                        <p:cTn id="42" dur="1" fill="hold">
                                          <p:stCondLst>
                                            <p:cond delay="0"/>
                                          </p:stCondLst>
                                        </p:cTn>
                                        <p:tgtEl>
                                          <p:spTgt spid="106499"/>
                                        </p:tgtEl>
                                        <p:attrNameLst>
                                          <p:attrName>style.visibility</p:attrName>
                                        </p:attrNameLst>
                                      </p:cBhvr>
                                      <p:to>
                                        <p:strVal val="visible"/>
                                      </p:to>
                                    </p:set>
                                    <p:anim calcmode="lin" valueType="num">
                                      <p:cBhvr>
                                        <p:cTn id="43" dur="1000" fill="hold"/>
                                        <p:tgtEl>
                                          <p:spTgt spid="106499"/>
                                        </p:tgtEl>
                                        <p:attrNameLst>
                                          <p:attrName>ppt_w</p:attrName>
                                        </p:attrNameLst>
                                      </p:cBhvr>
                                      <p:tavLst>
                                        <p:tav tm="0">
                                          <p:val>
                                            <p:strVal val="#ppt_w*0.70"/>
                                          </p:val>
                                        </p:tav>
                                        <p:tav tm="100000">
                                          <p:val>
                                            <p:strVal val="#ppt_w"/>
                                          </p:val>
                                        </p:tav>
                                      </p:tavLst>
                                    </p:anim>
                                    <p:anim calcmode="lin" valueType="num">
                                      <p:cBhvr>
                                        <p:cTn id="44" dur="1000" fill="hold"/>
                                        <p:tgtEl>
                                          <p:spTgt spid="106499"/>
                                        </p:tgtEl>
                                        <p:attrNameLst>
                                          <p:attrName>ppt_h</p:attrName>
                                        </p:attrNameLst>
                                      </p:cBhvr>
                                      <p:tavLst>
                                        <p:tav tm="0">
                                          <p:val>
                                            <p:strVal val="#ppt_h"/>
                                          </p:val>
                                        </p:tav>
                                        <p:tav tm="100000">
                                          <p:val>
                                            <p:strVal val="#ppt_h"/>
                                          </p:val>
                                        </p:tav>
                                      </p:tavLst>
                                    </p:anim>
                                    <p:animEffect transition="in" filter="fade">
                                      <p:cBhvr>
                                        <p:cTn id="45" dur="1000"/>
                                        <p:tgtEl>
                                          <p:spTgt spid="106499"/>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8" presetClass="entr" presetSubtype="6" fill="hold" nodeType="clickEffect">
                                  <p:stCondLst>
                                    <p:cond delay="0"/>
                                  </p:stCondLst>
                                  <p:childTnLst>
                                    <p:set>
                                      <p:cBhvr>
                                        <p:cTn id="49" dur="1" fill="hold">
                                          <p:stCondLst>
                                            <p:cond delay="0"/>
                                          </p:stCondLst>
                                        </p:cTn>
                                        <p:tgtEl>
                                          <p:spTgt spid="106507"/>
                                        </p:tgtEl>
                                        <p:attrNameLst>
                                          <p:attrName>style.visibility</p:attrName>
                                        </p:attrNameLst>
                                      </p:cBhvr>
                                      <p:to>
                                        <p:strVal val="visible"/>
                                      </p:to>
                                    </p:set>
                                    <p:animEffect transition="in" filter="strips(downRight)">
                                      <p:cBhvr>
                                        <p:cTn id="50" dur="500"/>
                                        <p:tgtEl>
                                          <p:spTgt spid="106507"/>
                                        </p:tgtEl>
                                      </p:cBhvr>
                                    </p:animEffect>
                                  </p:childTnLst>
                                </p:cTn>
                              </p:par>
                            </p:childTnLst>
                          </p:cTn>
                        </p:par>
                        <p:par>
                          <p:cTn id="51" fill="hold" nodeType="afterGroup">
                            <p:stCondLst>
                              <p:cond delay="500"/>
                            </p:stCondLst>
                            <p:childTnLst>
                              <p:par>
                                <p:cTn id="52" presetID="55" presetClass="entr" presetSubtype="0" fill="hold" grpId="0" nodeType="afterEffect">
                                  <p:stCondLst>
                                    <p:cond delay="0"/>
                                  </p:stCondLst>
                                  <p:childTnLst>
                                    <p:set>
                                      <p:cBhvr>
                                        <p:cTn id="53" dur="1" fill="hold">
                                          <p:stCondLst>
                                            <p:cond delay="0"/>
                                          </p:stCondLst>
                                        </p:cTn>
                                        <p:tgtEl>
                                          <p:spTgt spid="106500"/>
                                        </p:tgtEl>
                                        <p:attrNameLst>
                                          <p:attrName>style.visibility</p:attrName>
                                        </p:attrNameLst>
                                      </p:cBhvr>
                                      <p:to>
                                        <p:strVal val="visible"/>
                                      </p:to>
                                    </p:set>
                                    <p:anim calcmode="lin" valueType="num">
                                      <p:cBhvr>
                                        <p:cTn id="54" dur="1000" fill="hold"/>
                                        <p:tgtEl>
                                          <p:spTgt spid="106500"/>
                                        </p:tgtEl>
                                        <p:attrNameLst>
                                          <p:attrName>ppt_w</p:attrName>
                                        </p:attrNameLst>
                                      </p:cBhvr>
                                      <p:tavLst>
                                        <p:tav tm="0">
                                          <p:val>
                                            <p:strVal val="#ppt_w*0.70"/>
                                          </p:val>
                                        </p:tav>
                                        <p:tav tm="100000">
                                          <p:val>
                                            <p:strVal val="#ppt_w"/>
                                          </p:val>
                                        </p:tav>
                                      </p:tavLst>
                                    </p:anim>
                                    <p:anim calcmode="lin" valueType="num">
                                      <p:cBhvr>
                                        <p:cTn id="55" dur="1000" fill="hold"/>
                                        <p:tgtEl>
                                          <p:spTgt spid="106500"/>
                                        </p:tgtEl>
                                        <p:attrNameLst>
                                          <p:attrName>ppt_h</p:attrName>
                                        </p:attrNameLst>
                                      </p:cBhvr>
                                      <p:tavLst>
                                        <p:tav tm="0">
                                          <p:val>
                                            <p:strVal val="#ppt_h"/>
                                          </p:val>
                                        </p:tav>
                                        <p:tav tm="100000">
                                          <p:val>
                                            <p:strVal val="#ppt_h"/>
                                          </p:val>
                                        </p:tav>
                                      </p:tavLst>
                                    </p:anim>
                                    <p:animEffect transition="in" filter="fade">
                                      <p:cBhvr>
                                        <p:cTn id="56" dur="1000"/>
                                        <p:tgtEl>
                                          <p:spTgt spid="106500"/>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8" presetClass="entr" presetSubtype="12" fill="hold" nodeType="clickEffect">
                                  <p:stCondLst>
                                    <p:cond delay="0"/>
                                  </p:stCondLst>
                                  <p:childTnLst>
                                    <p:set>
                                      <p:cBhvr>
                                        <p:cTn id="60" dur="1" fill="hold">
                                          <p:stCondLst>
                                            <p:cond delay="0"/>
                                          </p:stCondLst>
                                        </p:cTn>
                                        <p:tgtEl>
                                          <p:spTgt spid="106509"/>
                                        </p:tgtEl>
                                        <p:attrNameLst>
                                          <p:attrName>style.visibility</p:attrName>
                                        </p:attrNameLst>
                                      </p:cBhvr>
                                      <p:to>
                                        <p:strVal val="visible"/>
                                      </p:to>
                                    </p:set>
                                    <p:animEffect transition="in" filter="strips(downLeft)">
                                      <p:cBhvr>
                                        <p:cTn id="61" dur="500"/>
                                        <p:tgtEl>
                                          <p:spTgt spid="106509"/>
                                        </p:tgtEl>
                                      </p:cBhvr>
                                    </p:animEffect>
                                  </p:childTnLst>
                                </p:cTn>
                              </p:par>
                            </p:childTnLst>
                          </p:cTn>
                        </p:par>
                        <p:par>
                          <p:cTn id="62" fill="hold" nodeType="afterGroup">
                            <p:stCondLst>
                              <p:cond delay="500"/>
                            </p:stCondLst>
                            <p:childTnLst>
                              <p:par>
                                <p:cTn id="63" presetID="55" presetClass="entr" presetSubtype="0" fill="hold" grpId="0" nodeType="afterEffect">
                                  <p:stCondLst>
                                    <p:cond delay="0"/>
                                  </p:stCondLst>
                                  <p:childTnLst>
                                    <p:set>
                                      <p:cBhvr>
                                        <p:cTn id="64" dur="1" fill="hold">
                                          <p:stCondLst>
                                            <p:cond delay="0"/>
                                          </p:stCondLst>
                                        </p:cTn>
                                        <p:tgtEl>
                                          <p:spTgt spid="106508"/>
                                        </p:tgtEl>
                                        <p:attrNameLst>
                                          <p:attrName>style.visibility</p:attrName>
                                        </p:attrNameLst>
                                      </p:cBhvr>
                                      <p:to>
                                        <p:strVal val="visible"/>
                                      </p:to>
                                    </p:set>
                                    <p:anim calcmode="lin" valueType="num">
                                      <p:cBhvr>
                                        <p:cTn id="65" dur="1000" fill="hold"/>
                                        <p:tgtEl>
                                          <p:spTgt spid="106508"/>
                                        </p:tgtEl>
                                        <p:attrNameLst>
                                          <p:attrName>ppt_w</p:attrName>
                                        </p:attrNameLst>
                                      </p:cBhvr>
                                      <p:tavLst>
                                        <p:tav tm="0">
                                          <p:val>
                                            <p:strVal val="#ppt_w*0.70"/>
                                          </p:val>
                                        </p:tav>
                                        <p:tav tm="100000">
                                          <p:val>
                                            <p:strVal val="#ppt_w"/>
                                          </p:val>
                                        </p:tav>
                                      </p:tavLst>
                                    </p:anim>
                                    <p:anim calcmode="lin" valueType="num">
                                      <p:cBhvr>
                                        <p:cTn id="66" dur="1000" fill="hold"/>
                                        <p:tgtEl>
                                          <p:spTgt spid="106508"/>
                                        </p:tgtEl>
                                        <p:attrNameLst>
                                          <p:attrName>ppt_h</p:attrName>
                                        </p:attrNameLst>
                                      </p:cBhvr>
                                      <p:tavLst>
                                        <p:tav tm="0">
                                          <p:val>
                                            <p:strVal val="#ppt_h"/>
                                          </p:val>
                                        </p:tav>
                                        <p:tav tm="100000">
                                          <p:val>
                                            <p:strVal val="#ppt_h"/>
                                          </p:val>
                                        </p:tav>
                                      </p:tavLst>
                                    </p:anim>
                                    <p:animEffect transition="in" filter="fade">
                                      <p:cBhvr>
                                        <p:cTn id="67" dur="1000"/>
                                        <p:tgtEl>
                                          <p:spTgt spid="106508"/>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8" presetClass="entr" presetSubtype="12" fill="hold" nodeType="clickEffect">
                                  <p:stCondLst>
                                    <p:cond delay="0"/>
                                  </p:stCondLst>
                                  <p:childTnLst>
                                    <p:set>
                                      <p:cBhvr>
                                        <p:cTn id="71" dur="1" fill="hold">
                                          <p:stCondLst>
                                            <p:cond delay="0"/>
                                          </p:stCondLst>
                                        </p:cTn>
                                        <p:tgtEl>
                                          <p:spTgt spid="106514"/>
                                        </p:tgtEl>
                                        <p:attrNameLst>
                                          <p:attrName>style.visibility</p:attrName>
                                        </p:attrNameLst>
                                      </p:cBhvr>
                                      <p:to>
                                        <p:strVal val="visible"/>
                                      </p:to>
                                    </p:set>
                                    <p:animEffect transition="in" filter="strips(downLeft)">
                                      <p:cBhvr>
                                        <p:cTn id="72" dur="500"/>
                                        <p:tgtEl>
                                          <p:spTgt spid="106514"/>
                                        </p:tgtEl>
                                      </p:cBhvr>
                                    </p:animEffect>
                                  </p:childTnLst>
                                </p:cTn>
                              </p:par>
                            </p:childTnLst>
                          </p:cTn>
                        </p:par>
                        <p:par>
                          <p:cTn id="73" fill="hold" nodeType="afterGroup">
                            <p:stCondLst>
                              <p:cond delay="500"/>
                            </p:stCondLst>
                            <p:childTnLst>
                              <p:par>
                                <p:cTn id="74" presetID="55" presetClass="entr" presetSubtype="0" fill="hold" grpId="0" nodeType="afterEffect">
                                  <p:stCondLst>
                                    <p:cond delay="0"/>
                                  </p:stCondLst>
                                  <p:childTnLst>
                                    <p:set>
                                      <p:cBhvr>
                                        <p:cTn id="75" dur="1" fill="hold">
                                          <p:stCondLst>
                                            <p:cond delay="0"/>
                                          </p:stCondLst>
                                        </p:cTn>
                                        <p:tgtEl>
                                          <p:spTgt spid="106510"/>
                                        </p:tgtEl>
                                        <p:attrNameLst>
                                          <p:attrName>style.visibility</p:attrName>
                                        </p:attrNameLst>
                                      </p:cBhvr>
                                      <p:to>
                                        <p:strVal val="visible"/>
                                      </p:to>
                                    </p:set>
                                    <p:anim calcmode="lin" valueType="num">
                                      <p:cBhvr>
                                        <p:cTn id="76" dur="1000" fill="hold"/>
                                        <p:tgtEl>
                                          <p:spTgt spid="106510"/>
                                        </p:tgtEl>
                                        <p:attrNameLst>
                                          <p:attrName>ppt_w</p:attrName>
                                        </p:attrNameLst>
                                      </p:cBhvr>
                                      <p:tavLst>
                                        <p:tav tm="0">
                                          <p:val>
                                            <p:strVal val="#ppt_w*0.70"/>
                                          </p:val>
                                        </p:tav>
                                        <p:tav tm="100000">
                                          <p:val>
                                            <p:strVal val="#ppt_w"/>
                                          </p:val>
                                        </p:tav>
                                      </p:tavLst>
                                    </p:anim>
                                    <p:anim calcmode="lin" valueType="num">
                                      <p:cBhvr>
                                        <p:cTn id="77" dur="1000" fill="hold"/>
                                        <p:tgtEl>
                                          <p:spTgt spid="106510"/>
                                        </p:tgtEl>
                                        <p:attrNameLst>
                                          <p:attrName>ppt_h</p:attrName>
                                        </p:attrNameLst>
                                      </p:cBhvr>
                                      <p:tavLst>
                                        <p:tav tm="0">
                                          <p:val>
                                            <p:strVal val="#ppt_h"/>
                                          </p:val>
                                        </p:tav>
                                        <p:tav tm="100000">
                                          <p:val>
                                            <p:strVal val="#ppt_h"/>
                                          </p:val>
                                        </p:tav>
                                      </p:tavLst>
                                    </p:anim>
                                    <p:animEffect transition="in" filter="fade">
                                      <p:cBhvr>
                                        <p:cTn id="78" dur="1000"/>
                                        <p:tgtEl>
                                          <p:spTgt spid="106510"/>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18" presetClass="entr" presetSubtype="6" fill="hold" nodeType="clickEffect">
                                  <p:stCondLst>
                                    <p:cond delay="0"/>
                                  </p:stCondLst>
                                  <p:childTnLst>
                                    <p:set>
                                      <p:cBhvr>
                                        <p:cTn id="82" dur="1" fill="hold">
                                          <p:stCondLst>
                                            <p:cond delay="0"/>
                                          </p:stCondLst>
                                        </p:cTn>
                                        <p:tgtEl>
                                          <p:spTgt spid="106519"/>
                                        </p:tgtEl>
                                        <p:attrNameLst>
                                          <p:attrName>style.visibility</p:attrName>
                                        </p:attrNameLst>
                                      </p:cBhvr>
                                      <p:to>
                                        <p:strVal val="visible"/>
                                      </p:to>
                                    </p:set>
                                    <p:animEffect transition="in" filter="strips(downRight)">
                                      <p:cBhvr>
                                        <p:cTn id="83" dur="500"/>
                                        <p:tgtEl>
                                          <p:spTgt spid="106519"/>
                                        </p:tgtEl>
                                      </p:cBhvr>
                                    </p:animEffect>
                                  </p:childTnLst>
                                </p:cTn>
                              </p:par>
                            </p:childTnLst>
                          </p:cTn>
                        </p:par>
                        <p:par>
                          <p:cTn id="84" fill="hold" nodeType="afterGroup">
                            <p:stCondLst>
                              <p:cond delay="500"/>
                            </p:stCondLst>
                            <p:childTnLst>
                              <p:par>
                                <p:cTn id="85" presetID="55" presetClass="entr" presetSubtype="0" fill="hold" grpId="0" nodeType="afterEffect">
                                  <p:stCondLst>
                                    <p:cond delay="0"/>
                                  </p:stCondLst>
                                  <p:childTnLst>
                                    <p:set>
                                      <p:cBhvr>
                                        <p:cTn id="86" dur="1" fill="hold">
                                          <p:stCondLst>
                                            <p:cond delay="0"/>
                                          </p:stCondLst>
                                        </p:cTn>
                                        <p:tgtEl>
                                          <p:spTgt spid="106518"/>
                                        </p:tgtEl>
                                        <p:attrNameLst>
                                          <p:attrName>style.visibility</p:attrName>
                                        </p:attrNameLst>
                                      </p:cBhvr>
                                      <p:to>
                                        <p:strVal val="visible"/>
                                      </p:to>
                                    </p:set>
                                    <p:anim calcmode="lin" valueType="num">
                                      <p:cBhvr>
                                        <p:cTn id="87" dur="1000" fill="hold"/>
                                        <p:tgtEl>
                                          <p:spTgt spid="106518"/>
                                        </p:tgtEl>
                                        <p:attrNameLst>
                                          <p:attrName>ppt_w</p:attrName>
                                        </p:attrNameLst>
                                      </p:cBhvr>
                                      <p:tavLst>
                                        <p:tav tm="0">
                                          <p:val>
                                            <p:strVal val="#ppt_w*0.70"/>
                                          </p:val>
                                        </p:tav>
                                        <p:tav tm="100000">
                                          <p:val>
                                            <p:strVal val="#ppt_w"/>
                                          </p:val>
                                        </p:tav>
                                      </p:tavLst>
                                    </p:anim>
                                    <p:anim calcmode="lin" valueType="num">
                                      <p:cBhvr>
                                        <p:cTn id="88" dur="1000" fill="hold"/>
                                        <p:tgtEl>
                                          <p:spTgt spid="106518"/>
                                        </p:tgtEl>
                                        <p:attrNameLst>
                                          <p:attrName>ppt_h</p:attrName>
                                        </p:attrNameLst>
                                      </p:cBhvr>
                                      <p:tavLst>
                                        <p:tav tm="0">
                                          <p:val>
                                            <p:strVal val="#ppt_h"/>
                                          </p:val>
                                        </p:tav>
                                        <p:tav tm="100000">
                                          <p:val>
                                            <p:strVal val="#ppt_h"/>
                                          </p:val>
                                        </p:tav>
                                      </p:tavLst>
                                    </p:anim>
                                    <p:animEffect transition="in" filter="fade">
                                      <p:cBhvr>
                                        <p:cTn id="89" dur="1000"/>
                                        <p:tgtEl>
                                          <p:spTgt spid="106518"/>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18" presetClass="entr" presetSubtype="6" fill="hold" nodeType="clickEffect">
                                  <p:stCondLst>
                                    <p:cond delay="0"/>
                                  </p:stCondLst>
                                  <p:childTnLst>
                                    <p:set>
                                      <p:cBhvr>
                                        <p:cTn id="93" dur="1" fill="hold">
                                          <p:stCondLst>
                                            <p:cond delay="0"/>
                                          </p:stCondLst>
                                        </p:cTn>
                                        <p:tgtEl>
                                          <p:spTgt spid="106521"/>
                                        </p:tgtEl>
                                        <p:attrNameLst>
                                          <p:attrName>style.visibility</p:attrName>
                                        </p:attrNameLst>
                                      </p:cBhvr>
                                      <p:to>
                                        <p:strVal val="visible"/>
                                      </p:to>
                                    </p:set>
                                    <p:animEffect transition="in" filter="strips(downRight)">
                                      <p:cBhvr>
                                        <p:cTn id="94" dur="500"/>
                                        <p:tgtEl>
                                          <p:spTgt spid="106521"/>
                                        </p:tgtEl>
                                      </p:cBhvr>
                                    </p:animEffect>
                                  </p:childTnLst>
                                </p:cTn>
                              </p:par>
                            </p:childTnLst>
                          </p:cTn>
                        </p:par>
                        <p:par>
                          <p:cTn id="95" fill="hold" nodeType="afterGroup">
                            <p:stCondLst>
                              <p:cond delay="500"/>
                            </p:stCondLst>
                            <p:childTnLst>
                              <p:par>
                                <p:cTn id="96" presetID="55" presetClass="entr" presetSubtype="0" fill="hold" grpId="0" nodeType="afterEffect">
                                  <p:stCondLst>
                                    <p:cond delay="0"/>
                                  </p:stCondLst>
                                  <p:childTnLst>
                                    <p:set>
                                      <p:cBhvr>
                                        <p:cTn id="97" dur="1" fill="hold">
                                          <p:stCondLst>
                                            <p:cond delay="0"/>
                                          </p:stCondLst>
                                        </p:cTn>
                                        <p:tgtEl>
                                          <p:spTgt spid="106520"/>
                                        </p:tgtEl>
                                        <p:attrNameLst>
                                          <p:attrName>style.visibility</p:attrName>
                                        </p:attrNameLst>
                                      </p:cBhvr>
                                      <p:to>
                                        <p:strVal val="visible"/>
                                      </p:to>
                                    </p:set>
                                    <p:anim calcmode="lin" valueType="num">
                                      <p:cBhvr>
                                        <p:cTn id="98" dur="1000" fill="hold"/>
                                        <p:tgtEl>
                                          <p:spTgt spid="106520"/>
                                        </p:tgtEl>
                                        <p:attrNameLst>
                                          <p:attrName>ppt_w</p:attrName>
                                        </p:attrNameLst>
                                      </p:cBhvr>
                                      <p:tavLst>
                                        <p:tav tm="0">
                                          <p:val>
                                            <p:strVal val="#ppt_w*0.70"/>
                                          </p:val>
                                        </p:tav>
                                        <p:tav tm="100000">
                                          <p:val>
                                            <p:strVal val="#ppt_w"/>
                                          </p:val>
                                        </p:tav>
                                      </p:tavLst>
                                    </p:anim>
                                    <p:anim calcmode="lin" valueType="num">
                                      <p:cBhvr>
                                        <p:cTn id="99" dur="1000" fill="hold"/>
                                        <p:tgtEl>
                                          <p:spTgt spid="106520"/>
                                        </p:tgtEl>
                                        <p:attrNameLst>
                                          <p:attrName>ppt_h</p:attrName>
                                        </p:attrNameLst>
                                      </p:cBhvr>
                                      <p:tavLst>
                                        <p:tav tm="0">
                                          <p:val>
                                            <p:strVal val="#ppt_h"/>
                                          </p:val>
                                        </p:tav>
                                        <p:tav tm="100000">
                                          <p:val>
                                            <p:strVal val="#ppt_h"/>
                                          </p:val>
                                        </p:tav>
                                      </p:tavLst>
                                    </p:anim>
                                    <p:animEffect transition="in" filter="fade">
                                      <p:cBhvr>
                                        <p:cTn id="100" dur="1000"/>
                                        <p:tgtEl>
                                          <p:spTgt spid="106520"/>
                                        </p:tgtEl>
                                      </p:cBhvr>
                                    </p:animEffec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18" presetClass="entr" presetSubtype="6" fill="hold" nodeType="clickEffect">
                                  <p:stCondLst>
                                    <p:cond delay="0"/>
                                  </p:stCondLst>
                                  <p:childTnLst>
                                    <p:set>
                                      <p:cBhvr>
                                        <p:cTn id="104" dur="1" fill="hold">
                                          <p:stCondLst>
                                            <p:cond delay="0"/>
                                          </p:stCondLst>
                                        </p:cTn>
                                        <p:tgtEl>
                                          <p:spTgt spid="106524"/>
                                        </p:tgtEl>
                                        <p:attrNameLst>
                                          <p:attrName>style.visibility</p:attrName>
                                        </p:attrNameLst>
                                      </p:cBhvr>
                                      <p:to>
                                        <p:strVal val="visible"/>
                                      </p:to>
                                    </p:set>
                                    <p:animEffect transition="in" filter="strips(downRight)">
                                      <p:cBhvr>
                                        <p:cTn id="105" dur="500"/>
                                        <p:tgtEl>
                                          <p:spTgt spid="106524"/>
                                        </p:tgtEl>
                                      </p:cBhvr>
                                    </p:animEffect>
                                  </p:childTnLst>
                                </p:cTn>
                              </p:par>
                            </p:childTnLst>
                          </p:cTn>
                        </p:par>
                        <p:par>
                          <p:cTn id="106" fill="hold" nodeType="afterGroup">
                            <p:stCondLst>
                              <p:cond delay="500"/>
                            </p:stCondLst>
                            <p:childTnLst>
                              <p:par>
                                <p:cTn id="107" presetID="55" presetClass="entr" presetSubtype="0" fill="hold" grpId="0" nodeType="afterEffect">
                                  <p:stCondLst>
                                    <p:cond delay="0"/>
                                  </p:stCondLst>
                                  <p:childTnLst>
                                    <p:set>
                                      <p:cBhvr>
                                        <p:cTn id="108" dur="1" fill="hold">
                                          <p:stCondLst>
                                            <p:cond delay="0"/>
                                          </p:stCondLst>
                                        </p:cTn>
                                        <p:tgtEl>
                                          <p:spTgt spid="106522"/>
                                        </p:tgtEl>
                                        <p:attrNameLst>
                                          <p:attrName>style.visibility</p:attrName>
                                        </p:attrNameLst>
                                      </p:cBhvr>
                                      <p:to>
                                        <p:strVal val="visible"/>
                                      </p:to>
                                    </p:set>
                                    <p:anim calcmode="lin" valueType="num">
                                      <p:cBhvr>
                                        <p:cTn id="109" dur="1000" fill="hold"/>
                                        <p:tgtEl>
                                          <p:spTgt spid="106522"/>
                                        </p:tgtEl>
                                        <p:attrNameLst>
                                          <p:attrName>ppt_w</p:attrName>
                                        </p:attrNameLst>
                                      </p:cBhvr>
                                      <p:tavLst>
                                        <p:tav tm="0">
                                          <p:val>
                                            <p:strVal val="#ppt_w*0.70"/>
                                          </p:val>
                                        </p:tav>
                                        <p:tav tm="100000">
                                          <p:val>
                                            <p:strVal val="#ppt_w"/>
                                          </p:val>
                                        </p:tav>
                                      </p:tavLst>
                                    </p:anim>
                                    <p:anim calcmode="lin" valueType="num">
                                      <p:cBhvr>
                                        <p:cTn id="110" dur="1000" fill="hold"/>
                                        <p:tgtEl>
                                          <p:spTgt spid="106522"/>
                                        </p:tgtEl>
                                        <p:attrNameLst>
                                          <p:attrName>ppt_h</p:attrName>
                                        </p:attrNameLst>
                                      </p:cBhvr>
                                      <p:tavLst>
                                        <p:tav tm="0">
                                          <p:val>
                                            <p:strVal val="#ppt_h"/>
                                          </p:val>
                                        </p:tav>
                                        <p:tav tm="100000">
                                          <p:val>
                                            <p:strVal val="#ppt_h"/>
                                          </p:val>
                                        </p:tav>
                                      </p:tavLst>
                                    </p:anim>
                                    <p:animEffect transition="in" filter="fade">
                                      <p:cBhvr>
                                        <p:cTn id="111" dur="1000"/>
                                        <p:tgtEl>
                                          <p:spTgt spid="1065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8" grpId="0" animBg="1"/>
      <p:bldP spid="106499" grpId="0" animBg="1"/>
      <p:bldP spid="106500" grpId="0" animBg="1"/>
      <p:bldP spid="106501" grpId="0" animBg="1"/>
      <p:bldP spid="106502" grpId="0" animBg="1"/>
      <p:bldP spid="106508" grpId="0" animBg="1"/>
      <p:bldP spid="106510" grpId="0" animBg="1"/>
      <p:bldP spid="106518" grpId="0" animBg="1"/>
      <p:bldP spid="106520" grpId="0" animBg="1"/>
      <p:bldP spid="10652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zervirano mjesto broja slajda 3">
            <a:extLst>
              <a:ext uri="{FF2B5EF4-FFF2-40B4-BE49-F238E27FC236}">
                <a16:creationId xmlns:a16="http://schemas.microsoft.com/office/drawing/2014/main" id="{7511021B-98E7-4C01-BA4A-6EB43A1AC091}"/>
              </a:ext>
            </a:extLst>
          </p:cNvPr>
          <p:cNvSpPr>
            <a:spLocks noGrp="1"/>
          </p:cNvSpPr>
          <p:nvPr>
            <p:ph type="sldNum" sz="quarter" idx="12"/>
          </p:nvPr>
        </p:nvSpPr>
        <p:spPr/>
        <p:txBody>
          <a:bodyPr/>
          <a:lstStyle/>
          <a:p>
            <a:fld id="{7169639C-833A-440C-81F8-953F89C1DD58}" type="slidenum">
              <a:rPr lang="hr-HR" altLang="sr-Latn-RS"/>
              <a:pPr/>
              <a:t>7</a:t>
            </a:fld>
            <a:endParaRPr lang="hr-HR" altLang="sr-Latn-RS"/>
          </a:p>
        </p:txBody>
      </p:sp>
      <p:sp>
        <p:nvSpPr>
          <p:cNvPr id="111620" name="AutoShape 4">
            <a:extLst>
              <a:ext uri="{FF2B5EF4-FFF2-40B4-BE49-F238E27FC236}">
                <a16:creationId xmlns:a16="http://schemas.microsoft.com/office/drawing/2014/main" id="{2F394C33-DED9-4470-BE63-80DF8B11D696}"/>
              </a:ext>
            </a:extLst>
          </p:cNvPr>
          <p:cNvSpPr>
            <a:spLocks noChangeArrowheads="1"/>
          </p:cNvSpPr>
          <p:nvPr/>
        </p:nvSpPr>
        <p:spPr bwMode="auto">
          <a:xfrm>
            <a:off x="2209800" y="533400"/>
            <a:ext cx="4800600" cy="762000"/>
          </a:xfrm>
          <a:prstGeom prst="bevel">
            <a:avLst>
              <a:gd name="adj" fmla="val 12500"/>
            </a:avLst>
          </a:prstGeom>
          <a:solidFill>
            <a:schemeClr val="bg1">
              <a:alpha val="48000"/>
            </a:schemeClr>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hr-HR" altLang="sr-Latn-RS" sz="3600" b="1">
                <a:effectLst>
                  <a:outerShdw blurRad="38100" dist="38100" dir="2700000" algn="tl">
                    <a:srgbClr val="000000"/>
                  </a:outerShdw>
                </a:effectLst>
              </a:rPr>
              <a:t>Brodarski ugovor</a:t>
            </a:r>
            <a:endParaRPr lang="en-US" altLang="sr-Latn-RS" sz="3600" b="1">
              <a:effectLst>
                <a:outerShdw blurRad="38100" dist="38100" dir="2700000" algn="tl">
                  <a:srgbClr val="000000"/>
                </a:outerShdw>
              </a:effectLst>
            </a:endParaRPr>
          </a:p>
        </p:txBody>
      </p:sp>
      <p:sp>
        <p:nvSpPr>
          <p:cNvPr id="111621" name="AutoShape 5">
            <a:extLst>
              <a:ext uri="{FF2B5EF4-FFF2-40B4-BE49-F238E27FC236}">
                <a16:creationId xmlns:a16="http://schemas.microsoft.com/office/drawing/2014/main" id="{19ACA3B3-93F8-4F9C-9DB0-81ADC955E730}"/>
              </a:ext>
            </a:extLst>
          </p:cNvPr>
          <p:cNvSpPr>
            <a:spLocks noChangeArrowheads="1"/>
          </p:cNvSpPr>
          <p:nvPr/>
        </p:nvSpPr>
        <p:spPr bwMode="auto">
          <a:xfrm>
            <a:off x="2133600" y="2590800"/>
            <a:ext cx="4953000" cy="533400"/>
          </a:xfrm>
          <a:prstGeom prst="bevel">
            <a:avLst>
              <a:gd name="adj" fmla="val 12500"/>
            </a:avLst>
          </a:prstGeom>
          <a:solidFill>
            <a:schemeClr val="bg1">
              <a:alpha val="48000"/>
            </a:schemeClr>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hr-HR" altLang="sr-Latn-RS" b="1">
                <a:effectLst>
                  <a:outerShdw blurRad="38100" dist="38100" dir="2700000" algn="tl">
                    <a:srgbClr val="000000"/>
                  </a:outerShdw>
                </a:effectLst>
              </a:rPr>
              <a:t>ugovor o pomorsko plovidbenom poslu</a:t>
            </a:r>
            <a:endParaRPr lang="en-US" altLang="sr-Latn-RS" b="1">
              <a:effectLst>
                <a:outerShdw blurRad="38100" dist="38100" dir="2700000" algn="tl">
                  <a:srgbClr val="000000"/>
                </a:outerShdw>
              </a:effectLst>
            </a:endParaRPr>
          </a:p>
        </p:txBody>
      </p:sp>
      <p:sp>
        <p:nvSpPr>
          <p:cNvPr id="111622" name="AutoShape 6">
            <a:extLst>
              <a:ext uri="{FF2B5EF4-FFF2-40B4-BE49-F238E27FC236}">
                <a16:creationId xmlns:a16="http://schemas.microsoft.com/office/drawing/2014/main" id="{7E428BC1-5F82-4BAB-B803-1C831B32375D}"/>
              </a:ext>
            </a:extLst>
          </p:cNvPr>
          <p:cNvSpPr>
            <a:spLocks noChangeArrowheads="1"/>
          </p:cNvSpPr>
          <p:nvPr/>
        </p:nvSpPr>
        <p:spPr bwMode="auto">
          <a:xfrm>
            <a:off x="3581400" y="1676400"/>
            <a:ext cx="2057400" cy="533400"/>
          </a:xfrm>
          <a:prstGeom prst="bevel">
            <a:avLst>
              <a:gd name="adj" fmla="val 12500"/>
            </a:avLst>
          </a:prstGeom>
          <a:solidFill>
            <a:schemeClr val="bg1">
              <a:alpha val="48000"/>
            </a:schemeClr>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hr-HR" altLang="sr-Latn-RS" b="1">
                <a:effectLst>
                  <a:outerShdw blurRad="38100" dist="38100" dir="2700000" algn="tl">
                    <a:srgbClr val="000000"/>
                  </a:outerShdw>
                </a:effectLst>
              </a:rPr>
              <a:t>ugovor o djelu</a:t>
            </a:r>
            <a:endParaRPr lang="en-US" altLang="sr-Latn-RS" b="1">
              <a:effectLst>
                <a:outerShdw blurRad="38100" dist="38100" dir="2700000" algn="tl">
                  <a:srgbClr val="000000"/>
                </a:outerShdw>
              </a:effectLst>
            </a:endParaRPr>
          </a:p>
        </p:txBody>
      </p:sp>
      <p:sp>
        <p:nvSpPr>
          <p:cNvPr id="111623" name="AutoShape 7">
            <a:extLst>
              <a:ext uri="{FF2B5EF4-FFF2-40B4-BE49-F238E27FC236}">
                <a16:creationId xmlns:a16="http://schemas.microsoft.com/office/drawing/2014/main" id="{5058C4EF-C770-4D06-AEB5-BBD65DBEDCB0}"/>
              </a:ext>
            </a:extLst>
          </p:cNvPr>
          <p:cNvSpPr>
            <a:spLocks noChangeArrowheads="1"/>
          </p:cNvSpPr>
          <p:nvPr/>
        </p:nvSpPr>
        <p:spPr bwMode="auto">
          <a:xfrm>
            <a:off x="2133600" y="3581400"/>
            <a:ext cx="4953000" cy="533400"/>
          </a:xfrm>
          <a:prstGeom prst="bevel">
            <a:avLst>
              <a:gd name="adj" fmla="val 12500"/>
            </a:avLst>
          </a:prstGeom>
          <a:solidFill>
            <a:schemeClr val="bg1">
              <a:alpha val="48000"/>
            </a:schemeClr>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hr-HR" altLang="sr-Latn-RS" b="1" i="1">
                <a:effectLst>
                  <a:outerShdw blurRad="38100" dist="38100" dir="2700000" algn="tl">
                    <a:srgbClr val="000000"/>
                  </a:outerShdw>
                </a:effectLst>
              </a:rPr>
              <a:t>ugovor o prijevozu stvari morem</a:t>
            </a:r>
            <a:endParaRPr lang="en-US" altLang="sr-Latn-RS" b="1" i="1">
              <a:effectLst>
                <a:outerShdw blurRad="38100" dist="38100" dir="2700000" algn="tl">
                  <a:srgbClr val="000000"/>
                </a:outerShdw>
              </a:effectLst>
            </a:endParaRPr>
          </a:p>
        </p:txBody>
      </p:sp>
      <p:sp>
        <p:nvSpPr>
          <p:cNvPr id="111624" name="AutoShape 8">
            <a:extLst>
              <a:ext uri="{FF2B5EF4-FFF2-40B4-BE49-F238E27FC236}">
                <a16:creationId xmlns:a16="http://schemas.microsoft.com/office/drawing/2014/main" id="{7FF675A3-A42C-4DEA-B9AE-877EE26C6953}"/>
              </a:ext>
            </a:extLst>
          </p:cNvPr>
          <p:cNvSpPr>
            <a:spLocks noChangeArrowheads="1"/>
          </p:cNvSpPr>
          <p:nvPr/>
        </p:nvSpPr>
        <p:spPr bwMode="auto">
          <a:xfrm>
            <a:off x="1295400" y="4724400"/>
            <a:ext cx="2133600" cy="1066800"/>
          </a:xfrm>
          <a:prstGeom prst="bevel">
            <a:avLst>
              <a:gd name="adj" fmla="val 6250"/>
            </a:avLst>
          </a:prstGeom>
          <a:solidFill>
            <a:schemeClr val="bg1">
              <a:alpha val="48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600" i="1">
                <a:effectLst>
                  <a:outerShdw blurRad="38100" dist="38100" dir="2700000" algn="tl">
                    <a:srgbClr val="000000"/>
                  </a:outerShdw>
                </a:effectLst>
              </a:rPr>
              <a:t>prijevoz tereta određenim </a:t>
            </a:r>
          </a:p>
          <a:p>
            <a:pPr algn="ctr"/>
            <a:r>
              <a:rPr lang="hr-HR" altLang="sr-Latn-RS" sz="1600" i="1">
                <a:effectLst>
                  <a:outerShdw blurRad="38100" dist="38100" dir="2700000" algn="tl">
                    <a:srgbClr val="000000"/>
                  </a:outerShdw>
                </a:effectLst>
              </a:rPr>
              <a:t>brodskim prostorom</a:t>
            </a:r>
            <a:endParaRPr lang="en-US" altLang="sr-Latn-RS" sz="1600" i="1">
              <a:effectLst>
                <a:outerShdw blurRad="38100" dist="38100" dir="2700000" algn="tl">
                  <a:srgbClr val="000000"/>
                </a:outerShdw>
              </a:effectLst>
            </a:endParaRPr>
          </a:p>
        </p:txBody>
      </p:sp>
      <p:cxnSp>
        <p:nvCxnSpPr>
          <p:cNvPr id="111625" name="AutoShape 9">
            <a:extLst>
              <a:ext uri="{FF2B5EF4-FFF2-40B4-BE49-F238E27FC236}">
                <a16:creationId xmlns:a16="http://schemas.microsoft.com/office/drawing/2014/main" id="{995B1CDC-EC2E-4352-9DC3-4869810F6275}"/>
              </a:ext>
            </a:extLst>
          </p:cNvPr>
          <p:cNvCxnSpPr>
            <a:cxnSpLocks noChangeShapeType="1"/>
            <a:stCxn id="111620" idx="2"/>
            <a:endCxn id="111622" idx="6"/>
          </p:cNvCxnSpPr>
          <p:nvPr/>
        </p:nvCxnSpPr>
        <p:spPr bwMode="auto">
          <a:xfrm>
            <a:off x="4610100" y="1295400"/>
            <a:ext cx="0" cy="3810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1626" name="AutoShape 10">
            <a:extLst>
              <a:ext uri="{FF2B5EF4-FFF2-40B4-BE49-F238E27FC236}">
                <a16:creationId xmlns:a16="http://schemas.microsoft.com/office/drawing/2014/main" id="{FD92D5E3-95CA-4BDC-9E19-450D5FF19433}"/>
              </a:ext>
            </a:extLst>
          </p:cNvPr>
          <p:cNvCxnSpPr>
            <a:cxnSpLocks noChangeShapeType="1"/>
            <a:stCxn id="111622" idx="2"/>
            <a:endCxn id="111621" idx="6"/>
          </p:cNvCxnSpPr>
          <p:nvPr/>
        </p:nvCxnSpPr>
        <p:spPr bwMode="auto">
          <a:xfrm>
            <a:off x="4610100" y="2209800"/>
            <a:ext cx="0" cy="3810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1627" name="AutoShape 11">
            <a:extLst>
              <a:ext uri="{FF2B5EF4-FFF2-40B4-BE49-F238E27FC236}">
                <a16:creationId xmlns:a16="http://schemas.microsoft.com/office/drawing/2014/main" id="{E745C973-7AE6-4717-8919-FC4CFB596A2B}"/>
              </a:ext>
            </a:extLst>
          </p:cNvPr>
          <p:cNvCxnSpPr>
            <a:cxnSpLocks noChangeShapeType="1"/>
            <a:stCxn id="111621" idx="2"/>
            <a:endCxn id="111623" idx="6"/>
          </p:cNvCxnSpPr>
          <p:nvPr/>
        </p:nvCxnSpPr>
        <p:spPr bwMode="auto">
          <a:xfrm>
            <a:off x="4610100" y="3124200"/>
            <a:ext cx="0" cy="4572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1628" name="AutoShape 12">
            <a:extLst>
              <a:ext uri="{FF2B5EF4-FFF2-40B4-BE49-F238E27FC236}">
                <a16:creationId xmlns:a16="http://schemas.microsoft.com/office/drawing/2014/main" id="{595223ED-B30F-4E02-8B01-F7A5AA11E980}"/>
              </a:ext>
            </a:extLst>
          </p:cNvPr>
          <p:cNvCxnSpPr>
            <a:cxnSpLocks noChangeShapeType="1"/>
            <a:stCxn id="111623" idx="4"/>
            <a:endCxn id="111624" idx="4"/>
          </p:cNvCxnSpPr>
          <p:nvPr/>
        </p:nvCxnSpPr>
        <p:spPr bwMode="auto">
          <a:xfrm rot="10800000" flipV="1">
            <a:off x="1295400" y="3848100"/>
            <a:ext cx="838200" cy="1409700"/>
          </a:xfrm>
          <a:prstGeom prst="bentConnector3">
            <a:avLst>
              <a:gd name="adj1" fmla="val 127273"/>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1629" name="AutoShape 13">
            <a:extLst>
              <a:ext uri="{FF2B5EF4-FFF2-40B4-BE49-F238E27FC236}">
                <a16:creationId xmlns:a16="http://schemas.microsoft.com/office/drawing/2014/main" id="{D16F0505-5281-4A44-B114-F38C420DC517}"/>
              </a:ext>
            </a:extLst>
          </p:cNvPr>
          <p:cNvSpPr>
            <a:spLocks noChangeArrowheads="1"/>
          </p:cNvSpPr>
          <p:nvPr/>
        </p:nvSpPr>
        <p:spPr bwMode="auto">
          <a:xfrm>
            <a:off x="5105400" y="4495800"/>
            <a:ext cx="2743200" cy="609600"/>
          </a:xfrm>
          <a:prstGeom prst="bevel">
            <a:avLst>
              <a:gd name="adj" fmla="val 12500"/>
            </a:avLst>
          </a:prstGeom>
          <a:solidFill>
            <a:schemeClr val="bg1">
              <a:alpha val="48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600" i="1">
                <a:effectLst>
                  <a:outerShdw blurRad="38100" dist="38100" dir="2700000" algn="tl">
                    <a:srgbClr val="000000"/>
                  </a:outerShdw>
                </a:effectLst>
              </a:rPr>
              <a:t>za jedno ili više putovanja</a:t>
            </a:r>
            <a:endParaRPr lang="en-US" altLang="sr-Latn-RS" sz="1600" i="1">
              <a:effectLst>
                <a:outerShdw blurRad="38100" dist="38100" dir="2700000" algn="tl">
                  <a:srgbClr val="000000"/>
                </a:outerShdw>
              </a:effectLst>
            </a:endParaRPr>
          </a:p>
        </p:txBody>
      </p:sp>
      <p:sp>
        <p:nvSpPr>
          <p:cNvPr id="111630" name="AutoShape 14">
            <a:extLst>
              <a:ext uri="{FF2B5EF4-FFF2-40B4-BE49-F238E27FC236}">
                <a16:creationId xmlns:a16="http://schemas.microsoft.com/office/drawing/2014/main" id="{B347AB63-146D-4F07-A8F6-8C6EA28F7EB3}"/>
              </a:ext>
            </a:extLst>
          </p:cNvPr>
          <p:cNvSpPr>
            <a:spLocks noChangeArrowheads="1"/>
          </p:cNvSpPr>
          <p:nvPr/>
        </p:nvSpPr>
        <p:spPr bwMode="auto">
          <a:xfrm>
            <a:off x="5105400" y="5410200"/>
            <a:ext cx="2743200" cy="533400"/>
          </a:xfrm>
          <a:prstGeom prst="bevel">
            <a:avLst>
              <a:gd name="adj" fmla="val 12500"/>
            </a:avLst>
          </a:prstGeom>
          <a:solidFill>
            <a:schemeClr val="bg1">
              <a:alpha val="48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600" i="1">
                <a:effectLst>
                  <a:outerShdw blurRad="38100" dist="38100" dir="2700000" algn="tl">
                    <a:srgbClr val="000000"/>
                  </a:outerShdw>
                </a:effectLst>
              </a:rPr>
              <a:t>za određeno vrijeme</a:t>
            </a:r>
            <a:endParaRPr lang="en-US" altLang="sr-Latn-RS" sz="1600" i="1">
              <a:effectLst>
                <a:outerShdw blurRad="38100" dist="38100" dir="2700000" algn="tl">
                  <a:srgbClr val="000000"/>
                </a:outerShdw>
              </a:effectLst>
            </a:endParaRPr>
          </a:p>
        </p:txBody>
      </p:sp>
      <p:cxnSp>
        <p:nvCxnSpPr>
          <p:cNvPr id="111631" name="AutoShape 15">
            <a:extLst>
              <a:ext uri="{FF2B5EF4-FFF2-40B4-BE49-F238E27FC236}">
                <a16:creationId xmlns:a16="http://schemas.microsoft.com/office/drawing/2014/main" id="{39CB3F29-1C74-4AAF-B044-0DFCCC6F9872}"/>
              </a:ext>
            </a:extLst>
          </p:cNvPr>
          <p:cNvCxnSpPr>
            <a:cxnSpLocks noChangeShapeType="1"/>
            <a:stCxn id="111623" idx="0"/>
            <a:endCxn id="111629" idx="0"/>
          </p:cNvCxnSpPr>
          <p:nvPr/>
        </p:nvCxnSpPr>
        <p:spPr bwMode="auto">
          <a:xfrm>
            <a:off x="7086600" y="3848100"/>
            <a:ext cx="762000" cy="952500"/>
          </a:xfrm>
          <a:prstGeom prst="bentConnector3">
            <a:avLst>
              <a:gd name="adj1" fmla="val 13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1632" name="AutoShape 16">
            <a:extLst>
              <a:ext uri="{FF2B5EF4-FFF2-40B4-BE49-F238E27FC236}">
                <a16:creationId xmlns:a16="http://schemas.microsoft.com/office/drawing/2014/main" id="{15A8F901-F119-46E1-AD2A-EC6B745C39ED}"/>
              </a:ext>
            </a:extLst>
          </p:cNvPr>
          <p:cNvCxnSpPr>
            <a:cxnSpLocks noChangeShapeType="1"/>
            <a:stCxn id="111623" idx="0"/>
            <a:endCxn id="111630" idx="0"/>
          </p:cNvCxnSpPr>
          <p:nvPr/>
        </p:nvCxnSpPr>
        <p:spPr bwMode="auto">
          <a:xfrm>
            <a:off x="7086600" y="3848100"/>
            <a:ext cx="762000" cy="1828800"/>
          </a:xfrm>
          <a:prstGeom prst="bentConnector3">
            <a:avLst>
              <a:gd name="adj1" fmla="val 13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1633" name="AutoShape 17">
            <a:extLst>
              <a:ext uri="{FF2B5EF4-FFF2-40B4-BE49-F238E27FC236}">
                <a16:creationId xmlns:a16="http://schemas.microsoft.com/office/drawing/2014/main" id="{AD95D7A3-1E74-416C-BCA6-E19F54B3A967}"/>
              </a:ext>
            </a:extLst>
          </p:cNvPr>
          <p:cNvCxnSpPr>
            <a:cxnSpLocks noChangeShapeType="1"/>
            <a:stCxn id="111624" idx="0"/>
            <a:endCxn id="111629" idx="4"/>
          </p:cNvCxnSpPr>
          <p:nvPr/>
        </p:nvCxnSpPr>
        <p:spPr bwMode="auto">
          <a:xfrm flipV="1">
            <a:off x="3429000" y="4800600"/>
            <a:ext cx="1676400" cy="457200"/>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1634" name="AutoShape 18">
            <a:extLst>
              <a:ext uri="{FF2B5EF4-FFF2-40B4-BE49-F238E27FC236}">
                <a16:creationId xmlns:a16="http://schemas.microsoft.com/office/drawing/2014/main" id="{546261FA-DD98-4640-A737-565F2394E646}"/>
              </a:ext>
            </a:extLst>
          </p:cNvPr>
          <p:cNvCxnSpPr>
            <a:cxnSpLocks noChangeShapeType="1"/>
            <a:stCxn id="111624" idx="0"/>
            <a:endCxn id="111630" idx="4"/>
          </p:cNvCxnSpPr>
          <p:nvPr/>
        </p:nvCxnSpPr>
        <p:spPr bwMode="auto">
          <a:xfrm>
            <a:off x="3429000" y="5257800"/>
            <a:ext cx="1676400" cy="419100"/>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111620"/>
                                        </p:tgtEl>
                                        <p:attrNameLst>
                                          <p:attrName>style.visibility</p:attrName>
                                        </p:attrNameLst>
                                      </p:cBhvr>
                                      <p:to>
                                        <p:strVal val="visible"/>
                                      </p:to>
                                    </p:set>
                                    <p:anim calcmode="lin" valueType="num">
                                      <p:cBhvr>
                                        <p:cTn id="7" dur="1000" fill="hold"/>
                                        <p:tgtEl>
                                          <p:spTgt spid="111620"/>
                                        </p:tgtEl>
                                        <p:attrNameLst>
                                          <p:attrName>ppt_w</p:attrName>
                                        </p:attrNameLst>
                                      </p:cBhvr>
                                      <p:tavLst>
                                        <p:tav tm="0">
                                          <p:val>
                                            <p:strVal val="#ppt_w*0.70"/>
                                          </p:val>
                                        </p:tav>
                                        <p:tav tm="100000">
                                          <p:val>
                                            <p:strVal val="#ppt_w"/>
                                          </p:val>
                                        </p:tav>
                                      </p:tavLst>
                                    </p:anim>
                                    <p:anim calcmode="lin" valueType="num">
                                      <p:cBhvr>
                                        <p:cTn id="8" dur="1000" fill="hold"/>
                                        <p:tgtEl>
                                          <p:spTgt spid="111620"/>
                                        </p:tgtEl>
                                        <p:attrNameLst>
                                          <p:attrName>ppt_h</p:attrName>
                                        </p:attrNameLst>
                                      </p:cBhvr>
                                      <p:tavLst>
                                        <p:tav tm="0">
                                          <p:val>
                                            <p:strVal val="#ppt_h"/>
                                          </p:val>
                                        </p:tav>
                                        <p:tav tm="100000">
                                          <p:val>
                                            <p:strVal val="#ppt_h"/>
                                          </p:val>
                                        </p:tav>
                                      </p:tavLst>
                                    </p:anim>
                                    <p:animEffect transition="in" filter="fade">
                                      <p:cBhvr>
                                        <p:cTn id="9" dur="1000"/>
                                        <p:tgtEl>
                                          <p:spTgt spid="11162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8" presetClass="entr" presetSubtype="6" fill="hold" nodeType="clickEffect">
                                  <p:stCondLst>
                                    <p:cond delay="0"/>
                                  </p:stCondLst>
                                  <p:childTnLst>
                                    <p:set>
                                      <p:cBhvr>
                                        <p:cTn id="13" dur="1" fill="hold">
                                          <p:stCondLst>
                                            <p:cond delay="0"/>
                                          </p:stCondLst>
                                        </p:cTn>
                                        <p:tgtEl>
                                          <p:spTgt spid="111625"/>
                                        </p:tgtEl>
                                        <p:attrNameLst>
                                          <p:attrName>style.visibility</p:attrName>
                                        </p:attrNameLst>
                                      </p:cBhvr>
                                      <p:to>
                                        <p:strVal val="visible"/>
                                      </p:to>
                                    </p:set>
                                    <p:animEffect transition="in" filter="strips(downRight)">
                                      <p:cBhvr>
                                        <p:cTn id="14" dur="500"/>
                                        <p:tgtEl>
                                          <p:spTgt spid="111625"/>
                                        </p:tgtEl>
                                      </p:cBhvr>
                                    </p:animEffect>
                                  </p:childTnLst>
                                </p:cTn>
                              </p:par>
                            </p:childTnLst>
                          </p:cTn>
                        </p:par>
                        <p:par>
                          <p:cTn id="15" fill="hold" nodeType="afterGroup">
                            <p:stCondLst>
                              <p:cond delay="500"/>
                            </p:stCondLst>
                            <p:childTnLst>
                              <p:par>
                                <p:cTn id="16" presetID="55" presetClass="entr" presetSubtype="0" fill="hold" grpId="0" nodeType="afterEffect">
                                  <p:stCondLst>
                                    <p:cond delay="0"/>
                                  </p:stCondLst>
                                  <p:childTnLst>
                                    <p:set>
                                      <p:cBhvr>
                                        <p:cTn id="17" dur="1" fill="hold">
                                          <p:stCondLst>
                                            <p:cond delay="0"/>
                                          </p:stCondLst>
                                        </p:cTn>
                                        <p:tgtEl>
                                          <p:spTgt spid="111622"/>
                                        </p:tgtEl>
                                        <p:attrNameLst>
                                          <p:attrName>style.visibility</p:attrName>
                                        </p:attrNameLst>
                                      </p:cBhvr>
                                      <p:to>
                                        <p:strVal val="visible"/>
                                      </p:to>
                                    </p:set>
                                    <p:anim calcmode="lin" valueType="num">
                                      <p:cBhvr>
                                        <p:cTn id="18" dur="1000" fill="hold"/>
                                        <p:tgtEl>
                                          <p:spTgt spid="111622"/>
                                        </p:tgtEl>
                                        <p:attrNameLst>
                                          <p:attrName>ppt_w</p:attrName>
                                        </p:attrNameLst>
                                      </p:cBhvr>
                                      <p:tavLst>
                                        <p:tav tm="0">
                                          <p:val>
                                            <p:strVal val="#ppt_w*0.70"/>
                                          </p:val>
                                        </p:tav>
                                        <p:tav tm="100000">
                                          <p:val>
                                            <p:strVal val="#ppt_w"/>
                                          </p:val>
                                        </p:tav>
                                      </p:tavLst>
                                    </p:anim>
                                    <p:anim calcmode="lin" valueType="num">
                                      <p:cBhvr>
                                        <p:cTn id="19" dur="1000" fill="hold"/>
                                        <p:tgtEl>
                                          <p:spTgt spid="111622"/>
                                        </p:tgtEl>
                                        <p:attrNameLst>
                                          <p:attrName>ppt_h</p:attrName>
                                        </p:attrNameLst>
                                      </p:cBhvr>
                                      <p:tavLst>
                                        <p:tav tm="0">
                                          <p:val>
                                            <p:strVal val="#ppt_h"/>
                                          </p:val>
                                        </p:tav>
                                        <p:tav tm="100000">
                                          <p:val>
                                            <p:strVal val="#ppt_h"/>
                                          </p:val>
                                        </p:tav>
                                      </p:tavLst>
                                    </p:anim>
                                    <p:animEffect transition="in" filter="fade">
                                      <p:cBhvr>
                                        <p:cTn id="20" dur="1000"/>
                                        <p:tgtEl>
                                          <p:spTgt spid="111622"/>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8" presetClass="entr" presetSubtype="6" fill="hold" nodeType="clickEffect">
                                  <p:stCondLst>
                                    <p:cond delay="0"/>
                                  </p:stCondLst>
                                  <p:childTnLst>
                                    <p:set>
                                      <p:cBhvr>
                                        <p:cTn id="24" dur="1" fill="hold">
                                          <p:stCondLst>
                                            <p:cond delay="0"/>
                                          </p:stCondLst>
                                        </p:cTn>
                                        <p:tgtEl>
                                          <p:spTgt spid="111626"/>
                                        </p:tgtEl>
                                        <p:attrNameLst>
                                          <p:attrName>style.visibility</p:attrName>
                                        </p:attrNameLst>
                                      </p:cBhvr>
                                      <p:to>
                                        <p:strVal val="visible"/>
                                      </p:to>
                                    </p:set>
                                    <p:animEffect transition="in" filter="strips(downRight)">
                                      <p:cBhvr>
                                        <p:cTn id="25" dur="500"/>
                                        <p:tgtEl>
                                          <p:spTgt spid="111626"/>
                                        </p:tgtEl>
                                      </p:cBhvr>
                                    </p:animEffect>
                                  </p:childTnLst>
                                </p:cTn>
                              </p:par>
                            </p:childTnLst>
                          </p:cTn>
                        </p:par>
                        <p:par>
                          <p:cTn id="26" fill="hold" nodeType="afterGroup">
                            <p:stCondLst>
                              <p:cond delay="500"/>
                            </p:stCondLst>
                            <p:childTnLst>
                              <p:par>
                                <p:cTn id="27" presetID="55" presetClass="entr" presetSubtype="0" fill="hold" grpId="0" nodeType="afterEffect">
                                  <p:stCondLst>
                                    <p:cond delay="0"/>
                                  </p:stCondLst>
                                  <p:childTnLst>
                                    <p:set>
                                      <p:cBhvr>
                                        <p:cTn id="28" dur="1" fill="hold">
                                          <p:stCondLst>
                                            <p:cond delay="0"/>
                                          </p:stCondLst>
                                        </p:cTn>
                                        <p:tgtEl>
                                          <p:spTgt spid="111621"/>
                                        </p:tgtEl>
                                        <p:attrNameLst>
                                          <p:attrName>style.visibility</p:attrName>
                                        </p:attrNameLst>
                                      </p:cBhvr>
                                      <p:to>
                                        <p:strVal val="visible"/>
                                      </p:to>
                                    </p:set>
                                    <p:anim calcmode="lin" valueType="num">
                                      <p:cBhvr>
                                        <p:cTn id="29" dur="1000" fill="hold"/>
                                        <p:tgtEl>
                                          <p:spTgt spid="111621"/>
                                        </p:tgtEl>
                                        <p:attrNameLst>
                                          <p:attrName>ppt_w</p:attrName>
                                        </p:attrNameLst>
                                      </p:cBhvr>
                                      <p:tavLst>
                                        <p:tav tm="0">
                                          <p:val>
                                            <p:strVal val="#ppt_w*0.70"/>
                                          </p:val>
                                        </p:tav>
                                        <p:tav tm="100000">
                                          <p:val>
                                            <p:strVal val="#ppt_w"/>
                                          </p:val>
                                        </p:tav>
                                      </p:tavLst>
                                    </p:anim>
                                    <p:anim calcmode="lin" valueType="num">
                                      <p:cBhvr>
                                        <p:cTn id="30" dur="1000" fill="hold"/>
                                        <p:tgtEl>
                                          <p:spTgt spid="111621"/>
                                        </p:tgtEl>
                                        <p:attrNameLst>
                                          <p:attrName>ppt_h</p:attrName>
                                        </p:attrNameLst>
                                      </p:cBhvr>
                                      <p:tavLst>
                                        <p:tav tm="0">
                                          <p:val>
                                            <p:strVal val="#ppt_h"/>
                                          </p:val>
                                        </p:tav>
                                        <p:tav tm="100000">
                                          <p:val>
                                            <p:strVal val="#ppt_h"/>
                                          </p:val>
                                        </p:tav>
                                      </p:tavLst>
                                    </p:anim>
                                    <p:animEffect transition="in" filter="fade">
                                      <p:cBhvr>
                                        <p:cTn id="31" dur="1000"/>
                                        <p:tgtEl>
                                          <p:spTgt spid="111621"/>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8" presetClass="entr" presetSubtype="12" fill="hold" nodeType="clickEffect">
                                  <p:stCondLst>
                                    <p:cond delay="0"/>
                                  </p:stCondLst>
                                  <p:childTnLst>
                                    <p:set>
                                      <p:cBhvr>
                                        <p:cTn id="35" dur="1" fill="hold">
                                          <p:stCondLst>
                                            <p:cond delay="0"/>
                                          </p:stCondLst>
                                        </p:cTn>
                                        <p:tgtEl>
                                          <p:spTgt spid="111627"/>
                                        </p:tgtEl>
                                        <p:attrNameLst>
                                          <p:attrName>style.visibility</p:attrName>
                                        </p:attrNameLst>
                                      </p:cBhvr>
                                      <p:to>
                                        <p:strVal val="visible"/>
                                      </p:to>
                                    </p:set>
                                    <p:animEffect transition="in" filter="strips(downLeft)">
                                      <p:cBhvr>
                                        <p:cTn id="36" dur="500"/>
                                        <p:tgtEl>
                                          <p:spTgt spid="111627"/>
                                        </p:tgtEl>
                                      </p:cBhvr>
                                    </p:animEffect>
                                  </p:childTnLst>
                                </p:cTn>
                              </p:par>
                            </p:childTnLst>
                          </p:cTn>
                        </p:par>
                        <p:par>
                          <p:cTn id="37" fill="hold" nodeType="afterGroup">
                            <p:stCondLst>
                              <p:cond delay="500"/>
                            </p:stCondLst>
                            <p:childTnLst>
                              <p:par>
                                <p:cTn id="38" presetID="55" presetClass="entr" presetSubtype="0" fill="hold" grpId="0" nodeType="afterEffect">
                                  <p:stCondLst>
                                    <p:cond delay="0"/>
                                  </p:stCondLst>
                                  <p:childTnLst>
                                    <p:set>
                                      <p:cBhvr>
                                        <p:cTn id="39" dur="1" fill="hold">
                                          <p:stCondLst>
                                            <p:cond delay="0"/>
                                          </p:stCondLst>
                                        </p:cTn>
                                        <p:tgtEl>
                                          <p:spTgt spid="111623"/>
                                        </p:tgtEl>
                                        <p:attrNameLst>
                                          <p:attrName>style.visibility</p:attrName>
                                        </p:attrNameLst>
                                      </p:cBhvr>
                                      <p:to>
                                        <p:strVal val="visible"/>
                                      </p:to>
                                    </p:set>
                                    <p:anim calcmode="lin" valueType="num">
                                      <p:cBhvr>
                                        <p:cTn id="40" dur="1000" fill="hold"/>
                                        <p:tgtEl>
                                          <p:spTgt spid="111623"/>
                                        </p:tgtEl>
                                        <p:attrNameLst>
                                          <p:attrName>ppt_w</p:attrName>
                                        </p:attrNameLst>
                                      </p:cBhvr>
                                      <p:tavLst>
                                        <p:tav tm="0">
                                          <p:val>
                                            <p:strVal val="#ppt_w*0.70"/>
                                          </p:val>
                                        </p:tav>
                                        <p:tav tm="100000">
                                          <p:val>
                                            <p:strVal val="#ppt_w"/>
                                          </p:val>
                                        </p:tav>
                                      </p:tavLst>
                                    </p:anim>
                                    <p:anim calcmode="lin" valueType="num">
                                      <p:cBhvr>
                                        <p:cTn id="41" dur="1000" fill="hold"/>
                                        <p:tgtEl>
                                          <p:spTgt spid="111623"/>
                                        </p:tgtEl>
                                        <p:attrNameLst>
                                          <p:attrName>ppt_h</p:attrName>
                                        </p:attrNameLst>
                                      </p:cBhvr>
                                      <p:tavLst>
                                        <p:tav tm="0">
                                          <p:val>
                                            <p:strVal val="#ppt_h"/>
                                          </p:val>
                                        </p:tav>
                                        <p:tav tm="100000">
                                          <p:val>
                                            <p:strVal val="#ppt_h"/>
                                          </p:val>
                                        </p:tav>
                                      </p:tavLst>
                                    </p:anim>
                                    <p:animEffect transition="in" filter="fade">
                                      <p:cBhvr>
                                        <p:cTn id="42" dur="1000"/>
                                        <p:tgtEl>
                                          <p:spTgt spid="11162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8" presetClass="entr" presetSubtype="12" fill="hold" nodeType="clickEffect">
                                  <p:stCondLst>
                                    <p:cond delay="0"/>
                                  </p:stCondLst>
                                  <p:childTnLst>
                                    <p:set>
                                      <p:cBhvr>
                                        <p:cTn id="46" dur="1" fill="hold">
                                          <p:stCondLst>
                                            <p:cond delay="0"/>
                                          </p:stCondLst>
                                        </p:cTn>
                                        <p:tgtEl>
                                          <p:spTgt spid="111628"/>
                                        </p:tgtEl>
                                        <p:attrNameLst>
                                          <p:attrName>style.visibility</p:attrName>
                                        </p:attrNameLst>
                                      </p:cBhvr>
                                      <p:to>
                                        <p:strVal val="visible"/>
                                      </p:to>
                                    </p:set>
                                    <p:animEffect transition="in" filter="strips(downLeft)">
                                      <p:cBhvr>
                                        <p:cTn id="47" dur="500"/>
                                        <p:tgtEl>
                                          <p:spTgt spid="111628"/>
                                        </p:tgtEl>
                                      </p:cBhvr>
                                    </p:animEffect>
                                  </p:childTnLst>
                                </p:cTn>
                              </p:par>
                            </p:childTnLst>
                          </p:cTn>
                        </p:par>
                        <p:par>
                          <p:cTn id="48" fill="hold" nodeType="afterGroup">
                            <p:stCondLst>
                              <p:cond delay="500"/>
                            </p:stCondLst>
                            <p:childTnLst>
                              <p:par>
                                <p:cTn id="49" presetID="55" presetClass="entr" presetSubtype="0" fill="hold" grpId="0" nodeType="afterEffect">
                                  <p:stCondLst>
                                    <p:cond delay="0"/>
                                  </p:stCondLst>
                                  <p:childTnLst>
                                    <p:set>
                                      <p:cBhvr>
                                        <p:cTn id="50" dur="1" fill="hold">
                                          <p:stCondLst>
                                            <p:cond delay="0"/>
                                          </p:stCondLst>
                                        </p:cTn>
                                        <p:tgtEl>
                                          <p:spTgt spid="111624"/>
                                        </p:tgtEl>
                                        <p:attrNameLst>
                                          <p:attrName>style.visibility</p:attrName>
                                        </p:attrNameLst>
                                      </p:cBhvr>
                                      <p:to>
                                        <p:strVal val="visible"/>
                                      </p:to>
                                    </p:set>
                                    <p:anim calcmode="lin" valueType="num">
                                      <p:cBhvr>
                                        <p:cTn id="51" dur="1000" fill="hold"/>
                                        <p:tgtEl>
                                          <p:spTgt spid="111624"/>
                                        </p:tgtEl>
                                        <p:attrNameLst>
                                          <p:attrName>ppt_w</p:attrName>
                                        </p:attrNameLst>
                                      </p:cBhvr>
                                      <p:tavLst>
                                        <p:tav tm="0">
                                          <p:val>
                                            <p:strVal val="#ppt_w*0.70"/>
                                          </p:val>
                                        </p:tav>
                                        <p:tav tm="100000">
                                          <p:val>
                                            <p:strVal val="#ppt_w"/>
                                          </p:val>
                                        </p:tav>
                                      </p:tavLst>
                                    </p:anim>
                                    <p:anim calcmode="lin" valueType="num">
                                      <p:cBhvr>
                                        <p:cTn id="52" dur="1000" fill="hold"/>
                                        <p:tgtEl>
                                          <p:spTgt spid="111624"/>
                                        </p:tgtEl>
                                        <p:attrNameLst>
                                          <p:attrName>ppt_h</p:attrName>
                                        </p:attrNameLst>
                                      </p:cBhvr>
                                      <p:tavLst>
                                        <p:tav tm="0">
                                          <p:val>
                                            <p:strVal val="#ppt_h"/>
                                          </p:val>
                                        </p:tav>
                                        <p:tav tm="100000">
                                          <p:val>
                                            <p:strVal val="#ppt_h"/>
                                          </p:val>
                                        </p:tav>
                                      </p:tavLst>
                                    </p:anim>
                                    <p:animEffect transition="in" filter="fade">
                                      <p:cBhvr>
                                        <p:cTn id="53" dur="1000"/>
                                        <p:tgtEl>
                                          <p:spTgt spid="111624"/>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8" presetClass="entr" presetSubtype="12" fill="hold" nodeType="clickEffect">
                                  <p:stCondLst>
                                    <p:cond delay="0"/>
                                  </p:stCondLst>
                                  <p:childTnLst>
                                    <p:set>
                                      <p:cBhvr>
                                        <p:cTn id="57" dur="1" fill="hold">
                                          <p:stCondLst>
                                            <p:cond delay="0"/>
                                          </p:stCondLst>
                                        </p:cTn>
                                        <p:tgtEl>
                                          <p:spTgt spid="111631"/>
                                        </p:tgtEl>
                                        <p:attrNameLst>
                                          <p:attrName>style.visibility</p:attrName>
                                        </p:attrNameLst>
                                      </p:cBhvr>
                                      <p:to>
                                        <p:strVal val="visible"/>
                                      </p:to>
                                    </p:set>
                                    <p:animEffect transition="in" filter="strips(downLeft)">
                                      <p:cBhvr>
                                        <p:cTn id="58" dur="500"/>
                                        <p:tgtEl>
                                          <p:spTgt spid="111631"/>
                                        </p:tgtEl>
                                      </p:cBhvr>
                                    </p:animEffect>
                                  </p:childTnLst>
                                </p:cTn>
                              </p:par>
                              <p:par>
                                <p:cTn id="59" presetID="18" presetClass="entr" presetSubtype="6" fill="hold" nodeType="withEffect">
                                  <p:stCondLst>
                                    <p:cond delay="0"/>
                                  </p:stCondLst>
                                  <p:childTnLst>
                                    <p:set>
                                      <p:cBhvr>
                                        <p:cTn id="60" dur="1" fill="hold">
                                          <p:stCondLst>
                                            <p:cond delay="0"/>
                                          </p:stCondLst>
                                        </p:cTn>
                                        <p:tgtEl>
                                          <p:spTgt spid="111633"/>
                                        </p:tgtEl>
                                        <p:attrNameLst>
                                          <p:attrName>style.visibility</p:attrName>
                                        </p:attrNameLst>
                                      </p:cBhvr>
                                      <p:to>
                                        <p:strVal val="visible"/>
                                      </p:to>
                                    </p:set>
                                    <p:animEffect transition="in" filter="strips(downRight)">
                                      <p:cBhvr>
                                        <p:cTn id="61" dur="500"/>
                                        <p:tgtEl>
                                          <p:spTgt spid="111633"/>
                                        </p:tgtEl>
                                      </p:cBhvr>
                                    </p:animEffect>
                                  </p:childTnLst>
                                </p:cTn>
                              </p:par>
                            </p:childTnLst>
                          </p:cTn>
                        </p:par>
                        <p:par>
                          <p:cTn id="62" fill="hold" nodeType="afterGroup">
                            <p:stCondLst>
                              <p:cond delay="500"/>
                            </p:stCondLst>
                            <p:childTnLst>
                              <p:par>
                                <p:cTn id="63" presetID="55" presetClass="entr" presetSubtype="0" fill="hold" grpId="0" nodeType="afterEffect">
                                  <p:stCondLst>
                                    <p:cond delay="0"/>
                                  </p:stCondLst>
                                  <p:childTnLst>
                                    <p:set>
                                      <p:cBhvr>
                                        <p:cTn id="64" dur="1" fill="hold">
                                          <p:stCondLst>
                                            <p:cond delay="0"/>
                                          </p:stCondLst>
                                        </p:cTn>
                                        <p:tgtEl>
                                          <p:spTgt spid="111629"/>
                                        </p:tgtEl>
                                        <p:attrNameLst>
                                          <p:attrName>style.visibility</p:attrName>
                                        </p:attrNameLst>
                                      </p:cBhvr>
                                      <p:to>
                                        <p:strVal val="visible"/>
                                      </p:to>
                                    </p:set>
                                    <p:anim calcmode="lin" valueType="num">
                                      <p:cBhvr>
                                        <p:cTn id="65" dur="1000" fill="hold"/>
                                        <p:tgtEl>
                                          <p:spTgt spid="111629"/>
                                        </p:tgtEl>
                                        <p:attrNameLst>
                                          <p:attrName>ppt_w</p:attrName>
                                        </p:attrNameLst>
                                      </p:cBhvr>
                                      <p:tavLst>
                                        <p:tav tm="0">
                                          <p:val>
                                            <p:strVal val="#ppt_w*0.70"/>
                                          </p:val>
                                        </p:tav>
                                        <p:tav tm="100000">
                                          <p:val>
                                            <p:strVal val="#ppt_w"/>
                                          </p:val>
                                        </p:tav>
                                      </p:tavLst>
                                    </p:anim>
                                    <p:anim calcmode="lin" valueType="num">
                                      <p:cBhvr>
                                        <p:cTn id="66" dur="1000" fill="hold"/>
                                        <p:tgtEl>
                                          <p:spTgt spid="111629"/>
                                        </p:tgtEl>
                                        <p:attrNameLst>
                                          <p:attrName>ppt_h</p:attrName>
                                        </p:attrNameLst>
                                      </p:cBhvr>
                                      <p:tavLst>
                                        <p:tav tm="0">
                                          <p:val>
                                            <p:strVal val="#ppt_h"/>
                                          </p:val>
                                        </p:tav>
                                        <p:tav tm="100000">
                                          <p:val>
                                            <p:strVal val="#ppt_h"/>
                                          </p:val>
                                        </p:tav>
                                      </p:tavLst>
                                    </p:anim>
                                    <p:animEffect transition="in" filter="fade">
                                      <p:cBhvr>
                                        <p:cTn id="67" dur="1000"/>
                                        <p:tgtEl>
                                          <p:spTgt spid="111629"/>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8" presetClass="entr" presetSubtype="12" fill="hold" nodeType="clickEffect">
                                  <p:stCondLst>
                                    <p:cond delay="0"/>
                                  </p:stCondLst>
                                  <p:childTnLst>
                                    <p:set>
                                      <p:cBhvr>
                                        <p:cTn id="71" dur="1" fill="hold">
                                          <p:stCondLst>
                                            <p:cond delay="0"/>
                                          </p:stCondLst>
                                        </p:cTn>
                                        <p:tgtEl>
                                          <p:spTgt spid="111632"/>
                                        </p:tgtEl>
                                        <p:attrNameLst>
                                          <p:attrName>style.visibility</p:attrName>
                                        </p:attrNameLst>
                                      </p:cBhvr>
                                      <p:to>
                                        <p:strVal val="visible"/>
                                      </p:to>
                                    </p:set>
                                    <p:animEffect transition="in" filter="strips(downLeft)">
                                      <p:cBhvr>
                                        <p:cTn id="72" dur="500"/>
                                        <p:tgtEl>
                                          <p:spTgt spid="111632"/>
                                        </p:tgtEl>
                                      </p:cBhvr>
                                    </p:animEffect>
                                  </p:childTnLst>
                                </p:cTn>
                              </p:par>
                              <p:par>
                                <p:cTn id="73" presetID="18" presetClass="entr" presetSubtype="6" fill="hold" nodeType="withEffect">
                                  <p:stCondLst>
                                    <p:cond delay="0"/>
                                  </p:stCondLst>
                                  <p:childTnLst>
                                    <p:set>
                                      <p:cBhvr>
                                        <p:cTn id="74" dur="1" fill="hold">
                                          <p:stCondLst>
                                            <p:cond delay="0"/>
                                          </p:stCondLst>
                                        </p:cTn>
                                        <p:tgtEl>
                                          <p:spTgt spid="111634"/>
                                        </p:tgtEl>
                                        <p:attrNameLst>
                                          <p:attrName>style.visibility</p:attrName>
                                        </p:attrNameLst>
                                      </p:cBhvr>
                                      <p:to>
                                        <p:strVal val="visible"/>
                                      </p:to>
                                    </p:set>
                                    <p:animEffect transition="in" filter="strips(downRight)">
                                      <p:cBhvr>
                                        <p:cTn id="75" dur="500"/>
                                        <p:tgtEl>
                                          <p:spTgt spid="111634"/>
                                        </p:tgtEl>
                                      </p:cBhvr>
                                    </p:animEffect>
                                  </p:childTnLst>
                                </p:cTn>
                              </p:par>
                            </p:childTnLst>
                          </p:cTn>
                        </p:par>
                        <p:par>
                          <p:cTn id="76" fill="hold" nodeType="afterGroup">
                            <p:stCondLst>
                              <p:cond delay="500"/>
                            </p:stCondLst>
                            <p:childTnLst>
                              <p:par>
                                <p:cTn id="77" presetID="55" presetClass="entr" presetSubtype="0" fill="hold" grpId="0" nodeType="afterEffect">
                                  <p:stCondLst>
                                    <p:cond delay="0"/>
                                  </p:stCondLst>
                                  <p:childTnLst>
                                    <p:set>
                                      <p:cBhvr>
                                        <p:cTn id="78" dur="1" fill="hold">
                                          <p:stCondLst>
                                            <p:cond delay="0"/>
                                          </p:stCondLst>
                                        </p:cTn>
                                        <p:tgtEl>
                                          <p:spTgt spid="111630"/>
                                        </p:tgtEl>
                                        <p:attrNameLst>
                                          <p:attrName>style.visibility</p:attrName>
                                        </p:attrNameLst>
                                      </p:cBhvr>
                                      <p:to>
                                        <p:strVal val="visible"/>
                                      </p:to>
                                    </p:set>
                                    <p:anim calcmode="lin" valueType="num">
                                      <p:cBhvr>
                                        <p:cTn id="79" dur="1000" fill="hold"/>
                                        <p:tgtEl>
                                          <p:spTgt spid="111630"/>
                                        </p:tgtEl>
                                        <p:attrNameLst>
                                          <p:attrName>ppt_w</p:attrName>
                                        </p:attrNameLst>
                                      </p:cBhvr>
                                      <p:tavLst>
                                        <p:tav tm="0">
                                          <p:val>
                                            <p:strVal val="#ppt_w*0.70"/>
                                          </p:val>
                                        </p:tav>
                                        <p:tav tm="100000">
                                          <p:val>
                                            <p:strVal val="#ppt_w"/>
                                          </p:val>
                                        </p:tav>
                                      </p:tavLst>
                                    </p:anim>
                                    <p:anim calcmode="lin" valueType="num">
                                      <p:cBhvr>
                                        <p:cTn id="80" dur="1000" fill="hold"/>
                                        <p:tgtEl>
                                          <p:spTgt spid="111630"/>
                                        </p:tgtEl>
                                        <p:attrNameLst>
                                          <p:attrName>ppt_h</p:attrName>
                                        </p:attrNameLst>
                                      </p:cBhvr>
                                      <p:tavLst>
                                        <p:tav tm="0">
                                          <p:val>
                                            <p:strVal val="#ppt_h"/>
                                          </p:val>
                                        </p:tav>
                                        <p:tav tm="100000">
                                          <p:val>
                                            <p:strVal val="#ppt_h"/>
                                          </p:val>
                                        </p:tav>
                                      </p:tavLst>
                                    </p:anim>
                                    <p:animEffect transition="in" filter="fade">
                                      <p:cBhvr>
                                        <p:cTn id="81" dur="1000"/>
                                        <p:tgtEl>
                                          <p:spTgt spid="1116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20" grpId="0" animBg="1"/>
      <p:bldP spid="111621" grpId="0" animBg="1"/>
      <p:bldP spid="111622" grpId="0" animBg="1"/>
      <p:bldP spid="111623" grpId="0" animBg="1"/>
      <p:bldP spid="111624" grpId="0" animBg="1"/>
      <p:bldP spid="111629" grpId="0" animBg="1"/>
      <p:bldP spid="11163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zervirano mjesto broja slajda 3">
            <a:extLst>
              <a:ext uri="{FF2B5EF4-FFF2-40B4-BE49-F238E27FC236}">
                <a16:creationId xmlns:a16="http://schemas.microsoft.com/office/drawing/2014/main" id="{43936CB3-DC2E-4EA2-BADA-1AC9AE6A2A75}"/>
              </a:ext>
            </a:extLst>
          </p:cNvPr>
          <p:cNvSpPr>
            <a:spLocks noGrp="1"/>
          </p:cNvSpPr>
          <p:nvPr>
            <p:ph type="sldNum" sz="quarter" idx="12"/>
          </p:nvPr>
        </p:nvSpPr>
        <p:spPr/>
        <p:txBody>
          <a:bodyPr/>
          <a:lstStyle/>
          <a:p>
            <a:fld id="{1502956C-DFD3-4A00-B3DE-72D9DFF6743F}" type="slidenum">
              <a:rPr lang="hr-HR" altLang="sr-Latn-RS"/>
              <a:pPr/>
              <a:t>8</a:t>
            </a:fld>
            <a:endParaRPr lang="hr-HR" altLang="sr-Latn-RS"/>
          </a:p>
        </p:txBody>
      </p:sp>
      <p:sp>
        <p:nvSpPr>
          <p:cNvPr id="112642" name="AutoShape 2">
            <a:extLst>
              <a:ext uri="{FF2B5EF4-FFF2-40B4-BE49-F238E27FC236}">
                <a16:creationId xmlns:a16="http://schemas.microsoft.com/office/drawing/2014/main" id="{BCBB2B79-85DD-4E03-AD44-3E040551ADE5}"/>
              </a:ext>
            </a:extLst>
          </p:cNvPr>
          <p:cNvSpPr>
            <a:spLocks noChangeArrowheads="1"/>
          </p:cNvSpPr>
          <p:nvPr/>
        </p:nvSpPr>
        <p:spPr bwMode="auto">
          <a:xfrm>
            <a:off x="2514600" y="533400"/>
            <a:ext cx="4191000" cy="762000"/>
          </a:xfrm>
          <a:prstGeom prst="bevel">
            <a:avLst>
              <a:gd name="adj" fmla="val 12500"/>
            </a:avLst>
          </a:prstGeom>
          <a:solidFill>
            <a:schemeClr val="bg1">
              <a:alpha val="48000"/>
            </a:schemeClr>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hr-HR" altLang="sr-Latn-RS" sz="3200" b="1">
                <a:effectLst>
                  <a:outerShdw blurRad="38100" dist="38100" dir="2700000" algn="tl">
                    <a:srgbClr val="000000"/>
                  </a:outerShdw>
                </a:effectLst>
              </a:rPr>
              <a:t>Brodarski ugovor</a:t>
            </a:r>
            <a:endParaRPr lang="en-US" altLang="sr-Latn-RS" sz="3200" b="1">
              <a:effectLst>
                <a:outerShdw blurRad="38100" dist="38100" dir="2700000" algn="tl">
                  <a:srgbClr val="000000"/>
                </a:outerShdw>
              </a:effectLst>
            </a:endParaRPr>
          </a:p>
        </p:txBody>
      </p:sp>
      <p:sp>
        <p:nvSpPr>
          <p:cNvPr id="112643" name="AutoShape 3">
            <a:extLst>
              <a:ext uri="{FF2B5EF4-FFF2-40B4-BE49-F238E27FC236}">
                <a16:creationId xmlns:a16="http://schemas.microsoft.com/office/drawing/2014/main" id="{2E3E5304-363E-4D81-83DC-DB883AA18368}"/>
              </a:ext>
            </a:extLst>
          </p:cNvPr>
          <p:cNvSpPr>
            <a:spLocks noChangeArrowheads="1"/>
          </p:cNvSpPr>
          <p:nvPr/>
        </p:nvSpPr>
        <p:spPr bwMode="auto">
          <a:xfrm>
            <a:off x="3124200" y="1600200"/>
            <a:ext cx="2971800" cy="533400"/>
          </a:xfrm>
          <a:prstGeom prst="bevel">
            <a:avLst>
              <a:gd name="adj" fmla="val 12500"/>
            </a:avLst>
          </a:prstGeom>
          <a:solidFill>
            <a:schemeClr val="bg1">
              <a:alpha val="48000"/>
            </a:schemeClr>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hr-HR" altLang="sr-Latn-RS" sz="2400" b="1">
                <a:effectLst>
                  <a:outerShdw blurRad="38100" dist="38100" dir="2700000" algn="tl">
                    <a:srgbClr val="000000"/>
                  </a:outerShdw>
                </a:effectLst>
              </a:rPr>
              <a:t>Bitni elementi</a:t>
            </a:r>
            <a:endParaRPr lang="en-US" altLang="sr-Latn-RS" sz="2400" b="1">
              <a:effectLst>
                <a:outerShdw blurRad="38100" dist="38100" dir="2700000" algn="tl">
                  <a:srgbClr val="000000"/>
                </a:outerShdw>
              </a:effectLst>
            </a:endParaRPr>
          </a:p>
        </p:txBody>
      </p:sp>
      <p:cxnSp>
        <p:nvCxnSpPr>
          <p:cNvPr id="112649" name="AutoShape 9">
            <a:extLst>
              <a:ext uri="{FF2B5EF4-FFF2-40B4-BE49-F238E27FC236}">
                <a16:creationId xmlns:a16="http://schemas.microsoft.com/office/drawing/2014/main" id="{41D7D9DC-01A0-4A1A-A8A5-B64B0B00ACAB}"/>
              </a:ext>
            </a:extLst>
          </p:cNvPr>
          <p:cNvCxnSpPr>
            <a:cxnSpLocks noChangeShapeType="1"/>
            <a:stCxn id="112642" idx="2"/>
            <a:endCxn id="112643" idx="6"/>
          </p:cNvCxnSpPr>
          <p:nvPr/>
        </p:nvCxnSpPr>
        <p:spPr bwMode="auto">
          <a:xfrm rot="5400000">
            <a:off x="4457700" y="1447800"/>
            <a:ext cx="304800"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2652" name="AutoShape 12">
            <a:extLst>
              <a:ext uri="{FF2B5EF4-FFF2-40B4-BE49-F238E27FC236}">
                <a16:creationId xmlns:a16="http://schemas.microsoft.com/office/drawing/2014/main" id="{CA193D95-6C00-40DD-B8A4-C467B499F529}"/>
              </a:ext>
            </a:extLst>
          </p:cNvPr>
          <p:cNvSpPr>
            <a:spLocks noChangeArrowheads="1"/>
          </p:cNvSpPr>
          <p:nvPr/>
        </p:nvSpPr>
        <p:spPr bwMode="auto">
          <a:xfrm>
            <a:off x="533400" y="2590800"/>
            <a:ext cx="2057400" cy="457200"/>
          </a:xfrm>
          <a:prstGeom prst="bevel">
            <a:avLst>
              <a:gd name="adj" fmla="val 12500"/>
            </a:avLst>
          </a:prstGeom>
          <a:solidFill>
            <a:schemeClr val="bg1">
              <a:alpha val="48000"/>
            </a:schemeClr>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hr-HR" altLang="sr-Latn-RS" i="1">
                <a:effectLst>
                  <a:outerShdw blurRad="38100" dist="38100" dir="2700000" algn="tl">
                    <a:srgbClr val="000000"/>
                  </a:outerShdw>
                </a:effectLst>
              </a:rPr>
              <a:t>- po prirodi posla</a:t>
            </a:r>
            <a:endParaRPr lang="en-US" altLang="sr-Latn-RS" i="1">
              <a:effectLst>
                <a:outerShdw blurRad="38100" dist="38100" dir="2700000" algn="tl">
                  <a:srgbClr val="000000"/>
                </a:outerShdw>
              </a:effectLst>
            </a:endParaRPr>
          </a:p>
        </p:txBody>
      </p:sp>
      <p:cxnSp>
        <p:nvCxnSpPr>
          <p:cNvPr id="112653" name="AutoShape 13">
            <a:extLst>
              <a:ext uri="{FF2B5EF4-FFF2-40B4-BE49-F238E27FC236}">
                <a16:creationId xmlns:a16="http://schemas.microsoft.com/office/drawing/2014/main" id="{CF062F34-5C2F-42D0-9D5E-CA9423F6E863}"/>
              </a:ext>
            </a:extLst>
          </p:cNvPr>
          <p:cNvCxnSpPr>
            <a:cxnSpLocks noChangeShapeType="1"/>
            <a:stCxn id="112643" idx="2"/>
            <a:endCxn id="112652" idx="6"/>
          </p:cNvCxnSpPr>
          <p:nvPr/>
        </p:nvCxnSpPr>
        <p:spPr bwMode="auto">
          <a:xfrm rot="5400000">
            <a:off x="2857500" y="838200"/>
            <a:ext cx="457200" cy="3048000"/>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2654" name="AutoShape 14">
            <a:extLst>
              <a:ext uri="{FF2B5EF4-FFF2-40B4-BE49-F238E27FC236}">
                <a16:creationId xmlns:a16="http://schemas.microsoft.com/office/drawing/2014/main" id="{116E450A-2203-43BF-8190-BB47399209C5}"/>
              </a:ext>
            </a:extLst>
          </p:cNvPr>
          <p:cNvSpPr>
            <a:spLocks noChangeArrowheads="1"/>
          </p:cNvSpPr>
          <p:nvPr/>
        </p:nvSpPr>
        <p:spPr bwMode="auto">
          <a:xfrm>
            <a:off x="838200" y="3657600"/>
            <a:ext cx="1371600" cy="533400"/>
          </a:xfrm>
          <a:prstGeom prst="bevel">
            <a:avLst>
              <a:gd name="adj" fmla="val 12500"/>
            </a:avLst>
          </a:prstGeom>
          <a:solidFill>
            <a:schemeClr val="bg1">
              <a:alpha val="48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hr-HR" altLang="sr-Latn-RS" sz="1400" i="1">
                <a:effectLst>
                  <a:outerShdw blurRad="38100" dist="38100" dir="2700000" algn="tl">
                    <a:srgbClr val="000000"/>
                  </a:outerShdw>
                </a:effectLst>
              </a:rPr>
              <a:t>stvar, teret</a:t>
            </a:r>
            <a:endParaRPr lang="en-US" altLang="sr-Latn-RS" sz="1400" i="1">
              <a:effectLst>
                <a:outerShdw blurRad="38100" dist="38100" dir="2700000" algn="tl">
                  <a:srgbClr val="000000"/>
                </a:outerShdw>
              </a:effectLst>
            </a:endParaRPr>
          </a:p>
        </p:txBody>
      </p:sp>
      <p:sp>
        <p:nvSpPr>
          <p:cNvPr id="112655" name="AutoShape 15">
            <a:extLst>
              <a:ext uri="{FF2B5EF4-FFF2-40B4-BE49-F238E27FC236}">
                <a16:creationId xmlns:a16="http://schemas.microsoft.com/office/drawing/2014/main" id="{9B88501F-7F22-497D-AF39-DF690E08746E}"/>
              </a:ext>
            </a:extLst>
          </p:cNvPr>
          <p:cNvSpPr>
            <a:spLocks noChangeArrowheads="1"/>
          </p:cNvSpPr>
          <p:nvPr/>
        </p:nvSpPr>
        <p:spPr bwMode="auto">
          <a:xfrm>
            <a:off x="838200" y="5105400"/>
            <a:ext cx="1371600" cy="457200"/>
          </a:xfrm>
          <a:prstGeom prst="bevel">
            <a:avLst>
              <a:gd name="adj" fmla="val 12500"/>
            </a:avLst>
          </a:prstGeom>
          <a:solidFill>
            <a:schemeClr val="bg1">
              <a:alpha val="48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hr-HR" altLang="sr-Latn-RS" sz="1400" i="1">
                <a:effectLst>
                  <a:outerShdw blurRad="38100" dist="38100" dir="2700000" algn="tl">
                    <a:srgbClr val="000000"/>
                  </a:outerShdw>
                </a:effectLst>
              </a:rPr>
              <a:t>prijevozni put</a:t>
            </a:r>
            <a:endParaRPr lang="en-US" altLang="sr-Latn-RS" sz="1400" i="1">
              <a:effectLst>
                <a:outerShdw blurRad="38100" dist="38100" dir="2700000" algn="tl">
                  <a:srgbClr val="000000"/>
                </a:outerShdw>
              </a:effectLst>
            </a:endParaRPr>
          </a:p>
        </p:txBody>
      </p:sp>
      <p:cxnSp>
        <p:nvCxnSpPr>
          <p:cNvPr id="112658" name="AutoShape 18">
            <a:extLst>
              <a:ext uri="{FF2B5EF4-FFF2-40B4-BE49-F238E27FC236}">
                <a16:creationId xmlns:a16="http://schemas.microsoft.com/office/drawing/2014/main" id="{C7BD1B50-B1C4-4D75-AB63-AB043F329FB3}"/>
              </a:ext>
            </a:extLst>
          </p:cNvPr>
          <p:cNvCxnSpPr>
            <a:cxnSpLocks noChangeShapeType="1"/>
            <a:stCxn id="112652" idx="4"/>
            <a:endCxn id="112654" idx="4"/>
          </p:cNvCxnSpPr>
          <p:nvPr/>
        </p:nvCxnSpPr>
        <p:spPr bwMode="auto">
          <a:xfrm rot="10800000" flipH="1" flipV="1">
            <a:off x="533400" y="2819400"/>
            <a:ext cx="304800" cy="1104900"/>
          </a:xfrm>
          <a:prstGeom prst="bentConnector3">
            <a:avLst>
              <a:gd name="adj1" fmla="val -75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659" name="AutoShape 19">
            <a:extLst>
              <a:ext uri="{FF2B5EF4-FFF2-40B4-BE49-F238E27FC236}">
                <a16:creationId xmlns:a16="http://schemas.microsoft.com/office/drawing/2014/main" id="{B76F68ED-EE60-4F63-8B4C-476F2A22E966}"/>
              </a:ext>
            </a:extLst>
          </p:cNvPr>
          <p:cNvCxnSpPr>
            <a:cxnSpLocks noChangeShapeType="1"/>
            <a:stCxn id="112652" idx="4"/>
            <a:endCxn id="112655" idx="4"/>
          </p:cNvCxnSpPr>
          <p:nvPr/>
        </p:nvCxnSpPr>
        <p:spPr bwMode="auto">
          <a:xfrm rot="10800000" flipH="1" flipV="1">
            <a:off x="533400" y="2819400"/>
            <a:ext cx="304800" cy="2514600"/>
          </a:xfrm>
          <a:prstGeom prst="bentConnector3">
            <a:avLst>
              <a:gd name="adj1" fmla="val -75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2662" name="AutoShape 22">
            <a:extLst>
              <a:ext uri="{FF2B5EF4-FFF2-40B4-BE49-F238E27FC236}">
                <a16:creationId xmlns:a16="http://schemas.microsoft.com/office/drawing/2014/main" id="{9F6AFC23-4805-4E84-9D19-3C07E8D51C53}"/>
              </a:ext>
            </a:extLst>
          </p:cNvPr>
          <p:cNvSpPr>
            <a:spLocks noChangeArrowheads="1"/>
          </p:cNvSpPr>
          <p:nvPr/>
        </p:nvSpPr>
        <p:spPr bwMode="auto">
          <a:xfrm>
            <a:off x="2667000" y="3429000"/>
            <a:ext cx="1143000" cy="381000"/>
          </a:xfrm>
          <a:prstGeom prst="bevel">
            <a:avLst>
              <a:gd name="adj" fmla="val 12500"/>
            </a:avLst>
          </a:prstGeom>
          <a:solidFill>
            <a:schemeClr val="bg1">
              <a:alpha val="48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hr-HR" altLang="sr-Latn-RS" sz="1400" i="1">
                <a:effectLst>
                  <a:outerShdw blurRad="38100" dist="38100" dir="2700000" algn="tl">
                    <a:srgbClr val="000000"/>
                  </a:outerShdw>
                </a:effectLst>
              </a:rPr>
              <a:t>vrsta</a:t>
            </a:r>
            <a:endParaRPr lang="en-US" altLang="sr-Latn-RS" sz="1400" i="1">
              <a:effectLst>
                <a:outerShdw blurRad="38100" dist="38100" dir="2700000" algn="tl">
                  <a:srgbClr val="000000"/>
                </a:outerShdw>
              </a:effectLst>
            </a:endParaRPr>
          </a:p>
        </p:txBody>
      </p:sp>
      <p:sp>
        <p:nvSpPr>
          <p:cNvPr id="112664" name="AutoShape 24">
            <a:extLst>
              <a:ext uri="{FF2B5EF4-FFF2-40B4-BE49-F238E27FC236}">
                <a16:creationId xmlns:a16="http://schemas.microsoft.com/office/drawing/2014/main" id="{5CDD3D16-5C06-442B-9A99-9F9E0C0D6C26}"/>
              </a:ext>
            </a:extLst>
          </p:cNvPr>
          <p:cNvSpPr>
            <a:spLocks noChangeArrowheads="1"/>
          </p:cNvSpPr>
          <p:nvPr/>
        </p:nvSpPr>
        <p:spPr bwMode="auto">
          <a:xfrm>
            <a:off x="2667000" y="4038600"/>
            <a:ext cx="1143000" cy="381000"/>
          </a:xfrm>
          <a:prstGeom prst="bevel">
            <a:avLst>
              <a:gd name="adj" fmla="val 12500"/>
            </a:avLst>
          </a:prstGeom>
          <a:solidFill>
            <a:schemeClr val="bg1">
              <a:alpha val="48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hr-HR" altLang="sr-Latn-RS" sz="1400" i="1">
                <a:effectLst>
                  <a:outerShdw blurRad="38100" dist="38100" dir="2700000" algn="tl">
                    <a:srgbClr val="000000"/>
                  </a:outerShdw>
                </a:effectLst>
              </a:rPr>
              <a:t>količina</a:t>
            </a:r>
            <a:endParaRPr lang="en-US" altLang="sr-Latn-RS" sz="1400" i="1">
              <a:effectLst>
                <a:outerShdw blurRad="38100" dist="38100" dir="2700000" algn="tl">
                  <a:srgbClr val="000000"/>
                </a:outerShdw>
              </a:effectLst>
            </a:endParaRPr>
          </a:p>
        </p:txBody>
      </p:sp>
      <p:sp>
        <p:nvSpPr>
          <p:cNvPr id="112665" name="AutoShape 25">
            <a:extLst>
              <a:ext uri="{FF2B5EF4-FFF2-40B4-BE49-F238E27FC236}">
                <a16:creationId xmlns:a16="http://schemas.microsoft.com/office/drawing/2014/main" id="{CB8EFEBC-7E40-493C-B227-9985EEE455B2}"/>
              </a:ext>
            </a:extLst>
          </p:cNvPr>
          <p:cNvSpPr>
            <a:spLocks noChangeArrowheads="1"/>
          </p:cNvSpPr>
          <p:nvPr/>
        </p:nvSpPr>
        <p:spPr bwMode="auto">
          <a:xfrm>
            <a:off x="2667000" y="4800600"/>
            <a:ext cx="1143000" cy="381000"/>
          </a:xfrm>
          <a:prstGeom prst="bevel">
            <a:avLst>
              <a:gd name="adj" fmla="val 12500"/>
            </a:avLst>
          </a:prstGeom>
          <a:solidFill>
            <a:schemeClr val="bg1">
              <a:alpha val="48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hr-HR" altLang="sr-Latn-RS" sz="1400" i="1">
                <a:effectLst>
                  <a:outerShdw blurRad="38100" dist="38100" dir="2700000" algn="tl">
                    <a:srgbClr val="000000"/>
                  </a:outerShdw>
                </a:effectLst>
              </a:rPr>
              <a:t>luka ukrcaja</a:t>
            </a:r>
            <a:endParaRPr lang="en-US" altLang="sr-Latn-RS" sz="1400" i="1">
              <a:effectLst>
                <a:outerShdw blurRad="38100" dist="38100" dir="2700000" algn="tl">
                  <a:srgbClr val="000000"/>
                </a:outerShdw>
              </a:effectLst>
            </a:endParaRPr>
          </a:p>
        </p:txBody>
      </p:sp>
      <p:sp>
        <p:nvSpPr>
          <p:cNvPr id="112666" name="AutoShape 26">
            <a:extLst>
              <a:ext uri="{FF2B5EF4-FFF2-40B4-BE49-F238E27FC236}">
                <a16:creationId xmlns:a16="http://schemas.microsoft.com/office/drawing/2014/main" id="{C4CD96ED-512A-402F-A18E-6EEDDD783333}"/>
              </a:ext>
            </a:extLst>
          </p:cNvPr>
          <p:cNvSpPr>
            <a:spLocks noChangeArrowheads="1"/>
          </p:cNvSpPr>
          <p:nvPr/>
        </p:nvSpPr>
        <p:spPr bwMode="auto">
          <a:xfrm>
            <a:off x="2667000" y="5486400"/>
            <a:ext cx="1143000" cy="381000"/>
          </a:xfrm>
          <a:prstGeom prst="bevel">
            <a:avLst>
              <a:gd name="adj" fmla="val 12500"/>
            </a:avLst>
          </a:prstGeom>
          <a:solidFill>
            <a:schemeClr val="bg1">
              <a:alpha val="48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hr-HR" altLang="sr-Latn-RS" sz="1400" i="1">
                <a:effectLst>
                  <a:outerShdw blurRad="38100" dist="38100" dir="2700000" algn="tl">
                    <a:srgbClr val="000000"/>
                  </a:outerShdw>
                </a:effectLst>
              </a:rPr>
              <a:t>luka iskrcaja</a:t>
            </a:r>
            <a:endParaRPr lang="en-US" altLang="sr-Latn-RS" sz="1400" i="1">
              <a:effectLst>
                <a:outerShdw blurRad="38100" dist="38100" dir="2700000" algn="tl">
                  <a:srgbClr val="000000"/>
                </a:outerShdw>
              </a:effectLst>
            </a:endParaRPr>
          </a:p>
        </p:txBody>
      </p:sp>
      <p:cxnSp>
        <p:nvCxnSpPr>
          <p:cNvPr id="112667" name="AutoShape 27">
            <a:extLst>
              <a:ext uri="{FF2B5EF4-FFF2-40B4-BE49-F238E27FC236}">
                <a16:creationId xmlns:a16="http://schemas.microsoft.com/office/drawing/2014/main" id="{4F8856A5-2F4D-4972-9EF8-E29BBE96598D}"/>
              </a:ext>
            </a:extLst>
          </p:cNvPr>
          <p:cNvCxnSpPr>
            <a:cxnSpLocks noChangeShapeType="1"/>
            <a:stCxn id="112654" idx="0"/>
            <a:endCxn id="112662" idx="4"/>
          </p:cNvCxnSpPr>
          <p:nvPr/>
        </p:nvCxnSpPr>
        <p:spPr bwMode="auto">
          <a:xfrm flipV="1">
            <a:off x="2209800" y="3619500"/>
            <a:ext cx="457200" cy="304800"/>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668" name="AutoShape 28">
            <a:extLst>
              <a:ext uri="{FF2B5EF4-FFF2-40B4-BE49-F238E27FC236}">
                <a16:creationId xmlns:a16="http://schemas.microsoft.com/office/drawing/2014/main" id="{6F5DE17B-E8EE-42A6-BF88-002E7BF93C29}"/>
              </a:ext>
            </a:extLst>
          </p:cNvPr>
          <p:cNvCxnSpPr>
            <a:cxnSpLocks noChangeShapeType="1"/>
            <a:stCxn id="112654" idx="0"/>
            <a:endCxn id="112664" idx="4"/>
          </p:cNvCxnSpPr>
          <p:nvPr/>
        </p:nvCxnSpPr>
        <p:spPr bwMode="auto">
          <a:xfrm>
            <a:off x="2209800" y="3924300"/>
            <a:ext cx="457200" cy="304800"/>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669" name="AutoShape 29">
            <a:extLst>
              <a:ext uri="{FF2B5EF4-FFF2-40B4-BE49-F238E27FC236}">
                <a16:creationId xmlns:a16="http://schemas.microsoft.com/office/drawing/2014/main" id="{B4488FCF-36CC-4632-8F4C-96CE676E6799}"/>
              </a:ext>
            </a:extLst>
          </p:cNvPr>
          <p:cNvCxnSpPr>
            <a:cxnSpLocks noChangeShapeType="1"/>
            <a:stCxn id="112655" idx="0"/>
            <a:endCxn id="112665" idx="4"/>
          </p:cNvCxnSpPr>
          <p:nvPr/>
        </p:nvCxnSpPr>
        <p:spPr bwMode="auto">
          <a:xfrm flipV="1">
            <a:off x="2209800" y="4991100"/>
            <a:ext cx="457200" cy="342900"/>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670" name="AutoShape 30">
            <a:extLst>
              <a:ext uri="{FF2B5EF4-FFF2-40B4-BE49-F238E27FC236}">
                <a16:creationId xmlns:a16="http://schemas.microsoft.com/office/drawing/2014/main" id="{E34F52E1-F7EF-4AF0-8655-6AA0D70FD16D}"/>
              </a:ext>
            </a:extLst>
          </p:cNvPr>
          <p:cNvCxnSpPr>
            <a:cxnSpLocks noChangeShapeType="1"/>
            <a:stCxn id="112655" idx="0"/>
            <a:endCxn id="112666" idx="4"/>
          </p:cNvCxnSpPr>
          <p:nvPr/>
        </p:nvCxnSpPr>
        <p:spPr bwMode="auto">
          <a:xfrm>
            <a:off x="2209800" y="5334000"/>
            <a:ext cx="457200" cy="342900"/>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2673" name="AutoShape 33">
            <a:extLst>
              <a:ext uri="{FF2B5EF4-FFF2-40B4-BE49-F238E27FC236}">
                <a16:creationId xmlns:a16="http://schemas.microsoft.com/office/drawing/2014/main" id="{5C01629F-FF72-489A-978D-B2B119B5895F}"/>
              </a:ext>
            </a:extLst>
          </p:cNvPr>
          <p:cNvSpPr>
            <a:spLocks noChangeArrowheads="1"/>
          </p:cNvSpPr>
          <p:nvPr/>
        </p:nvSpPr>
        <p:spPr bwMode="auto">
          <a:xfrm>
            <a:off x="6248400" y="2590800"/>
            <a:ext cx="2057400" cy="457200"/>
          </a:xfrm>
          <a:prstGeom prst="bevel">
            <a:avLst>
              <a:gd name="adj" fmla="val 12500"/>
            </a:avLst>
          </a:prstGeom>
          <a:solidFill>
            <a:schemeClr val="bg1">
              <a:alpha val="48000"/>
            </a:schemeClr>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hr-HR" altLang="sr-Latn-RS" i="1">
                <a:effectLst>
                  <a:outerShdw blurRad="38100" dist="38100" dir="2700000" algn="tl">
                    <a:srgbClr val="000000"/>
                  </a:outerShdw>
                </a:effectLst>
              </a:rPr>
              <a:t>- po volji stranaka</a:t>
            </a:r>
            <a:endParaRPr lang="en-US" altLang="sr-Latn-RS" i="1">
              <a:effectLst>
                <a:outerShdw blurRad="38100" dist="38100" dir="2700000" algn="tl">
                  <a:srgbClr val="000000"/>
                </a:outerShdw>
              </a:effectLst>
            </a:endParaRPr>
          </a:p>
        </p:txBody>
      </p:sp>
      <p:cxnSp>
        <p:nvCxnSpPr>
          <p:cNvPr id="112674" name="AutoShape 34">
            <a:extLst>
              <a:ext uri="{FF2B5EF4-FFF2-40B4-BE49-F238E27FC236}">
                <a16:creationId xmlns:a16="http://schemas.microsoft.com/office/drawing/2014/main" id="{0ECB9E02-D51F-4915-A9F8-E8ABC56ED4C0}"/>
              </a:ext>
            </a:extLst>
          </p:cNvPr>
          <p:cNvCxnSpPr>
            <a:cxnSpLocks noChangeShapeType="1"/>
            <a:stCxn id="112643" idx="2"/>
            <a:endCxn id="112673" idx="6"/>
          </p:cNvCxnSpPr>
          <p:nvPr/>
        </p:nvCxnSpPr>
        <p:spPr bwMode="auto">
          <a:xfrm rot="16200000" flipH="1">
            <a:off x="5715000" y="1028700"/>
            <a:ext cx="457200" cy="2667000"/>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2675" name="AutoShape 35">
            <a:extLst>
              <a:ext uri="{FF2B5EF4-FFF2-40B4-BE49-F238E27FC236}">
                <a16:creationId xmlns:a16="http://schemas.microsoft.com/office/drawing/2014/main" id="{345EB38B-1AAA-4D4E-815F-A536B2C3CEC6}"/>
              </a:ext>
            </a:extLst>
          </p:cNvPr>
          <p:cNvSpPr>
            <a:spLocks noChangeArrowheads="1"/>
          </p:cNvSpPr>
          <p:nvPr/>
        </p:nvSpPr>
        <p:spPr bwMode="auto">
          <a:xfrm>
            <a:off x="6553200" y="3276600"/>
            <a:ext cx="1447800" cy="533400"/>
          </a:xfrm>
          <a:prstGeom prst="bevel">
            <a:avLst>
              <a:gd name="adj" fmla="val 12500"/>
            </a:avLst>
          </a:prstGeom>
          <a:solidFill>
            <a:schemeClr val="bg1">
              <a:alpha val="48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hr-HR" altLang="sr-Latn-RS" sz="1400" i="1">
                <a:effectLst>
                  <a:outerShdw blurRad="38100" dist="38100" dir="2700000" algn="tl">
                    <a:srgbClr val="000000"/>
                  </a:outerShdw>
                </a:effectLst>
              </a:rPr>
              <a:t>rok prijevoza</a:t>
            </a:r>
            <a:endParaRPr lang="en-US" altLang="sr-Latn-RS" sz="1400" i="1">
              <a:effectLst>
                <a:outerShdw blurRad="38100" dist="38100" dir="2700000" algn="tl">
                  <a:srgbClr val="000000"/>
                </a:outerShdw>
              </a:effectLst>
            </a:endParaRPr>
          </a:p>
        </p:txBody>
      </p:sp>
      <p:cxnSp>
        <p:nvCxnSpPr>
          <p:cNvPr id="112676" name="AutoShape 36">
            <a:extLst>
              <a:ext uri="{FF2B5EF4-FFF2-40B4-BE49-F238E27FC236}">
                <a16:creationId xmlns:a16="http://schemas.microsoft.com/office/drawing/2014/main" id="{26C9B4DD-4AEB-42FA-9755-F218EE8527E9}"/>
              </a:ext>
            </a:extLst>
          </p:cNvPr>
          <p:cNvCxnSpPr>
            <a:cxnSpLocks noChangeShapeType="1"/>
            <a:stCxn id="112673" idx="0"/>
            <a:endCxn id="112675" idx="0"/>
          </p:cNvCxnSpPr>
          <p:nvPr/>
        </p:nvCxnSpPr>
        <p:spPr bwMode="auto">
          <a:xfrm flipH="1">
            <a:off x="8001000" y="2819400"/>
            <a:ext cx="304800" cy="723900"/>
          </a:xfrm>
          <a:prstGeom prst="bentConnector3">
            <a:avLst>
              <a:gd name="adj1" fmla="val -75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2677" name="AutoShape 37">
            <a:extLst>
              <a:ext uri="{FF2B5EF4-FFF2-40B4-BE49-F238E27FC236}">
                <a16:creationId xmlns:a16="http://schemas.microsoft.com/office/drawing/2014/main" id="{87F597C3-F21D-4F44-AC3B-25C899381708}"/>
              </a:ext>
            </a:extLst>
          </p:cNvPr>
          <p:cNvSpPr>
            <a:spLocks noChangeArrowheads="1"/>
          </p:cNvSpPr>
          <p:nvPr/>
        </p:nvSpPr>
        <p:spPr bwMode="auto">
          <a:xfrm>
            <a:off x="6553200" y="4038600"/>
            <a:ext cx="1447800" cy="533400"/>
          </a:xfrm>
          <a:prstGeom prst="bevel">
            <a:avLst>
              <a:gd name="adj" fmla="val 12500"/>
            </a:avLst>
          </a:prstGeom>
          <a:solidFill>
            <a:schemeClr val="bg1">
              <a:alpha val="48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400" i="1">
                <a:effectLst>
                  <a:outerShdw blurRad="38100" dist="38100" dir="2700000" algn="tl">
                    <a:srgbClr val="000000"/>
                  </a:outerShdw>
                </a:effectLst>
              </a:rPr>
              <a:t>cijena prijevoza  - vozarina</a:t>
            </a:r>
            <a:endParaRPr lang="en-US" altLang="sr-Latn-RS" sz="1400" i="1">
              <a:effectLst>
                <a:outerShdw blurRad="38100" dist="38100" dir="2700000" algn="tl">
                  <a:srgbClr val="000000"/>
                </a:outerShdw>
              </a:effectLst>
            </a:endParaRPr>
          </a:p>
        </p:txBody>
      </p:sp>
      <p:cxnSp>
        <p:nvCxnSpPr>
          <p:cNvPr id="112678" name="AutoShape 38">
            <a:extLst>
              <a:ext uri="{FF2B5EF4-FFF2-40B4-BE49-F238E27FC236}">
                <a16:creationId xmlns:a16="http://schemas.microsoft.com/office/drawing/2014/main" id="{64AD3C9B-CAA8-490C-9680-C4F57E43B850}"/>
              </a:ext>
            </a:extLst>
          </p:cNvPr>
          <p:cNvCxnSpPr>
            <a:cxnSpLocks noChangeShapeType="1"/>
            <a:stCxn id="112673" idx="0"/>
            <a:endCxn id="112677" idx="0"/>
          </p:cNvCxnSpPr>
          <p:nvPr/>
        </p:nvCxnSpPr>
        <p:spPr bwMode="auto">
          <a:xfrm flipH="1">
            <a:off x="8001000" y="2819400"/>
            <a:ext cx="304800" cy="1485900"/>
          </a:xfrm>
          <a:prstGeom prst="bentConnector3">
            <a:avLst>
              <a:gd name="adj1" fmla="val -75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2679" name="AutoShape 39">
            <a:extLst>
              <a:ext uri="{FF2B5EF4-FFF2-40B4-BE49-F238E27FC236}">
                <a16:creationId xmlns:a16="http://schemas.microsoft.com/office/drawing/2014/main" id="{2CD029F2-4B12-4BEF-BC18-50467DEF0CE1}"/>
              </a:ext>
            </a:extLst>
          </p:cNvPr>
          <p:cNvSpPr>
            <a:spLocks noChangeArrowheads="1"/>
          </p:cNvSpPr>
          <p:nvPr/>
        </p:nvSpPr>
        <p:spPr bwMode="auto">
          <a:xfrm>
            <a:off x="6553200" y="4800600"/>
            <a:ext cx="1447800" cy="533400"/>
          </a:xfrm>
          <a:prstGeom prst="bevel">
            <a:avLst>
              <a:gd name="adj" fmla="val 12500"/>
            </a:avLst>
          </a:prstGeom>
          <a:solidFill>
            <a:schemeClr val="bg1">
              <a:alpha val="48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400" i="1">
                <a:effectLst>
                  <a:outerShdw blurRad="38100" dist="38100" dir="2700000" algn="tl">
                    <a:srgbClr val="000000"/>
                  </a:outerShdw>
                </a:effectLst>
              </a:rPr>
              <a:t>brod</a:t>
            </a:r>
            <a:endParaRPr lang="en-US" altLang="sr-Latn-RS" sz="1400" i="1">
              <a:effectLst>
                <a:outerShdw blurRad="38100" dist="38100" dir="2700000" algn="tl">
                  <a:srgbClr val="000000"/>
                </a:outerShdw>
              </a:effectLst>
            </a:endParaRPr>
          </a:p>
        </p:txBody>
      </p:sp>
      <p:cxnSp>
        <p:nvCxnSpPr>
          <p:cNvPr id="112680" name="AutoShape 40">
            <a:extLst>
              <a:ext uri="{FF2B5EF4-FFF2-40B4-BE49-F238E27FC236}">
                <a16:creationId xmlns:a16="http://schemas.microsoft.com/office/drawing/2014/main" id="{D115CE4D-6C66-45DB-A487-0AA008D60319}"/>
              </a:ext>
            </a:extLst>
          </p:cNvPr>
          <p:cNvCxnSpPr>
            <a:cxnSpLocks noChangeShapeType="1"/>
            <a:stCxn id="112673" idx="0"/>
            <a:endCxn id="112679" idx="0"/>
          </p:cNvCxnSpPr>
          <p:nvPr/>
        </p:nvCxnSpPr>
        <p:spPr bwMode="auto">
          <a:xfrm flipH="1">
            <a:off x="8001000" y="2819400"/>
            <a:ext cx="304800" cy="2247900"/>
          </a:xfrm>
          <a:prstGeom prst="bentConnector3">
            <a:avLst>
              <a:gd name="adj1" fmla="val -75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2681" name="AutoShape 41">
            <a:extLst>
              <a:ext uri="{FF2B5EF4-FFF2-40B4-BE49-F238E27FC236}">
                <a16:creationId xmlns:a16="http://schemas.microsoft.com/office/drawing/2014/main" id="{9151177E-FD69-4DA2-9CEC-55F766B7E8D4}"/>
              </a:ext>
            </a:extLst>
          </p:cNvPr>
          <p:cNvSpPr>
            <a:spLocks noChangeArrowheads="1"/>
          </p:cNvSpPr>
          <p:nvPr/>
        </p:nvSpPr>
        <p:spPr bwMode="auto">
          <a:xfrm>
            <a:off x="6553200" y="5562600"/>
            <a:ext cx="1447800" cy="533400"/>
          </a:xfrm>
          <a:prstGeom prst="bevel">
            <a:avLst>
              <a:gd name="adj" fmla="val 12500"/>
            </a:avLst>
          </a:prstGeom>
          <a:solidFill>
            <a:schemeClr val="bg1">
              <a:alpha val="48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400" i="1">
                <a:effectLst>
                  <a:outerShdw blurRad="38100" dist="38100" dir="2700000" algn="tl">
                    <a:srgbClr val="000000"/>
                  </a:outerShdw>
                </a:effectLst>
              </a:rPr>
              <a:t>ostali uvjeti</a:t>
            </a:r>
            <a:endParaRPr lang="en-US" altLang="sr-Latn-RS" sz="1400" i="1">
              <a:effectLst>
                <a:outerShdw blurRad="38100" dist="38100" dir="2700000" algn="tl">
                  <a:srgbClr val="000000"/>
                </a:outerShdw>
              </a:effectLst>
            </a:endParaRPr>
          </a:p>
        </p:txBody>
      </p:sp>
      <p:cxnSp>
        <p:nvCxnSpPr>
          <p:cNvPr id="112682" name="AutoShape 42">
            <a:extLst>
              <a:ext uri="{FF2B5EF4-FFF2-40B4-BE49-F238E27FC236}">
                <a16:creationId xmlns:a16="http://schemas.microsoft.com/office/drawing/2014/main" id="{8DC3E94A-6AD2-40DD-8B00-563A37BCBFC9}"/>
              </a:ext>
            </a:extLst>
          </p:cNvPr>
          <p:cNvCxnSpPr>
            <a:cxnSpLocks noChangeShapeType="1"/>
            <a:stCxn id="112673" idx="0"/>
            <a:endCxn id="112681" idx="0"/>
          </p:cNvCxnSpPr>
          <p:nvPr/>
        </p:nvCxnSpPr>
        <p:spPr bwMode="auto">
          <a:xfrm flipH="1">
            <a:off x="8001000" y="2819400"/>
            <a:ext cx="304800" cy="3009900"/>
          </a:xfrm>
          <a:prstGeom prst="bentConnector3">
            <a:avLst>
              <a:gd name="adj1" fmla="val -75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2683" name="AutoShape 43">
            <a:extLst>
              <a:ext uri="{FF2B5EF4-FFF2-40B4-BE49-F238E27FC236}">
                <a16:creationId xmlns:a16="http://schemas.microsoft.com/office/drawing/2014/main" id="{0E4A727C-7A83-46BE-80F5-AE72F5A265D0}"/>
              </a:ext>
            </a:extLst>
          </p:cNvPr>
          <p:cNvSpPr>
            <a:spLocks noChangeArrowheads="1"/>
          </p:cNvSpPr>
          <p:nvPr/>
        </p:nvSpPr>
        <p:spPr bwMode="auto">
          <a:xfrm>
            <a:off x="4724400" y="4191000"/>
            <a:ext cx="1295400" cy="381000"/>
          </a:xfrm>
          <a:prstGeom prst="bevel">
            <a:avLst>
              <a:gd name="adj" fmla="val 12500"/>
            </a:avLst>
          </a:prstGeom>
          <a:solidFill>
            <a:schemeClr val="bg1">
              <a:alpha val="48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hr-HR" altLang="sr-Latn-RS" sz="1400" i="1">
                <a:effectLst>
                  <a:outerShdw blurRad="38100" dist="38100" dir="2700000" algn="tl">
                    <a:srgbClr val="000000"/>
                  </a:outerShdw>
                </a:effectLst>
              </a:rPr>
              <a:t>ime broda</a:t>
            </a:r>
            <a:endParaRPr lang="en-US" altLang="sr-Latn-RS" sz="1400" i="1">
              <a:effectLst>
                <a:outerShdw blurRad="38100" dist="38100" dir="2700000" algn="tl">
                  <a:srgbClr val="000000"/>
                </a:outerShdw>
              </a:effectLst>
            </a:endParaRPr>
          </a:p>
        </p:txBody>
      </p:sp>
      <p:sp>
        <p:nvSpPr>
          <p:cNvPr id="112684" name="AutoShape 44">
            <a:extLst>
              <a:ext uri="{FF2B5EF4-FFF2-40B4-BE49-F238E27FC236}">
                <a16:creationId xmlns:a16="http://schemas.microsoft.com/office/drawing/2014/main" id="{96F2A995-3128-4792-9B08-30B9537E23E8}"/>
              </a:ext>
            </a:extLst>
          </p:cNvPr>
          <p:cNvSpPr>
            <a:spLocks noChangeArrowheads="1"/>
          </p:cNvSpPr>
          <p:nvPr/>
        </p:nvSpPr>
        <p:spPr bwMode="auto">
          <a:xfrm>
            <a:off x="4724400" y="4800600"/>
            <a:ext cx="1295400" cy="533400"/>
          </a:xfrm>
          <a:prstGeom prst="bevel">
            <a:avLst>
              <a:gd name="adj" fmla="val 12500"/>
            </a:avLst>
          </a:prstGeom>
          <a:solidFill>
            <a:schemeClr val="bg1">
              <a:alpha val="48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hr-HR" altLang="sr-Latn-RS" sz="1400" i="1">
                <a:effectLst>
                  <a:outerShdw blurRad="38100" dist="38100" dir="2700000" algn="tl">
                    <a:srgbClr val="000000"/>
                  </a:outerShdw>
                </a:effectLst>
              </a:rPr>
              <a:t>supstitucijska klauzula</a:t>
            </a:r>
            <a:endParaRPr lang="en-US" altLang="sr-Latn-RS" sz="1400" i="1">
              <a:effectLst>
                <a:outerShdw blurRad="38100" dist="38100" dir="2700000" algn="tl">
                  <a:srgbClr val="000000"/>
                </a:outerShdw>
              </a:effectLst>
            </a:endParaRPr>
          </a:p>
        </p:txBody>
      </p:sp>
      <p:sp>
        <p:nvSpPr>
          <p:cNvPr id="112685" name="AutoShape 45">
            <a:extLst>
              <a:ext uri="{FF2B5EF4-FFF2-40B4-BE49-F238E27FC236}">
                <a16:creationId xmlns:a16="http://schemas.microsoft.com/office/drawing/2014/main" id="{BEED8864-C417-47EE-BD65-93F57AF077A7}"/>
              </a:ext>
            </a:extLst>
          </p:cNvPr>
          <p:cNvSpPr>
            <a:spLocks noChangeArrowheads="1"/>
          </p:cNvSpPr>
          <p:nvPr/>
        </p:nvSpPr>
        <p:spPr bwMode="auto">
          <a:xfrm>
            <a:off x="4718050" y="5464175"/>
            <a:ext cx="1306513" cy="576263"/>
          </a:xfrm>
          <a:prstGeom prst="bevel">
            <a:avLst>
              <a:gd name="adj" fmla="val 12500"/>
            </a:avLst>
          </a:prstGeom>
          <a:solidFill>
            <a:schemeClr val="bg1">
              <a:alpha val="48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ctr"/>
            <a:r>
              <a:rPr lang="hr-HR" altLang="sr-Latn-RS" sz="1400" i="1">
                <a:effectLst>
                  <a:outerShdw blurRad="38100" dist="38100" dir="2700000" algn="tl">
                    <a:srgbClr val="000000"/>
                  </a:outerShdw>
                </a:effectLst>
              </a:rPr>
              <a:t>karakteristike broda</a:t>
            </a:r>
            <a:endParaRPr lang="en-US" altLang="sr-Latn-RS" sz="1400" i="1">
              <a:effectLst>
                <a:outerShdw blurRad="38100" dist="38100" dir="2700000" algn="tl">
                  <a:srgbClr val="000000"/>
                </a:outerShdw>
              </a:effectLst>
            </a:endParaRPr>
          </a:p>
        </p:txBody>
      </p:sp>
      <p:cxnSp>
        <p:nvCxnSpPr>
          <p:cNvPr id="112686" name="AutoShape 46">
            <a:extLst>
              <a:ext uri="{FF2B5EF4-FFF2-40B4-BE49-F238E27FC236}">
                <a16:creationId xmlns:a16="http://schemas.microsoft.com/office/drawing/2014/main" id="{612D7153-52DA-4AA6-87E0-3EA3843CA394}"/>
              </a:ext>
            </a:extLst>
          </p:cNvPr>
          <p:cNvCxnSpPr>
            <a:cxnSpLocks noChangeShapeType="1"/>
            <a:stCxn id="112679" idx="4"/>
            <a:endCxn id="112683" idx="0"/>
          </p:cNvCxnSpPr>
          <p:nvPr/>
        </p:nvCxnSpPr>
        <p:spPr bwMode="auto">
          <a:xfrm rot="10800000">
            <a:off x="6019800" y="4381500"/>
            <a:ext cx="533400" cy="685800"/>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687" name="AutoShape 47">
            <a:extLst>
              <a:ext uri="{FF2B5EF4-FFF2-40B4-BE49-F238E27FC236}">
                <a16:creationId xmlns:a16="http://schemas.microsoft.com/office/drawing/2014/main" id="{E9B94A16-C1E1-4BCE-9EAE-3A265D004991}"/>
              </a:ext>
            </a:extLst>
          </p:cNvPr>
          <p:cNvCxnSpPr>
            <a:cxnSpLocks noChangeShapeType="1"/>
            <a:stCxn id="112679" idx="4"/>
            <a:endCxn id="112684" idx="0"/>
          </p:cNvCxnSpPr>
          <p:nvPr/>
        </p:nvCxnSpPr>
        <p:spPr bwMode="auto">
          <a:xfrm rot="10800000">
            <a:off x="6019800" y="5067300"/>
            <a:ext cx="533400"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688" name="AutoShape 48">
            <a:extLst>
              <a:ext uri="{FF2B5EF4-FFF2-40B4-BE49-F238E27FC236}">
                <a16:creationId xmlns:a16="http://schemas.microsoft.com/office/drawing/2014/main" id="{34CA9D65-697F-4CC3-8915-A3E29361494D}"/>
              </a:ext>
            </a:extLst>
          </p:cNvPr>
          <p:cNvCxnSpPr>
            <a:cxnSpLocks noChangeShapeType="1"/>
            <a:stCxn id="112679" idx="4"/>
            <a:endCxn id="112685" idx="0"/>
          </p:cNvCxnSpPr>
          <p:nvPr/>
        </p:nvCxnSpPr>
        <p:spPr bwMode="auto">
          <a:xfrm rot="10800000" flipV="1">
            <a:off x="6024563" y="5067300"/>
            <a:ext cx="528637" cy="685800"/>
          </a:xfrm>
          <a:prstGeom prst="bentConnector3">
            <a:avLst>
              <a:gd name="adj1" fmla="val 50148"/>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2689" name="AutoShape 49">
            <a:extLst>
              <a:ext uri="{FF2B5EF4-FFF2-40B4-BE49-F238E27FC236}">
                <a16:creationId xmlns:a16="http://schemas.microsoft.com/office/drawing/2014/main" id="{DE4CAD7A-501F-4C58-8452-4B9B530834DC}"/>
              </a:ext>
            </a:extLst>
          </p:cNvPr>
          <p:cNvSpPr>
            <a:spLocks noChangeArrowheads="1"/>
          </p:cNvSpPr>
          <p:nvPr/>
        </p:nvSpPr>
        <p:spPr bwMode="auto">
          <a:xfrm>
            <a:off x="6629400" y="1676400"/>
            <a:ext cx="2209800" cy="381000"/>
          </a:xfrm>
          <a:prstGeom prst="bevel">
            <a:avLst>
              <a:gd name="adj" fmla="val 12500"/>
            </a:avLst>
          </a:prstGeom>
          <a:solidFill>
            <a:schemeClr val="bg1">
              <a:alpha val="48000"/>
            </a:schemeClr>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hr-HR" altLang="sr-Latn-RS" i="1">
                <a:effectLst>
                  <a:outerShdw blurRad="38100" dist="38100" dir="2700000" algn="tl">
                    <a:srgbClr val="000000"/>
                  </a:outerShdw>
                </a:effectLst>
              </a:rPr>
              <a:t>- brodar, naručitelj</a:t>
            </a:r>
            <a:endParaRPr lang="en-US" altLang="sr-Latn-RS" i="1">
              <a:effectLst>
                <a:outerShdw blurRad="38100" dist="38100" dir="2700000" algn="tl">
                  <a:srgbClr val="000000"/>
                </a:outerShdw>
              </a:effectLst>
            </a:endParaRPr>
          </a:p>
        </p:txBody>
      </p:sp>
      <p:cxnSp>
        <p:nvCxnSpPr>
          <p:cNvPr id="112690" name="AutoShape 50">
            <a:extLst>
              <a:ext uri="{FF2B5EF4-FFF2-40B4-BE49-F238E27FC236}">
                <a16:creationId xmlns:a16="http://schemas.microsoft.com/office/drawing/2014/main" id="{B7C40E7F-E9B3-47B8-BDCB-1123A74B63BC}"/>
              </a:ext>
            </a:extLst>
          </p:cNvPr>
          <p:cNvCxnSpPr>
            <a:cxnSpLocks noChangeShapeType="1"/>
            <a:stCxn id="112643" idx="0"/>
            <a:endCxn id="112689" idx="4"/>
          </p:cNvCxnSpPr>
          <p:nvPr/>
        </p:nvCxnSpPr>
        <p:spPr bwMode="auto">
          <a:xfrm>
            <a:off x="6096000" y="1866900"/>
            <a:ext cx="533400"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112642"/>
                                        </p:tgtEl>
                                        <p:attrNameLst>
                                          <p:attrName>style.visibility</p:attrName>
                                        </p:attrNameLst>
                                      </p:cBhvr>
                                      <p:to>
                                        <p:strVal val="visible"/>
                                      </p:to>
                                    </p:set>
                                    <p:anim calcmode="lin" valueType="num">
                                      <p:cBhvr>
                                        <p:cTn id="7" dur="1000" fill="hold"/>
                                        <p:tgtEl>
                                          <p:spTgt spid="112642"/>
                                        </p:tgtEl>
                                        <p:attrNameLst>
                                          <p:attrName>ppt_w</p:attrName>
                                        </p:attrNameLst>
                                      </p:cBhvr>
                                      <p:tavLst>
                                        <p:tav tm="0">
                                          <p:val>
                                            <p:strVal val="#ppt_w*0.70"/>
                                          </p:val>
                                        </p:tav>
                                        <p:tav tm="100000">
                                          <p:val>
                                            <p:strVal val="#ppt_w"/>
                                          </p:val>
                                        </p:tav>
                                      </p:tavLst>
                                    </p:anim>
                                    <p:anim calcmode="lin" valueType="num">
                                      <p:cBhvr>
                                        <p:cTn id="8" dur="1000" fill="hold"/>
                                        <p:tgtEl>
                                          <p:spTgt spid="112642"/>
                                        </p:tgtEl>
                                        <p:attrNameLst>
                                          <p:attrName>ppt_h</p:attrName>
                                        </p:attrNameLst>
                                      </p:cBhvr>
                                      <p:tavLst>
                                        <p:tav tm="0">
                                          <p:val>
                                            <p:strVal val="#ppt_h"/>
                                          </p:val>
                                        </p:tav>
                                        <p:tav tm="100000">
                                          <p:val>
                                            <p:strVal val="#ppt_h"/>
                                          </p:val>
                                        </p:tav>
                                      </p:tavLst>
                                    </p:anim>
                                    <p:animEffect transition="in" filter="fade">
                                      <p:cBhvr>
                                        <p:cTn id="9" dur="1000"/>
                                        <p:tgtEl>
                                          <p:spTgt spid="112642"/>
                                        </p:tgtEl>
                                      </p:cBhvr>
                                    </p:animEffect>
                                  </p:childTnLst>
                                </p:cTn>
                              </p:par>
                            </p:childTnLst>
                          </p:cTn>
                        </p:par>
                        <p:par>
                          <p:cTn id="10" fill="hold" nodeType="afterGroup">
                            <p:stCondLst>
                              <p:cond delay="1000"/>
                            </p:stCondLst>
                            <p:childTnLst>
                              <p:par>
                                <p:cTn id="11" presetID="18" presetClass="entr" presetSubtype="6" fill="hold" nodeType="afterEffect">
                                  <p:stCondLst>
                                    <p:cond delay="0"/>
                                  </p:stCondLst>
                                  <p:childTnLst>
                                    <p:set>
                                      <p:cBhvr>
                                        <p:cTn id="12" dur="1" fill="hold">
                                          <p:stCondLst>
                                            <p:cond delay="0"/>
                                          </p:stCondLst>
                                        </p:cTn>
                                        <p:tgtEl>
                                          <p:spTgt spid="112649"/>
                                        </p:tgtEl>
                                        <p:attrNameLst>
                                          <p:attrName>style.visibility</p:attrName>
                                        </p:attrNameLst>
                                      </p:cBhvr>
                                      <p:to>
                                        <p:strVal val="visible"/>
                                      </p:to>
                                    </p:set>
                                    <p:animEffect transition="in" filter="strips(downRight)">
                                      <p:cBhvr>
                                        <p:cTn id="13" dur="500"/>
                                        <p:tgtEl>
                                          <p:spTgt spid="112649"/>
                                        </p:tgtEl>
                                      </p:cBhvr>
                                    </p:animEffect>
                                  </p:childTnLst>
                                </p:cTn>
                              </p:par>
                            </p:childTnLst>
                          </p:cTn>
                        </p:par>
                        <p:par>
                          <p:cTn id="14" fill="hold" nodeType="afterGroup">
                            <p:stCondLst>
                              <p:cond delay="1500"/>
                            </p:stCondLst>
                            <p:childTnLst>
                              <p:par>
                                <p:cTn id="15" presetID="55" presetClass="entr" presetSubtype="0" fill="hold" grpId="0" nodeType="afterEffect">
                                  <p:stCondLst>
                                    <p:cond delay="0"/>
                                  </p:stCondLst>
                                  <p:childTnLst>
                                    <p:set>
                                      <p:cBhvr>
                                        <p:cTn id="16" dur="1" fill="hold">
                                          <p:stCondLst>
                                            <p:cond delay="0"/>
                                          </p:stCondLst>
                                        </p:cTn>
                                        <p:tgtEl>
                                          <p:spTgt spid="112643"/>
                                        </p:tgtEl>
                                        <p:attrNameLst>
                                          <p:attrName>style.visibility</p:attrName>
                                        </p:attrNameLst>
                                      </p:cBhvr>
                                      <p:to>
                                        <p:strVal val="visible"/>
                                      </p:to>
                                    </p:set>
                                    <p:anim calcmode="lin" valueType="num">
                                      <p:cBhvr>
                                        <p:cTn id="17" dur="1000" fill="hold"/>
                                        <p:tgtEl>
                                          <p:spTgt spid="112643"/>
                                        </p:tgtEl>
                                        <p:attrNameLst>
                                          <p:attrName>ppt_w</p:attrName>
                                        </p:attrNameLst>
                                      </p:cBhvr>
                                      <p:tavLst>
                                        <p:tav tm="0">
                                          <p:val>
                                            <p:strVal val="#ppt_w*0.70"/>
                                          </p:val>
                                        </p:tav>
                                        <p:tav tm="100000">
                                          <p:val>
                                            <p:strVal val="#ppt_w"/>
                                          </p:val>
                                        </p:tav>
                                      </p:tavLst>
                                    </p:anim>
                                    <p:anim calcmode="lin" valueType="num">
                                      <p:cBhvr>
                                        <p:cTn id="18" dur="1000" fill="hold"/>
                                        <p:tgtEl>
                                          <p:spTgt spid="112643"/>
                                        </p:tgtEl>
                                        <p:attrNameLst>
                                          <p:attrName>ppt_h</p:attrName>
                                        </p:attrNameLst>
                                      </p:cBhvr>
                                      <p:tavLst>
                                        <p:tav tm="0">
                                          <p:val>
                                            <p:strVal val="#ppt_h"/>
                                          </p:val>
                                        </p:tav>
                                        <p:tav tm="100000">
                                          <p:val>
                                            <p:strVal val="#ppt_h"/>
                                          </p:val>
                                        </p:tav>
                                      </p:tavLst>
                                    </p:anim>
                                    <p:animEffect transition="in" filter="fade">
                                      <p:cBhvr>
                                        <p:cTn id="19" dur="1000"/>
                                        <p:tgtEl>
                                          <p:spTgt spid="112643"/>
                                        </p:tgtEl>
                                      </p:cBhvr>
                                    </p:animEffect>
                                  </p:childTnLst>
                                </p:cTn>
                              </p:par>
                            </p:childTnLst>
                          </p:cTn>
                        </p:par>
                        <p:par>
                          <p:cTn id="20" fill="hold" nodeType="afterGroup">
                            <p:stCondLst>
                              <p:cond delay="2500"/>
                            </p:stCondLst>
                            <p:childTnLst>
                              <p:par>
                                <p:cTn id="21" presetID="18" presetClass="entr" presetSubtype="6" fill="hold" nodeType="afterEffect">
                                  <p:stCondLst>
                                    <p:cond delay="0"/>
                                  </p:stCondLst>
                                  <p:childTnLst>
                                    <p:set>
                                      <p:cBhvr>
                                        <p:cTn id="22" dur="1" fill="hold">
                                          <p:stCondLst>
                                            <p:cond delay="0"/>
                                          </p:stCondLst>
                                        </p:cTn>
                                        <p:tgtEl>
                                          <p:spTgt spid="112690"/>
                                        </p:tgtEl>
                                        <p:attrNameLst>
                                          <p:attrName>style.visibility</p:attrName>
                                        </p:attrNameLst>
                                      </p:cBhvr>
                                      <p:to>
                                        <p:strVal val="visible"/>
                                      </p:to>
                                    </p:set>
                                    <p:animEffect transition="in" filter="strips(downRight)">
                                      <p:cBhvr>
                                        <p:cTn id="23" dur="500"/>
                                        <p:tgtEl>
                                          <p:spTgt spid="112690"/>
                                        </p:tgtEl>
                                      </p:cBhvr>
                                    </p:animEffect>
                                  </p:childTnLst>
                                </p:cTn>
                              </p:par>
                            </p:childTnLst>
                          </p:cTn>
                        </p:par>
                        <p:par>
                          <p:cTn id="24" fill="hold" nodeType="afterGroup">
                            <p:stCondLst>
                              <p:cond delay="3000"/>
                            </p:stCondLst>
                            <p:childTnLst>
                              <p:par>
                                <p:cTn id="25" presetID="55" presetClass="entr" presetSubtype="0" fill="hold" grpId="1" nodeType="afterEffect">
                                  <p:stCondLst>
                                    <p:cond delay="0"/>
                                  </p:stCondLst>
                                  <p:childTnLst>
                                    <p:set>
                                      <p:cBhvr>
                                        <p:cTn id="26" dur="1" fill="hold">
                                          <p:stCondLst>
                                            <p:cond delay="0"/>
                                          </p:stCondLst>
                                        </p:cTn>
                                        <p:tgtEl>
                                          <p:spTgt spid="112689"/>
                                        </p:tgtEl>
                                        <p:attrNameLst>
                                          <p:attrName>style.visibility</p:attrName>
                                        </p:attrNameLst>
                                      </p:cBhvr>
                                      <p:to>
                                        <p:strVal val="visible"/>
                                      </p:to>
                                    </p:set>
                                    <p:anim calcmode="lin" valueType="num">
                                      <p:cBhvr>
                                        <p:cTn id="27" dur="1000" fill="hold"/>
                                        <p:tgtEl>
                                          <p:spTgt spid="112689"/>
                                        </p:tgtEl>
                                        <p:attrNameLst>
                                          <p:attrName>ppt_w</p:attrName>
                                        </p:attrNameLst>
                                      </p:cBhvr>
                                      <p:tavLst>
                                        <p:tav tm="0">
                                          <p:val>
                                            <p:strVal val="#ppt_w*0.70"/>
                                          </p:val>
                                        </p:tav>
                                        <p:tav tm="100000">
                                          <p:val>
                                            <p:strVal val="#ppt_w"/>
                                          </p:val>
                                        </p:tav>
                                      </p:tavLst>
                                    </p:anim>
                                    <p:anim calcmode="lin" valueType="num">
                                      <p:cBhvr>
                                        <p:cTn id="28" dur="1000" fill="hold"/>
                                        <p:tgtEl>
                                          <p:spTgt spid="112689"/>
                                        </p:tgtEl>
                                        <p:attrNameLst>
                                          <p:attrName>ppt_h</p:attrName>
                                        </p:attrNameLst>
                                      </p:cBhvr>
                                      <p:tavLst>
                                        <p:tav tm="0">
                                          <p:val>
                                            <p:strVal val="#ppt_h"/>
                                          </p:val>
                                        </p:tav>
                                        <p:tav tm="100000">
                                          <p:val>
                                            <p:strVal val="#ppt_h"/>
                                          </p:val>
                                        </p:tav>
                                      </p:tavLst>
                                    </p:anim>
                                    <p:animEffect transition="in" filter="fade">
                                      <p:cBhvr>
                                        <p:cTn id="29" dur="1000"/>
                                        <p:tgtEl>
                                          <p:spTgt spid="112689"/>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8" presetClass="entr" presetSubtype="12" fill="hold" nodeType="clickEffect">
                                  <p:stCondLst>
                                    <p:cond delay="0"/>
                                  </p:stCondLst>
                                  <p:childTnLst>
                                    <p:set>
                                      <p:cBhvr>
                                        <p:cTn id="33" dur="1" fill="hold">
                                          <p:stCondLst>
                                            <p:cond delay="0"/>
                                          </p:stCondLst>
                                        </p:cTn>
                                        <p:tgtEl>
                                          <p:spTgt spid="112653"/>
                                        </p:tgtEl>
                                        <p:attrNameLst>
                                          <p:attrName>style.visibility</p:attrName>
                                        </p:attrNameLst>
                                      </p:cBhvr>
                                      <p:to>
                                        <p:strVal val="visible"/>
                                      </p:to>
                                    </p:set>
                                    <p:animEffect transition="in" filter="strips(downLeft)">
                                      <p:cBhvr>
                                        <p:cTn id="34" dur="500"/>
                                        <p:tgtEl>
                                          <p:spTgt spid="112653"/>
                                        </p:tgtEl>
                                      </p:cBhvr>
                                    </p:animEffect>
                                  </p:childTnLst>
                                </p:cTn>
                              </p:par>
                            </p:childTnLst>
                          </p:cTn>
                        </p:par>
                        <p:par>
                          <p:cTn id="35" fill="hold" nodeType="afterGroup">
                            <p:stCondLst>
                              <p:cond delay="500"/>
                            </p:stCondLst>
                            <p:childTnLst>
                              <p:par>
                                <p:cTn id="36" presetID="55" presetClass="entr" presetSubtype="0" fill="hold" grpId="0" nodeType="afterEffect">
                                  <p:stCondLst>
                                    <p:cond delay="0"/>
                                  </p:stCondLst>
                                  <p:childTnLst>
                                    <p:set>
                                      <p:cBhvr>
                                        <p:cTn id="37" dur="1" fill="hold">
                                          <p:stCondLst>
                                            <p:cond delay="0"/>
                                          </p:stCondLst>
                                        </p:cTn>
                                        <p:tgtEl>
                                          <p:spTgt spid="112652"/>
                                        </p:tgtEl>
                                        <p:attrNameLst>
                                          <p:attrName>style.visibility</p:attrName>
                                        </p:attrNameLst>
                                      </p:cBhvr>
                                      <p:to>
                                        <p:strVal val="visible"/>
                                      </p:to>
                                    </p:set>
                                    <p:anim calcmode="lin" valueType="num">
                                      <p:cBhvr>
                                        <p:cTn id="38" dur="1000" fill="hold"/>
                                        <p:tgtEl>
                                          <p:spTgt spid="112652"/>
                                        </p:tgtEl>
                                        <p:attrNameLst>
                                          <p:attrName>ppt_w</p:attrName>
                                        </p:attrNameLst>
                                      </p:cBhvr>
                                      <p:tavLst>
                                        <p:tav tm="0">
                                          <p:val>
                                            <p:strVal val="#ppt_w*0.70"/>
                                          </p:val>
                                        </p:tav>
                                        <p:tav tm="100000">
                                          <p:val>
                                            <p:strVal val="#ppt_w"/>
                                          </p:val>
                                        </p:tav>
                                      </p:tavLst>
                                    </p:anim>
                                    <p:anim calcmode="lin" valueType="num">
                                      <p:cBhvr>
                                        <p:cTn id="39" dur="1000" fill="hold"/>
                                        <p:tgtEl>
                                          <p:spTgt spid="112652"/>
                                        </p:tgtEl>
                                        <p:attrNameLst>
                                          <p:attrName>ppt_h</p:attrName>
                                        </p:attrNameLst>
                                      </p:cBhvr>
                                      <p:tavLst>
                                        <p:tav tm="0">
                                          <p:val>
                                            <p:strVal val="#ppt_h"/>
                                          </p:val>
                                        </p:tav>
                                        <p:tav tm="100000">
                                          <p:val>
                                            <p:strVal val="#ppt_h"/>
                                          </p:val>
                                        </p:tav>
                                      </p:tavLst>
                                    </p:anim>
                                    <p:animEffect transition="in" filter="fade">
                                      <p:cBhvr>
                                        <p:cTn id="40" dur="1000"/>
                                        <p:tgtEl>
                                          <p:spTgt spid="112652"/>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8" presetClass="entr" presetSubtype="6" fill="hold" nodeType="clickEffect">
                                  <p:stCondLst>
                                    <p:cond delay="0"/>
                                  </p:stCondLst>
                                  <p:childTnLst>
                                    <p:set>
                                      <p:cBhvr>
                                        <p:cTn id="44" dur="1" fill="hold">
                                          <p:stCondLst>
                                            <p:cond delay="0"/>
                                          </p:stCondLst>
                                        </p:cTn>
                                        <p:tgtEl>
                                          <p:spTgt spid="112658"/>
                                        </p:tgtEl>
                                        <p:attrNameLst>
                                          <p:attrName>style.visibility</p:attrName>
                                        </p:attrNameLst>
                                      </p:cBhvr>
                                      <p:to>
                                        <p:strVal val="visible"/>
                                      </p:to>
                                    </p:set>
                                    <p:animEffect transition="in" filter="strips(downRight)">
                                      <p:cBhvr>
                                        <p:cTn id="45" dur="500"/>
                                        <p:tgtEl>
                                          <p:spTgt spid="112658"/>
                                        </p:tgtEl>
                                      </p:cBhvr>
                                    </p:animEffect>
                                  </p:childTnLst>
                                </p:cTn>
                              </p:par>
                            </p:childTnLst>
                          </p:cTn>
                        </p:par>
                        <p:par>
                          <p:cTn id="46" fill="hold" nodeType="afterGroup">
                            <p:stCondLst>
                              <p:cond delay="500"/>
                            </p:stCondLst>
                            <p:childTnLst>
                              <p:par>
                                <p:cTn id="47" presetID="55" presetClass="entr" presetSubtype="0" fill="hold" grpId="0" nodeType="afterEffect">
                                  <p:stCondLst>
                                    <p:cond delay="0"/>
                                  </p:stCondLst>
                                  <p:childTnLst>
                                    <p:set>
                                      <p:cBhvr>
                                        <p:cTn id="48" dur="1" fill="hold">
                                          <p:stCondLst>
                                            <p:cond delay="0"/>
                                          </p:stCondLst>
                                        </p:cTn>
                                        <p:tgtEl>
                                          <p:spTgt spid="112654"/>
                                        </p:tgtEl>
                                        <p:attrNameLst>
                                          <p:attrName>style.visibility</p:attrName>
                                        </p:attrNameLst>
                                      </p:cBhvr>
                                      <p:to>
                                        <p:strVal val="visible"/>
                                      </p:to>
                                    </p:set>
                                    <p:anim calcmode="lin" valueType="num">
                                      <p:cBhvr>
                                        <p:cTn id="49" dur="1000" fill="hold"/>
                                        <p:tgtEl>
                                          <p:spTgt spid="112654"/>
                                        </p:tgtEl>
                                        <p:attrNameLst>
                                          <p:attrName>ppt_w</p:attrName>
                                        </p:attrNameLst>
                                      </p:cBhvr>
                                      <p:tavLst>
                                        <p:tav tm="0">
                                          <p:val>
                                            <p:strVal val="#ppt_w*0.70"/>
                                          </p:val>
                                        </p:tav>
                                        <p:tav tm="100000">
                                          <p:val>
                                            <p:strVal val="#ppt_w"/>
                                          </p:val>
                                        </p:tav>
                                      </p:tavLst>
                                    </p:anim>
                                    <p:anim calcmode="lin" valueType="num">
                                      <p:cBhvr>
                                        <p:cTn id="50" dur="1000" fill="hold"/>
                                        <p:tgtEl>
                                          <p:spTgt spid="112654"/>
                                        </p:tgtEl>
                                        <p:attrNameLst>
                                          <p:attrName>ppt_h</p:attrName>
                                        </p:attrNameLst>
                                      </p:cBhvr>
                                      <p:tavLst>
                                        <p:tav tm="0">
                                          <p:val>
                                            <p:strVal val="#ppt_h"/>
                                          </p:val>
                                        </p:tav>
                                        <p:tav tm="100000">
                                          <p:val>
                                            <p:strVal val="#ppt_h"/>
                                          </p:val>
                                        </p:tav>
                                      </p:tavLst>
                                    </p:anim>
                                    <p:animEffect transition="in" filter="fade">
                                      <p:cBhvr>
                                        <p:cTn id="51" dur="1000"/>
                                        <p:tgtEl>
                                          <p:spTgt spid="112654"/>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18" presetClass="entr" presetSubtype="3" fill="hold" nodeType="clickEffect">
                                  <p:stCondLst>
                                    <p:cond delay="0"/>
                                  </p:stCondLst>
                                  <p:childTnLst>
                                    <p:set>
                                      <p:cBhvr>
                                        <p:cTn id="55" dur="1" fill="hold">
                                          <p:stCondLst>
                                            <p:cond delay="0"/>
                                          </p:stCondLst>
                                        </p:cTn>
                                        <p:tgtEl>
                                          <p:spTgt spid="112667"/>
                                        </p:tgtEl>
                                        <p:attrNameLst>
                                          <p:attrName>style.visibility</p:attrName>
                                        </p:attrNameLst>
                                      </p:cBhvr>
                                      <p:to>
                                        <p:strVal val="visible"/>
                                      </p:to>
                                    </p:set>
                                    <p:animEffect transition="in" filter="strips(upRight)">
                                      <p:cBhvr>
                                        <p:cTn id="56" dur="500"/>
                                        <p:tgtEl>
                                          <p:spTgt spid="112667"/>
                                        </p:tgtEl>
                                      </p:cBhvr>
                                    </p:animEffect>
                                  </p:childTnLst>
                                </p:cTn>
                              </p:par>
                            </p:childTnLst>
                          </p:cTn>
                        </p:par>
                        <p:par>
                          <p:cTn id="57" fill="hold" nodeType="afterGroup">
                            <p:stCondLst>
                              <p:cond delay="500"/>
                            </p:stCondLst>
                            <p:childTnLst>
                              <p:par>
                                <p:cTn id="58" presetID="55" presetClass="entr" presetSubtype="0" fill="hold" grpId="0" nodeType="afterEffect">
                                  <p:stCondLst>
                                    <p:cond delay="0"/>
                                  </p:stCondLst>
                                  <p:childTnLst>
                                    <p:set>
                                      <p:cBhvr>
                                        <p:cTn id="59" dur="1" fill="hold">
                                          <p:stCondLst>
                                            <p:cond delay="0"/>
                                          </p:stCondLst>
                                        </p:cTn>
                                        <p:tgtEl>
                                          <p:spTgt spid="112662"/>
                                        </p:tgtEl>
                                        <p:attrNameLst>
                                          <p:attrName>style.visibility</p:attrName>
                                        </p:attrNameLst>
                                      </p:cBhvr>
                                      <p:to>
                                        <p:strVal val="visible"/>
                                      </p:to>
                                    </p:set>
                                    <p:anim calcmode="lin" valueType="num">
                                      <p:cBhvr>
                                        <p:cTn id="60" dur="1000" fill="hold"/>
                                        <p:tgtEl>
                                          <p:spTgt spid="112662"/>
                                        </p:tgtEl>
                                        <p:attrNameLst>
                                          <p:attrName>ppt_w</p:attrName>
                                        </p:attrNameLst>
                                      </p:cBhvr>
                                      <p:tavLst>
                                        <p:tav tm="0">
                                          <p:val>
                                            <p:strVal val="#ppt_w*0.70"/>
                                          </p:val>
                                        </p:tav>
                                        <p:tav tm="100000">
                                          <p:val>
                                            <p:strVal val="#ppt_w"/>
                                          </p:val>
                                        </p:tav>
                                      </p:tavLst>
                                    </p:anim>
                                    <p:anim calcmode="lin" valueType="num">
                                      <p:cBhvr>
                                        <p:cTn id="61" dur="1000" fill="hold"/>
                                        <p:tgtEl>
                                          <p:spTgt spid="112662"/>
                                        </p:tgtEl>
                                        <p:attrNameLst>
                                          <p:attrName>ppt_h</p:attrName>
                                        </p:attrNameLst>
                                      </p:cBhvr>
                                      <p:tavLst>
                                        <p:tav tm="0">
                                          <p:val>
                                            <p:strVal val="#ppt_h"/>
                                          </p:val>
                                        </p:tav>
                                        <p:tav tm="100000">
                                          <p:val>
                                            <p:strVal val="#ppt_h"/>
                                          </p:val>
                                        </p:tav>
                                      </p:tavLst>
                                    </p:anim>
                                    <p:animEffect transition="in" filter="fade">
                                      <p:cBhvr>
                                        <p:cTn id="62" dur="1000"/>
                                        <p:tgtEl>
                                          <p:spTgt spid="112662"/>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8" presetClass="entr" presetSubtype="6" fill="hold" nodeType="clickEffect">
                                  <p:stCondLst>
                                    <p:cond delay="0"/>
                                  </p:stCondLst>
                                  <p:childTnLst>
                                    <p:set>
                                      <p:cBhvr>
                                        <p:cTn id="66" dur="1" fill="hold">
                                          <p:stCondLst>
                                            <p:cond delay="0"/>
                                          </p:stCondLst>
                                        </p:cTn>
                                        <p:tgtEl>
                                          <p:spTgt spid="112668"/>
                                        </p:tgtEl>
                                        <p:attrNameLst>
                                          <p:attrName>style.visibility</p:attrName>
                                        </p:attrNameLst>
                                      </p:cBhvr>
                                      <p:to>
                                        <p:strVal val="visible"/>
                                      </p:to>
                                    </p:set>
                                    <p:animEffect transition="in" filter="strips(downRight)">
                                      <p:cBhvr>
                                        <p:cTn id="67" dur="500"/>
                                        <p:tgtEl>
                                          <p:spTgt spid="112668"/>
                                        </p:tgtEl>
                                      </p:cBhvr>
                                    </p:animEffect>
                                  </p:childTnLst>
                                </p:cTn>
                              </p:par>
                            </p:childTnLst>
                          </p:cTn>
                        </p:par>
                        <p:par>
                          <p:cTn id="68" fill="hold" nodeType="afterGroup">
                            <p:stCondLst>
                              <p:cond delay="500"/>
                            </p:stCondLst>
                            <p:childTnLst>
                              <p:par>
                                <p:cTn id="69" presetID="55" presetClass="entr" presetSubtype="0" fill="hold" grpId="0" nodeType="afterEffect">
                                  <p:stCondLst>
                                    <p:cond delay="0"/>
                                  </p:stCondLst>
                                  <p:childTnLst>
                                    <p:set>
                                      <p:cBhvr>
                                        <p:cTn id="70" dur="1" fill="hold">
                                          <p:stCondLst>
                                            <p:cond delay="0"/>
                                          </p:stCondLst>
                                        </p:cTn>
                                        <p:tgtEl>
                                          <p:spTgt spid="112664"/>
                                        </p:tgtEl>
                                        <p:attrNameLst>
                                          <p:attrName>style.visibility</p:attrName>
                                        </p:attrNameLst>
                                      </p:cBhvr>
                                      <p:to>
                                        <p:strVal val="visible"/>
                                      </p:to>
                                    </p:set>
                                    <p:anim calcmode="lin" valueType="num">
                                      <p:cBhvr>
                                        <p:cTn id="71" dur="1000" fill="hold"/>
                                        <p:tgtEl>
                                          <p:spTgt spid="112664"/>
                                        </p:tgtEl>
                                        <p:attrNameLst>
                                          <p:attrName>ppt_w</p:attrName>
                                        </p:attrNameLst>
                                      </p:cBhvr>
                                      <p:tavLst>
                                        <p:tav tm="0">
                                          <p:val>
                                            <p:strVal val="#ppt_w*0.70"/>
                                          </p:val>
                                        </p:tav>
                                        <p:tav tm="100000">
                                          <p:val>
                                            <p:strVal val="#ppt_w"/>
                                          </p:val>
                                        </p:tav>
                                      </p:tavLst>
                                    </p:anim>
                                    <p:anim calcmode="lin" valueType="num">
                                      <p:cBhvr>
                                        <p:cTn id="72" dur="1000" fill="hold"/>
                                        <p:tgtEl>
                                          <p:spTgt spid="112664"/>
                                        </p:tgtEl>
                                        <p:attrNameLst>
                                          <p:attrName>ppt_h</p:attrName>
                                        </p:attrNameLst>
                                      </p:cBhvr>
                                      <p:tavLst>
                                        <p:tav tm="0">
                                          <p:val>
                                            <p:strVal val="#ppt_h"/>
                                          </p:val>
                                        </p:tav>
                                        <p:tav tm="100000">
                                          <p:val>
                                            <p:strVal val="#ppt_h"/>
                                          </p:val>
                                        </p:tav>
                                      </p:tavLst>
                                    </p:anim>
                                    <p:animEffect transition="in" filter="fade">
                                      <p:cBhvr>
                                        <p:cTn id="73" dur="1000"/>
                                        <p:tgtEl>
                                          <p:spTgt spid="112664"/>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18" presetClass="entr" presetSubtype="6" fill="hold" nodeType="clickEffect">
                                  <p:stCondLst>
                                    <p:cond delay="0"/>
                                  </p:stCondLst>
                                  <p:childTnLst>
                                    <p:set>
                                      <p:cBhvr>
                                        <p:cTn id="77" dur="1" fill="hold">
                                          <p:stCondLst>
                                            <p:cond delay="0"/>
                                          </p:stCondLst>
                                        </p:cTn>
                                        <p:tgtEl>
                                          <p:spTgt spid="112659"/>
                                        </p:tgtEl>
                                        <p:attrNameLst>
                                          <p:attrName>style.visibility</p:attrName>
                                        </p:attrNameLst>
                                      </p:cBhvr>
                                      <p:to>
                                        <p:strVal val="visible"/>
                                      </p:to>
                                    </p:set>
                                    <p:animEffect transition="in" filter="strips(downRight)">
                                      <p:cBhvr>
                                        <p:cTn id="78" dur="500"/>
                                        <p:tgtEl>
                                          <p:spTgt spid="112659"/>
                                        </p:tgtEl>
                                      </p:cBhvr>
                                    </p:animEffect>
                                  </p:childTnLst>
                                </p:cTn>
                              </p:par>
                            </p:childTnLst>
                          </p:cTn>
                        </p:par>
                        <p:par>
                          <p:cTn id="79" fill="hold" nodeType="afterGroup">
                            <p:stCondLst>
                              <p:cond delay="500"/>
                            </p:stCondLst>
                            <p:childTnLst>
                              <p:par>
                                <p:cTn id="80" presetID="55" presetClass="entr" presetSubtype="0" fill="hold" grpId="0" nodeType="afterEffect">
                                  <p:stCondLst>
                                    <p:cond delay="0"/>
                                  </p:stCondLst>
                                  <p:childTnLst>
                                    <p:set>
                                      <p:cBhvr>
                                        <p:cTn id="81" dur="1" fill="hold">
                                          <p:stCondLst>
                                            <p:cond delay="0"/>
                                          </p:stCondLst>
                                        </p:cTn>
                                        <p:tgtEl>
                                          <p:spTgt spid="112655"/>
                                        </p:tgtEl>
                                        <p:attrNameLst>
                                          <p:attrName>style.visibility</p:attrName>
                                        </p:attrNameLst>
                                      </p:cBhvr>
                                      <p:to>
                                        <p:strVal val="visible"/>
                                      </p:to>
                                    </p:set>
                                    <p:anim calcmode="lin" valueType="num">
                                      <p:cBhvr>
                                        <p:cTn id="82" dur="1000" fill="hold"/>
                                        <p:tgtEl>
                                          <p:spTgt spid="112655"/>
                                        </p:tgtEl>
                                        <p:attrNameLst>
                                          <p:attrName>ppt_w</p:attrName>
                                        </p:attrNameLst>
                                      </p:cBhvr>
                                      <p:tavLst>
                                        <p:tav tm="0">
                                          <p:val>
                                            <p:strVal val="#ppt_w*0.70"/>
                                          </p:val>
                                        </p:tav>
                                        <p:tav tm="100000">
                                          <p:val>
                                            <p:strVal val="#ppt_w"/>
                                          </p:val>
                                        </p:tav>
                                      </p:tavLst>
                                    </p:anim>
                                    <p:anim calcmode="lin" valueType="num">
                                      <p:cBhvr>
                                        <p:cTn id="83" dur="1000" fill="hold"/>
                                        <p:tgtEl>
                                          <p:spTgt spid="112655"/>
                                        </p:tgtEl>
                                        <p:attrNameLst>
                                          <p:attrName>ppt_h</p:attrName>
                                        </p:attrNameLst>
                                      </p:cBhvr>
                                      <p:tavLst>
                                        <p:tav tm="0">
                                          <p:val>
                                            <p:strVal val="#ppt_h"/>
                                          </p:val>
                                        </p:tav>
                                        <p:tav tm="100000">
                                          <p:val>
                                            <p:strVal val="#ppt_h"/>
                                          </p:val>
                                        </p:tav>
                                      </p:tavLst>
                                    </p:anim>
                                    <p:animEffect transition="in" filter="fade">
                                      <p:cBhvr>
                                        <p:cTn id="84" dur="1000"/>
                                        <p:tgtEl>
                                          <p:spTgt spid="112655"/>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18" presetClass="entr" presetSubtype="3" fill="hold" nodeType="clickEffect">
                                  <p:stCondLst>
                                    <p:cond delay="0"/>
                                  </p:stCondLst>
                                  <p:childTnLst>
                                    <p:set>
                                      <p:cBhvr>
                                        <p:cTn id="88" dur="1" fill="hold">
                                          <p:stCondLst>
                                            <p:cond delay="0"/>
                                          </p:stCondLst>
                                        </p:cTn>
                                        <p:tgtEl>
                                          <p:spTgt spid="112669"/>
                                        </p:tgtEl>
                                        <p:attrNameLst>
                                          <p:attrName>style.visibility</p:attrName>
                                        </p:attrNameLst>
                                      </p:cBhvr>
                                      <p:to>
                                        <p:strVal val="visible"/>
                                      </p:to>
                                    </p:set>
                                    <p:animEffect transition="in" filter="strips(upRight)">
                                      <p:cBhvr>
                                        <p:cTn id="89" dur="500"/>
                                        <p:tgtEl>
                                          <p:spTgt spid="112669"/>
                                        </p:tgtEl>
                                      </p:cBhvr>
                                    </p:animEffect>
                                  </p:childTnLst>
                                </p:cTn>
                              </p:par>
                            </p:childTnLst>
                          </p:cTn>
                        </p:par>
                        <p:par>
                          <p:cTn id="90" fill="hold" nodeType="afterGroup">
                            <p:stCondLst>
                              <p:cond delay="500"/>
                            </p:stCondLst>
                            <p:childTnLst>
                              <p:par>
                                <p:cTn id="91" presetID="55" presetClass="entr" presetSubtype="0" fill="hold" grpId="0" nodeType="afterEffect">
                                  <p:stCondLst>
                                    <p:cond delay="0"/>
                                  </p:stCondLst>
                                  <p:childTnLst>
                                    <p:set>
                                      <p:cBhvr>
                                        <p:cTn id="92" dur="1" fill="hold">
                                          <p:stCondLst>
                                            <p:cond delay="0"/>
                                          </p:stCondLst>
                                        </p:cTn>
                                        <p:tgtEl>
                                          <p:spTgt spid="112665"/>
                                        </p:tgtEl>
                                        <p:attrNameLst>
                                          <p:attrName>style.visibility</p:attrName>
                                        </p:attrNameLst>
                                      </p:cBhvr>
                                      <p:to>
                                        <p:strVal val="visible"/>
                                      </p:to>
                                    </p:set>
                                    <p:anim calcmode="lin" valueType="num">
                                      <p:cBhvr>
                                        <p:cTn id="93" dur="1000" fill="hold"/>
                                        <p:tgtEl>
                                          <p:spTgt spid="112665"/>
                                        </p:tgtEl>
                                        <p:attrNameLst>
                                          <p:attrName>ppt_w</p:attrName>
                                        </p:attrNameLst>
                                      </p:cBhvr>
                                      <p:tavLst>
                                        <p:tav tm="0">
                                          <p:val>
                                            <p:strVal val="#ppt_w*0.70"/>
                                          </p:val>
                                        </p:tav>
                                        <p:tav tm="100000">
                                          <p:val>
                                            <p:strVal val="#ppt_w"/>
                                          </p:val>
                                        </p:tav>
                                      </p:tavLst>
                                    </p:anim>
                                    <p:anim calcmode="lin" valueType="num">
                                      <p:cBhvr>
                                        <p:cTn id="94" dur="1000" fill="hold"/>
                                        <p:tgtEl>
                                          <p:spTgt spid="112665"/>
                                        </p:tgtEl>
                                        <p:attrNameLst>
                                          <p:attrName>ppt_h</p:attrName>
                                        </p:attrNameLst>
                                      </p:cBhvr>
                                      <p:tavLst>
                                        <p:tav tm="0">
                                          <p:val>
                                            <p:strVal val="#ppt_h"/>
                                          </p:val>
                                        </p:tav>
                                        <p:tav tm="100000">
                                          <p:val>
                                            <p:strVal val="#ppt_h"/>
                                          </p:val>
                                        </p:tav>
                                      </p:tavLst>
                                    </p:anim>
                                    <p:animEffect transition="in" filter="fade">
                                      <p:cBhvr>
                                        <p:cTn id="95" dur="1000"/>
                                        <p:tgtEl>
                                          <p:spTgt spid="112665"/>
                                        </p:tgtEl>
                                      </p:cBhvr>
                                    </p:animEffect>
                                  </p:childTnLst>
                                </p:cTn>
                              </p:par>
                            </p:childTnLst>
                          </p:cTn>
                        </p:par>
                      </p:childTnLst>
                    </p:cTn>
                  </p:par>
                  <p:par>
                    <p:cTn id="96" fill="hold" nodeType="clickPar">
                      <p:stCondLst>
                        <p:cond delay="indefinite"/>
                      </p:stCondLst>
                      <p:childTnLst>
                        <p:par>
                          <p:cTn id="97" fill="hold" nodeType="withGroup">
                            <p:stCondLst>
                              <p:cond delay="0"/>
                            </p:stCondLst>
                            <p:childTnLst>
                              <p:par>
                                <p:cTn id="98" presetID="18" presetClass="entr" presetSubtype="6" fill="hold" nodeType="clickEffect">
                                  <p:stCondLst>
                                    <p:cond delay="0"/>
                                  </p:stCondLst>
                                  <p:childTnLst>
                                    <p:set>
                                      <p:cBhvr>
                                        <p:cTn id="99" dur="1" fill="hold">
                                          <p:stCondLst>
                                            <p:cond delay="0"/>
                                          </p:stCondLst>
                                        </p:cTn>
                                        <p:tgtEl>
                                          <p:spTgt spid="112670"/>
                                        </p:tgtEl>
                                        <p:attrNameLst>
                                          <p:attrName>style.visibility</p:attrName>
                                        </p:attrNameLst>
                                      </p:cBhvr>
                                      <p:to>
                                        <p:strVal val="visible"/>
                                      </p:to>
                                    </p:set>
                                    <p:animEffect transition="in" filter="strips(downRight)">
                                      <p:cBhvr>
                                        <p:cTn id="100" dur="500"/>
                                        <p:tgtEl>
                                          <p:spTgt spid="112670"/>
                                        </p:tgtEl>
                                      </p:cBhvr>
                                    </p:animEffect>
                                  </p:childTnLst>
                                </p:cTn>
                              </p:par>
                            </p:childTnLst>
                          </p:cTn>
                        </p:par>
                        <p:par>
                          <p:cTn id="101" fill="hold" nodeType="afterGroup">
                            <p:stCondLst>
                              <p:cond delay="500"/>
                            </p:stCondLst>
                            <p:childTnLst>
                              <p:par>
                                <p:cTn id="102" presetID="55" presetClass="entr" presetSubtype="0" fill="hold" grpId="0" nodeType="afterEffect">
                                  <p:stCondLst>
                                    <p:cond delay="0"/>
                                  </p:stCondLst>
                                  <p:childTnLst>
                                    <p:set>
                                      <p:cBhvr>
                                        <p:cTn id="103" dur="1" fill="hold">
                                          <p:stCondLst>
                                            <p:cond delay="0"/>
                                          </p:stCondLst>
                                        </p:cTn>
                                        <p:tgtEl>
                                          <p:spTgt spid="112666"/>
                                        </p:tgtEl>
                                        <p:attrNameLst>
                                          <p:attrName>style.visibility</p:attrName>
                                        </p:attrNameLst>
                                      </p:cBhvr>
                                      <p:to>
                                        <p:strVal val="visible"/>
                                      </p:to>
                                    </p:set>
                                    <p:anim calcmode="lin" valueType="num">
                                      <p:cBhvr>
                                        <p:cTn id="104" dur="1000" fill="hold"/>
                                        <p:tgtEl>
                                          <p:spTgt spid="112666"/>
                                        </p:tgtEl>
                                        <p:attrNameLst>
                                          <p:attrName>ppt_w</p:attrName>
                                        </p:attrNameLst>
                                      </p:cBhvr>
                                      <p:tavLst>
                                        <p:tav tm="0">
                                          <p:val>
                                            <p:strVal val="#ppt_w*0.70"/>
                                          </p:val>
                                        </p:tav>
                                        <p:tav tm="100000">
                                          <p:val>
                                            <p:strVal val="#ppt_w"/>
                                          </p:val>
                                        </p:tav>
                                      </p:tavLst>
                                    </p:anim>
                                    <p:anim calcmode="lin" valueType="num">
                                      <p:cBhvr>
                                        <p:cTn id="105" dur="1000" fill="hold"/>
                                        <p:tgtEl>
                                          <p:spTgt spid="112666"/>
                                        </p:tgtEl>
                                        <p:attrNameLst>
                                          <p:attrName>ppt_h</p:attrName>
                                        </p:attrNameLst>
                                      </p:cBhvr>
                                      <p:tavLst>
                                        <p:tav tm="0">
                                          <p:val>
                                            <p:strVal val="#ppt_h"/>
                                          </p:val>
                                        </p:tav>
                                        <p:tav tm="100000">
                                          <p:val>
                                            <p:strVal val="#ppt_h"/>
                                          </p:val>
                                        </p:tav>
                                      </p:tavLst>
                                    </p:anim>
                                    <p:animEffect transition="in" filter="fade">
                                      <p:cBhvr>
                                        <p:cTn id="106" dur="1000"/>
                                        <p:tgtEl>
                                          <p:spTgt spid="112666"/>
                                        </p:tgtEl>
                                      </p:cBhvr>
                                    </p:animEffec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18" presetClass="entr" presetSubtype="6" fill="hold" nodeType="clickEffect">
                                  <p:stCondLst>
                                    <p:cond delay="0"/>
                                  </p:stCondLst>
                                  <p:childTnLst>
                                    <p:set>
                                      <p:cBhvr>
                                        <p:cTn id="110" dur="1" fill="hold">
                                          <p:stCondLst>
                                            <p:cond delay="0"/>
                                          </p:stCondLst>
                                        </p:cTn>
                                        <p:tgtEl>
                                          <p:spTgt spid="112674"/>
                                        </p:tgtEl>
                                        <p:attrNameLst>
                                          <p:attrName>style.visibility</p:attrName>
                                        </p:attrNameLst>
                                      </p:cBhvr>
                                      <p:to>
                                        <p:strVal val="visible"/>
                                      </p:to>
                                    </p:set>
                                    <p:animEffect transition="in" filter="strips(downRight)">
                                      <p:cBhvr>
                                        <p:cTn id="111" dur="500"/>
                                        <p:tgtEl>
                                          <p:spTgt spid="112674"/>
                                        </p:tgtEl>
                                      </p:cBhvr>
                                    </p:animEffect>
                                  </p:childTnLst>
                                </p:cTn>
                              </p:par>
                            </p:childTnLst>
                          </p:cTn>
                        </p:par>
                        <p:par>
                          <p:cTn id="112" fill="hold" nodeType="afterGroup">
                            <p:stCondLst>
                              <p:cond delay="500"/>
                            </p:stCondLst>
                            <p:childTnLst>
                              <p:par>
                                <p:cTn id="113" presetID="55" presetClass="entr" presetSubtype="0" fill="hold" grpId="0" nodeType="afterEffect">
                                  <p:stCondLst>
                                    <p:cond delay="0"/>
                                  </p:stCondLst>
                                  <p:childTnLst>
                                    <p:set>
                                      <p:cBhvr>
                                        <p:cTn id="114" dur="1" fill="hold">
                                          <p:stCondLst>
                                            <p:cond delay="0"/>
                                          </p:stCondLst>
                                        </p:cTn>
                                        <p:tgtEl>
                                          <p:spTgt spid="112673"/>
                                        </p:tgtEl>
                                        <p:attrNameLst>
                                          <p:attrName>style.visibility</p:attrName>
                                        </p:attrNameLst>
                                      </p:cBhvr>
                                      <p:to>
                                        <p:strVal val="visible"/>
                                      </p:to>
                                    </p:set>
                                    <p:anim calcmode="lin" valueType="num">
                                      <p:cBhvr>
                                        <p:cTn id="115" dur="1000" fill="hold"/>
                                        <p:tgtEl>
                                          <p:spTgt spid="112673"/>
                                        </p:tgtEl>
                                        <p:attrNameLst>
                                          <p:attrName>ppt_w</p:attrName>
                                        </p:attrNameLst>
                                      </p:cBhvr>
                                      <p:tavLst>
                                        <p:tav tm="0">
                                          <p:val>
                                            <p:strVal val="#ppt_w*0.70"/>
                                          </p:val>
                                        </p:tav>
                                        <p:tav tm="100000">
                                          <p:val>
                                            <p:strVal val="#ppt_w"/>
                                          </p:val>
                                        </p:tav>
                                      </p:tavLst>
                                    </p:anim>
                                    <p:anim calcmode="lin" valueType="num">
                                      <p:cBhvr>
                                        <p:cTn id="116" dur="1000" fill="hold"/>
                                        <p:tgtEl>
                                          <p:spTgt spid="112673"/>
                                        </p:tgtEl>
                                        <p:attrNameLst>
                                          <p:attrName>ppt_h</p:attrName>
                                        </p:attrNameLst>
                                      </p:cBhvr>
                                      <p:tavLst>
                                        <p:tav tm="0">
                                          <p:val>
                                            <p:strVal val="#ppt_h"/>
                                          </p:val>
                                        </p:tav>
                                        <p:tav tm="100000">
                                          <p:val>
                                            <p:strVal val="#ppt_h"/>
                                          </p:val>
                                        </p:tav>
                                      </p:tavLst>
                                    </p:anim>
                                    <p:animEffect transition="in" filter="fade">
                                      <p:cBhvr>
                                        <p:cTn id="117" dur="1000"/>
                                        <p:tgtEl>
                                          <p:spTgt spid="112673"/>
                                        </p:tgtEl>
                                      </p:cBhvr>
                                    </p:animEffec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18" presetClass="entr" presetSubtype="12" fill="hold" nodeType="clickEffect">
                                  <p:stCondLst>
                                    <p:cond delay="0"/>
                                  </p:stCondLst>
                                  <p:childTnLst>
                                    <p:set>
                                      <p:cBhvr>
                                        <p:cTn id="121" dur="1" fill="hold">
                                          <p:stCondLst>
                                            <p:cond delay="0"/>
                                          </p:stCondLst>
                                        </p:cTn>
                                        <p:tgtEl>
                                          <p:spTgt spid="112676"/>
                                        </p:tgtEl>
                                        <p:attrNameLst>
                                          <p:attrName>style.visibility</p:attrName>
                                        </p:attrNameLst>
                                      </p:cBhvr>
                                      <p:to>
                                        <p:strVal val="visible"/>
                                      </p:to>
                                    </p:set>
                                    <p:animEffect transition="in" filter="strips(downLeft)">
                                      <p:cBhvr>
                                        <p:cTn id="122" dur="500"/>
                                        <p:tgtEl>
                                          <p:spTgt spid="112676"/>
                                        </p:tgtEl>
                                      </p:cBhvr>
                                    </p:animEffect>
                                  </p:childTnLst>
                                </p:cTn>
                              </p:par>
                            </p:childTnLst>
                          </p:cTn>
                        </p:par>
                        <p:par>
                          <p:cTn id="123" fill="hold" nodeType="afterGroup">
                            <p:stCondLst>
                              <p:cond delay="500"/>
                            </p:stCondLst>
                            <p:childTnLst>
                              <p:par>
                                <p:cTn id="124" presetID="55" presetClass="entr" presetSubtype="0" fill="hold" grpId="0" nodeType="afterEffect">
                                  <p:stCondLst>
                                    <p:cond delay="0"/>
                                  </p:stCondLst>
                                  <p:childTnLst>
                                    <p:set>
                                      <p:cBhvr>
                                        <p:cTn id="125" dur="1" fill="hold">
                                          <p:stCondLst>
                                            <p:cond delay="0"/>
                                          </p:stCondLst>
                                        </p:cTn>
                                        <p:tgtEl>
                                          <p:spTgt spid="112675"/>
                                        </p:tgtEl>
                                        <p:attrNameLst>
                                          <p:attrName>style.visibility</p:attrName>
                                        </p:attrNameLst>
                                      </p:cBhvr>
                                      <p:to>
                                        <p:strVal val="visible"/>
                                      </p:to>
                                    </p:set>
                                    <p:anim calcmode="lin" valueType="num">
                                      <p:cBhvr>
                                        <p:cTn id="126" dur="1000" fill="hold"/>
                                        <p:tgtEl>
                                          <p:spTgt spid="112675"/>
                                        </p:tgtEl>
                                        <p:attrNameLst>
                                          <p:attrName>ppt_w</p:attrName>
                                        </p:attrNameLst>
                                      </p:cBhvr>
                                      <p:tavLst>
                                        <p:tav tm="0">
                                          <p:val>
                                            <p:strVal val="#ppt_w*0.70"/>
                                          </p:val>
                                        </p:tav>
                                        <p:tav tm="100000">
                                          <p:val>
                                            <p:strVal val="#ppt_w"/>
                                          </p:val>
                                        </p:tav>
                                      </p:tavLst>
                                    </p:anim>
                                    <p:anim calcmode="lin" valueType="num">
                                      <p:cBhvr>
                                        <p:cTn id="127" dur="1000" fill="hold"/>
                                        <p:tgtEl>
                                          <p:spTgt spid="112675"/>
                                        </p:tgtEl>
                                        <p:attrNameLst>
                                          <p:attrName>ppt_h</p:attrName>
                                        </p:attrNameLst>
                                      </p:cBhvr>
                                      <p:tavLst>
                                        <p:tav tm="0">
                                          <p:val>
                                            <p:strVal val="#ppt_h"/>
                                          </p:val>
                                        </p:tav>
                                        <p:tav tm="100000">
                                          <p:val>
                                            <p:strVal val="#ppt_h"/>
                                          </p:val>
                                        </p:tav>
                                      </p:tavLst>
                                    </p:anim>
                                    <p:animEffect transition="in" filter="fade">
                                      <p:cBhvr>
                                        <p:cTn id="128" dur="1000"/>
                                        <p:tgtEl>
                                          <p:spTgt spid="112675"/>
                                        </p:tgtEl>
                                      </p:cBhvr>
                                    </p:animEffec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18" presetClass="entr" presetSubtype="12" fill="hold" nodeType="clickEffect">
                                  <p:stCondLst>
                                    <p:cond delay="0"/>
                                  </p:stCondLst>
                                  <p:childTnLst>
                                    <p:set>
                                      <p:cBhvr>
                                        <p:cTn id="132" dur="1" fill="hold">
                                          <p:stCondLst>
                                            <p:cond delay="0"/>
                                          </p:stCondLst>
                                        </p:cTn>
                                        <p:tgtEl>
                                          <p:spTgt spid="112678"/>
                                        </p:tgtEl>
                                        <p:attrNameLst>
                                          <p:attrName>style.visibility</p:attrName>
                                        </p:attrNameLst>
                                      </p:cBhvr>
                                      <p:to>
                                        <p:strVal val="visible"/>
                                      </p:to>
                                    </p:set>
                                    <p:animEffect transition="in" filter="strips(downLeft)">
                                      <p:cBhvr>
                                        <p:cTn id="133" dur="500"/>
                                        <p:tgtEl>
                                          <p:spTgt spid="112678"/>
                                        </p:tgtEl>
                                      </p:cBhvr>
                                    </p:animEffect>
                                  </p:childTnLst>
                                </p:cTn>
                              </p:par>
                            </p:childTnLst>
                          </p:cTn>
                        </p:par>
                        <p:par>
                          <p:cTn id="134" fill="hold" nodeType="afterGroup">
                            <p:stCondLst>
                              <p:cond delay="500"/>
                            </p:stCondLst>
                            <p:childTnLst>
                              <p:par>
                                <p:cTn id="135" presetID="55" presetClass="entr" presetSubtype="0" fill="hold" grpId="0" nodeType="afterEffect">
                                  <p:stCondLst>
                                    <p:cond delay="0"/>
                                  </p:stCondLst>
                                  <p:childTnLst>
                                    <p:set>
                                      <p:cBhvr>
                                        <p:cTn id="136" dur="1" fill="hold">
                                          <p:stCondLst>
                                            <p:cond delay="0"/>
                                          </p:stCondLst>
                                        </p:cTn>
                                        <p:tgtEl>
                                          <p:spTgt spid="112677"/>
                                        </p:tgtEl>
                                        <p:attrNameLst>
                                          <p:attrName>style.visibility</p:attrName>
                                        </p:attrNameLst>
                                      </p:cBhvr>
                                      <p:to>
                                        <p:strVal val="visible"/>
                                      </p:to>
                                    </p:set>
                                    <p:anim calcmode="lin" valueType="num">
                                      <p:cBhvr>
                                        <p:cTn id="137" dur="1000" fill="hold"/>
                                        <p:tgtEl>
                                          <p:spTgt spid="112677"/>
                                        </p:tgtEl>
                                        <p:attrNameLst>
                                          <p:attrName>ppt_w</p:attrName>
                                        </p:attrNameLst>
                                      </p:cBhvr>
                                      <p:tavLst>
                                        <p:tav tm="0">
                                          <p:val>
                                            <p:strVal val="#ppt_w*0.70"/>
                                          </p:val>
                                        </p:tav>
                                        <p:tav tm="100000">
                                          <p:val>
                                            <p:strVal val="#ppt_w"/>
                                          </p:val>
                                        </p:tav>
                                      </p:tavLst>
                                    </p:anim>
                                    <p:anim calcmode="lin" valueType="num">
                                      <p:cBhvr>
                                        <p:cTn id="138" dur="1000" fill="hold"/>
                                        <p:tgtEl>
                                          <p:spTgt spid="112677"/>
                                        </p:tgtEl>
                                        <p:attrNameLst>
                                          <p:attrName>ppt_h</p:attrName>
                                        </p:attrNameLst>
                                      </p:cBhvr>
                                      <p:tavLst>
                                        <p:tav tm="0">
                                          <p:val>
                                            <p:strVal val="#ppt_h"/>
                                          </p:val>
                                        </p:tav>
                                        <p:tav tm="100000">
                                          <p:val>
                                            <p:strVal val="#ppt_h"/>
                                          </p:val>
                                        </p:tav>
                                      </p:tavLst>
                                    </p:anim>
                                    <p:animEffect transition="in" filter="fade">
                                      <p:cBhvr>
                                        <p:cTn id="139" dur="1000"/>
                                        <p:tgtEl>
                                          <p:spTgt spid="112677"/>
                                        </p:tgtEl>
                                      </p:cBhvr>
                                    </p:animEffect>
                                  </p:childTnLst>
                                </p:cTn>
                              </p:par>
                            </p:childTnLst>
                          </p:cTn>
                        </p:par>
                      </p:childTnLst>
                    </p:cTn>
                  </p:par>
                  <p:par>
                    <p:cTn id="140" fill="hold" nodeType="clickPar">
                      <p:stCondLst>
                        <p:cond delay="indefinite"/>
                      </p:stCondLst>
                      <p:childTnLst>
                        <p:par>
                          <p:cTn id="141" fill="hold" nodeType="withGroup">
                            <p:stCondLst>
                              <p:cond delay="0"/>
                            </p:stCondLst>
                            <p:childTnLst>
                              <p:par>
                                <p:cTn id="142" presetID="18" presetClass="entr" presetSubtype="12" fill="hold" nodeType="clickEffect">
                                  <p:stCondLst>
                                    <p:cond delay="0"/>
                                  </p:stCondLst>
                                  <p:childTnLst>
                                    <p:set>
                                      <p:cBhvr>
                                        <p:cTn id="143" dur="1" fill="hold">
                                          <p:stCondLst>
                                            <p:cond delay="0"/>
                                          </p:stCondLst>
                                        </p:cTn>
                                        <p:tgtEl>
                                          <p:spTgt spid="112680"/>
                                        </p:tgtEl>
                                        <p:attrNameLst>
                                          <p:attrName>style.visibility</p:attrName>
                                        </p:attrNameLst>
                                      </p:cBhvr>
                                      <p:to>
                                        <p:strVal val="visible"/>
                                      </p:to>
                                    </p:set>
                                    <p:animEffect transition="in" filter="strips(downLeft)">
                                      <p:cBhvr>
                                        <p:cTn id="144" dur="500"/>
                                        <p:tgtEl>
                                          <p:spTgt spid="112680"/>
                                        </p:tgtEl>
                                      </p:cBhvr>
                                    </p:animEffect>
                                  </p:childTnLst>
                                </p:cTn>
                              </p:par>
                            </p:childTnLst>
                          </p:cTn>
                        </p:par>
                        <p:par>
                          <p:cTn id="145" fill="hold" nodeType="afterGroup">
                            <p:stCondLst>
                              <p:cond delay="500"/>
                            </p:stCondLst>
                            <p:childTnLst>
                              <p:par>
                                <p:cTn id="146" presetID="55" presetClass="entr" presetSubtype="0" fill="hold" grpId="0" nodeType="afterEffect">
                                  <p:stCondLst>
                                    <p:cond delay="0"/>
                                  </p:stCondLst>
                                  <p:childTnLst>
                                    <p:set>
                                      <p:cBhvr>
                                        <p:cTn id="147" dur="1" fill="hold">
                                          <p:stCondLst>
                                            <p:cond delay="0"/>
                                          </p:stCondLst>
                                        </p:cTn>
                                        <p:tgtEl>
                                          <p:spTgt spid="112679"/>
                                        </p:tgtEl>
                                        <p:attrNameLst>
                                          <p:attrName>style.visibility</p:attrName>
                                        </p:attrNameLst>
                                      </p:cBhvr>
                                      <p:to>
                                        <p:strVal val="visible"/>
                                      </p:to>
                                    </p:set>
                                    <p:anim calcmode="lin" valueType="num">
                                      <p:cBhvr>
                                        <p:cTn id="148" dur="1000" fill="hold"/>
                                        <p:tgtEl>
                                          <p:spTgt spid="112679"/>
                                        </p:tgtEl>
                                        <p:attrNameLst>
                                          <p:attrName>ppt_w</p:attrName>
                                        </p:attrNameLst>
                                      </p:cBhvr>
                                      <p:tavLst>
                                        <p:tav tm="0">
                                          <p:val>
                                            <p:strVal val="#ppt_w*0.70"/>
                                          </p:val>
                                        </p:tav>
                                        <p:tav tm="100000">
                                          <p:val>
                                            <p:strVal val="#ppt_w"/>
                                          </p:val>
                                        </p:tav>
                                      </p:tavLst>
                                    </p:anim>
                                    <p:anim calcmode="lin" valueType="num">
                                      <p:cBhvr>
                                        <p:cTn id="149" dur="1000" fill="hold"/>
                                        <p:tgtEl>
                                          <p:spTgt spid="112679"/>
                                        </p:tgtEl>
                                        <p:attrNameLst>
                                          <p:attrName>ppt_h</p:attrName>
                                        </p:attrNameLst>
                                      </p:cBhvr>
                                      <p:tavLst>
                                        <p:tav tm="0">
                                          <p:val>
                                            <p:strVal val="#ppt_h"/>
                                          </p:val>
                                        </p:tav>
                                        <p:tav tm="100000">
                                          <p:val>
                                            <p:strVal val="#ppt_h"/>
                                          </p:val>
                                        </p:tav>
                                      </p:tavLst>
                                    </p:anim>
                                    <p:animEffect transition="in" filter="fade">
                                      <p:cBhvr>
                                        <p:cTn id="150" dur="1000"/>
                                        <p:tgtEl>
                                          <p:spTgt spid="112679"/>
                                        </p:tgtEl>
                                      </p:cBhvr>
                                    </p:animEffect>
                                  </p:childTnLst>
                                </p:cTn>
                              </p:par>
                            </p:childTnLst>
                          </p:cTn>
                        </p:par>
                      </p:childTnLst>
                    </p:cTn>
                  </p:par>
                  <p:par>
                    <p:cTn id="151" fill="hold" nodeType="clickPar">
                      <p:stCondLst>
                        <p:cond delay="indefinite"/>
                      </p:stCondLst>
                      <p:childTnLst>
                        <p:par>
                          <p:cTn id="152" fill="hold" nodeType="withGroup">
                            <p:stCondLst>
                              <p:cond delay="0"/>
                            </p:stCondLst>
                            <p:childTnLst>
                              <p:par>
                                <p:cTn id="153" presetID="18" presetClass="entr" presetSubtype="9" fill="hold" nodeType="clickEffect">
                                  <p:stCondLst>
                                    <p:cond delay="0"/>
                                  </p:stCondLst>
                                  <p:childTnLst>
                                    <p:set>
                                      <p:cBhvr>
                                        <p:cTn id="154" dur="1" fill="hold">
                                          <p:stCondLst>
                                            <p:cond delay="0"/>
                                          </p:stCondLst>
                                        </p:cTn>
                                        <p:tgtEl>
                                          <p:spTgt spid="112686"/>
                                        </p:tgtEl>
                                        <p:attrNameLst>
                                          <p:attrName>style.visibility</p:attrName>
                                        </p:attrNameLst>
                                      </p:cBhvr>
                                      <p:to>
                                        <p:strVal val="visible"/>
                                      </p:to>
                                    </p:set>
                                    <p:animEffect transition="in" filter="strips(upLeft)">
                                      <p:cBhvr>
                                        <p:cTn id="155" dur="500"/>
                                        <p:tgtEl>
                                          <p:spTgt spid="112686"/>
                                        </p:tgtEl>
                                      </p:cBhvr>
                                    </p:animEffect>
                                  </p:childTnLst>
                                </p:cTn>
                              </p:par>
                            </p:childTnLst>
                          </p:cTn>
                        </p:par>
                        <p:par>
                          <p:cTn id="156" fill="hold" nodeType="afterGroup">
                            <p:stCondLst>
                              <p:cond delay="500"/>
                            </p:stCondLst>
                            <p:childTnLst>
                              <p:par>
                                <p:cTn id="157" presetID="55" presetClass="entr" presetSubtype="0" fill="hold" grpId="0" nodeType="afterEffect">
                                  <p:stCondLst>
                                    <p:cond delay="0"/>
                                  </p:stCondLst>
                                  <p:childTnLst>
                                    <p:set>
                                      <p:cBhvr>
                                        <p:cTn id="158" dur="1" fill="hold">
                                          <p:stCondLst>
                                            <p:cond delay="0"/>
                                          </p:stCondLst>
                                        </p:cTn>
                                        <p:tgtEl>
                                          <p:spTgt spid="112683"/>
                                        </p:tgtEl>
                                        <p:attrNameLst>
                                          <p:attrName>style.visibility</p:attrName>
                                        </p:attrNameLst>
                                      </p:cBhvr>
                                      <p:to>
                                        <p:strVal val="visible"/>
                                      </p:to>
                                    </p:set>
                                    <p:anim calcmode="lin" valueType="num">
                                      <p:cBhvr>
                                        <p:cTn id="159" dur="1000" fill="hold"/>
                                        <p:tgtEl>
                                          <p:spTgt spid="112683"/>
                                        </p:tgtEl>
                                        <p:attrNameLst>
                                          <p:attrName>ppt_w</p:attrName>
                                        </p:attrNameLst>
                                      </p:cBhvr>
                                      <p:tavLst>
                                        <p:tav tm="0">
                                          <p:val>
                                            <p:strVal val="#ppt_w*0.70"/>
                                          </p:val>
                                        </p:tav>
                                        <p:tav tm="100000">
                                          <p:val>
                                            <p:strVal val="#ppt_w"/>
                                          </p:val>
                                        </p:tav>
                                      </p:tavLst>
                                    </p:anim>
                                    <p:anim calcmode="lin" valueType="num">
                                      <p:cBhvr>
                                        <p:cTn id="160" dur="1000" fill="hold"/>
                                        <p:tgtEl>
                                          <p:spTgt spid="112683"/>
                                        </p:tgtEl>
                                        <p:attrNameLst>
                                          <p:attrName>ppt_h</p:attrName>
                                        </p:attrNameLst>
                                      </p:cBhvr>
                                      <p:tavLst>
                                        <p:tav tm="0">
                                          <p:val>
                                            <p:strVal val="#ppt_h"/>
                                          </p:val>
                                        </p:tav>
                                        <p:tav tm="100000">
                                          <p:val>
                                            <p:strVal val="#ppt_h"/>
                                          </p:val>
                                        </p:tav>
                                      </p:tavLst>
                                    </p:anim>
                                    <p:animEffect transition="in" filter="fade">
                                      <p:cBhvr>
                                        <p:cTn id="161" dur="1000"/>
                                        <p:tgtEl>
                                          <p:spTgt spid="112683"/>
                                        </p:tgtEl>
                                      </p:cBhvr>
                                    </p:animEffect>
                                  </p:childTnLst>
                                </p:cTn>
                              </p:par>
                            </p:childTnLst>
                          </p:cTn>
                        </p:par>
                      </p:childTnLst>
                    </p:cTn>
                  </p:par>
                  <p:par>
                    <p:cTn id="162" fill="hold" nodeType="clickPar">
                      <p:stCondLst>
                        <p:cond delay="indefinite"/>
                      </p:stCondLst>
                      <p:childTnLst>
                        <p:par>
                          <p:cTn id="163" fill="hold" nodeType="withGroup">
                            <p:stCondLst>
                              <p:cond delay="0"/>
                            </p:stCondLst>
                            <p:childTnLst>
                              <p:par>
                                <p:cTn id="164" presetID="18" presetClass="entr" presetSubtype="12" fill="hold" nodeType="clickEffect">
                                  <p:stCondLst>
                                    <p:cond delay="0"/>
                                  </p:stCondLst>
                                  <p:childTnLst>
                                    <p:set>
                                      <p:cBhvr>
                                        <p:cTn id="165" dur="1" fill="hold">
                                          <p:stCondLst>
                                            <p:cond delay="0"/>
                                          </p:stCondLst>
                                        </p:cTn>
                                        <p:tgtEl>
                                          <p:spTgt spid="112687"/>
                                        </p:tgtEl>
                                        <p:attrNameLst>
                                          <p:attrName>style.visibility</p:attrName>
                                        </p:attrNameLst>
                                      </p:cBhvr>
                                      <p:to>
                                        <p:strVal val="visible"/>
                                      </p:to>
                                    </p:set>
                                    <p:animEffect transition="in" filter="strips(downLeft)">
                                      <p:cBhvr>
                                        <p:cTn id="166" dur="500"/>
                                        <p:tgtEl>
                                          <p:spTgt spid="112687"/>
                                        </p:tgtEl>
                                      </p:cBhvr>
                                    </p:animEffect>
                                  </p:childTnLst>
                                </p:cTn>
                              </p:par>
                            </p:childTnLst>
                          </p:cTn>
                        </p:par>
                        <p:par>
                          <p:cTn id="167" fill="hold" nodeType="afterGroup">
                            <p:stCondLst>
                              <p:cond delay="500"/>
                            </p:stCondLst>
                            <p:childTnLst>
                              <p:par>
                                <p:cTn id="168" presetID="55" presetClass="entr" presetSubtype="0" fill="hold" grpId="0" nodeType="afterEffect">
                                  <p:stCondLst>
                                    <p:cond delay="0"/>
                                  </p:stCondLst>
                                  <p:childTnLst>
                                    <p:set>
                                      <p:cBhvr>
                                        <p:cTn id="169" dur="1" fill="hold">
                                          <p:stCondLst>
                                            <p:cond delay="0"/>
                                          </p:stCondLst>
                                        </p:cTn>
                                        <p:tgtEl>
                                          <p:spTgt spid="112684"/>
                                        </p:tgtEl>
                                        <p:attrNameLst>
                                          <p:attrName>style.visibility</p:attrName>
                                        </p:attrNameLst>
                                      </p:cBhvr>
                                      <p:to>
                                        <p:strVal val="visible"/>
                                      </p:to>
                                    </p:set>
                                    <p:anim calcmode="lin" valueType="num">
                                      <p:cBhvr>
                                        <p:cTn id="170" dur="1000" fill="hold"/>
                                        <p:tgtEl>
                                          <p:spTgt spid="112684"/>
                                        </p:tgtEl>
                                        <p:attrNameLst>
                                          <p:attrName>ppt_w</p:attrName>
                                        </p:attrNameLst>
                                      </p:cBhvr>
                                      <p:tavLst>
                                        <p:tav tm="0">
                                          <p:val>
                                            <p:strVal val="#ppt_w*0.70"/>
                                          </p:val>
                                        </p:tav>
                                        <p:tav tm="100000">
                                          <p:val>
                                            <p:strVal val="#ppt_w"/>
                                          </p:val>
                                        </p:tav>
                                      </p:tavLst>
                                    </p:anim>
                                    <p:anim calcmode="lin" valueType="num">
                                      <p:cBhvr>
                                        <p:cTn id="171" dur="1000" fill="hold"/>
                                        <p:tgtEl>
                                          <p:spTgt spid="112684"/>
                                        </p:tgtEl>
                                        <p:attrNameLst>
                                          <p:attrName>ppt_h</p:attrName>
                                        </p:attrNameLst>
                                      </p:cBhvr>
                                      <p:tavLst>
                                        <p:tav tm="0">
                                          <p:val>
                                            <p:strVal val="#ppt_h"/>
                                          </p:val>
                                        </p:tav>
                                        <p:tav tm="100000">
                                          <p:val>
                                            <p:strVal val="#ppt_h"/>
                                          </p:val>
                                        </p:tav>
                                      </p:tavLst>
                                    </p:anim>
                                    <p:animEffect transition="in" filter="fade">
                                      <p:cBhvr>
                                        <p:cTn id="172" dur="1000"/>
                                        <p:tgtEl>
                                          <p:spTgt spid="112684"/>
                                        </p:tgtEl>
                                      </p:cBhvr>
                                    </p:animEffect>
                                  </p:childTnLst>
                                </p:cTn>
                              </p:par>
                            </p:childTnLst>
                          </p:cTn>
                        </p:par>
                      </p:childTnLst>
                    </p:cTn>
                  </p:par>
                  <p:par>
                    <p:cTn id="173" fill="hold" nodeType="clickPar">
                      <p:stCondLst>
                        <p:cond delay="indefinite"/>
                      </p:stCondLst>
                      <p:childTnLst>
                        <p:par>
                          <p:cTn id="174" fill="hold" nodeType="withGroup">
                            <p:stCondLst>
                              <p:cond delay="0"/>
                            </p:stCondLst>
                            <p:childTnLst>
                              <p:par>
                                <p:cTn id="175" presetID="18" presetClass="entr" presetSubtype="12" fill="hold" nodeType="clickEffect">
                                  <p:stCondLst>
                                    <p:cond delay="0"/>
                                  </p:stCondLst>
                                  <p:childTnLst>
                                    <p:set>
                                      <p:cBhvr>
                                        <p:cTn id="176" dur="1" fill="hold">
                                          <p:stCondLst>
                                            <p:cond delay="0"/>
                                          </p:stCondLst>
                                        </p:cTn>
                                        <p:tgtEl>
                                          <p:spTgt spid="112688"/>
                                        </p:tgtEl>
                                        <p:attrNameLst>
                                          <p:attrName>style.visibility</p:attrName>
                                        </p:attrNameLst>
                                      </p:cBhvr>
                                      <p:to>
                                        <p:strVal val="visible"/>
                                      </p:to>
                                    </p:set>
                                    <p:animEffect transition="in" filter="strips(downLeft)">
                                      <p:cBhvr>
                                        <p:cTn id="177" dur="500"/>
                                        <p:tgtEl>
                                          <p:spTgt spid="112688"/>
                                        </p:tgtEl>
                                      </p:cBhvr>
                                    </p:animEffect>
                                  </p:childTnLst>
                                </p:cTn>
                              </p:par>
                            </p:childTnLst>
                          </p:cTn>
                        </p:par>
                        <p:par>
                          <p:cTn id="178" fill="hold" nodeType="afterGroup">
                            <p:stCondLst>
                              <p:cond delay="500"/>
                            </p:stCondLst>
                            <p:childTnLst>
                              <p:par>
                                <p:cTn id="179" presetID="55" presetClass="entr" presetSubtype="0" fill="hold" grpId="0" nodeType="afterEffect">
                                  <p:stCondLst>
                                    <p:cond delay="0"/>
                                  </p:stCondLst>
                                  <p:childTnLst>
                                    <p:set>
                                      <p:cBhvr>
                                        <p:cTn id="180" dur="1" fill="hold">
                                          <p:stCondLst>
                                            <p:cond delay="0"/>
                                          </p:stCondLst>
                                        </p:cTn>
                                        <p:tgtEl>
                                          <p:spTgt spid="112685"/>
                                        </p:tgtEl>
                                        <p:attrNameLst>
                                          <p:attrName>style.visibility</p:attrName>
                                        </p:attrNameLst>
                                      </p:cBhvr>
                                      <p:to>
                                        <p:strVal val="visible"/>
                                      </p:to>
                                    </p:set>
                                    <p:anim calcmode="lin" valueType="num">
                                      <p:cBhvr>
                                        <p:cTn id="181" dur="1000" fill="hold"/>
                                        <p:tgtEl>
                                          <p:spTgt spid="112685"/>
                                        </p:tgtEl>
                                        <p:attrNameLst>
                                          <p:attrName>ppt_w</p:attrName>
                                        </p:attrNameLst>
                                      </p:cBhvr>
                                      <p:tavLst>
                                        <p:tav tm="0">
                                          <p:val>
                                            <p:strVal val="#ppt_w*0.70"/>
                                          </p:val>
                                        </p:tav>
                                        <p:tav tm="100000">
                                          <p:val>
                                            <p:strVal val="#ppt_w"/>
                                          </p:val>
                                        </p:tav>
                                      </p:tavLst>
                                    </p:anim>
                                    <p:anim calcmode="lin" valueType="num">
                                      <p:cBhvr>
                                        <p:cTn id="182" dur="1000" fill="hold"/>
                                        <p:tgtEl>
                                          <p:spTgt spid="112685"/>
                                        </p:tgtEl>
                                        <p:attrNameLst>
                                          <p:attrName>ppt_h</p:attrName>
                                        </p:attrNameLst>
                                      </p:cBhvr>
                                      <p:tavLst>
                                        <p:tav tm="0">
                                          <p:val>
                                            <p:strVal val="#ppt_h"/>
                                          </p:val>
                                        </p:tav>
                                        <p:tav tm="100000">
                                          <p:val>
                                            <p:strVal val="#ppt_h"/>
                                          </p:val>
                                        </p:tav>
                                      </p:tavLst>
                                    </p:anim>
                                    <p:animEffect transition="in" filter="fade">
                                      <p:cBhvr>
                                        <p:cTn id="183" dur="1000"/>
                                        <p:tgtEl>
                                          <p:spTgt spid="112685"/>
                                        </p:tgtEl>
                                      </p:cBhvr>
                                    </p:animEffect>
                                  </p:childTnLst>
                                </p:cTn>
                              </p:par>
                            </p:childTnLst>
                          </p:cTn>
                        </p:par>
                      </p:childTnLst>
                    </p:cTn>
                  </p:par>
                  <p:par>
                    <p:cTn id="184" fill="hold" nodeType="clickPar">
                      <p:stCondLst>
                        <p:cond delay="indefinite"/>
                      </p:stCondLst>
                      <p:childTnLst>
                        <p:par>
                          <p:cTn id="185" fill="hold" nodeType="withGroup">
                            <p:stCondLst>
                              <p:cond delay="0"/>
                            </p:stCondLst>
                            <p:childTnLst>
                              <p:par>
                                <p:cTn id="186" presetID="18" presetClass="entr" presetSubtype="12" fill="hold" nodeType="clickEffect">
                                  <p:stCondLst>
                                    <p:cond delay="0"/>
                                  </p:stCondLst>
                                  <p:childTnLst>
                                    <p:set>
                                      <p:cBhvr>
                                        <p:cTn id="187" dur="1" fill="hold">
                                          <p:stCondLst>
                                            <p:cond delay="0"/>
                                          </p:stCondLst>
                                        </p:cTn>
                                        <p:tgtEl>
                                          <p:spTgt spid="112682"/>
                                        </p:tgtEl>
                                        <p:attrNameLst>
                                          <p:attrName>style.visibility</p:attrName>
                                        </p:attrNameLst>
                                      </p:cBhvr>
                                      <p:to>
                                        <p:strVal val="visible"/>
                                      </p:to>
                                    </p:set>
                                    <p:animEffect transition="in" filter="strips(downLeft)">
                                      <p:cBhvr>
                                        <p:cTn id="188" dur="500"/>
                                        <p:tgtEl>
                                          <p:spTgt spid="112682"/>
                                        </p:tgtEl>
                                      </p:cBhvr>
                                    </p:animEffect>
                                  </p:childTnLst>
                                </p:cTn>
                              </p:par>
                            </p:childTnLst>
                          </p:cTn>
                        </p:par>
                        <p:par>
                          <p:cTn id="189" fill="hold" nodeType="afterGroup">
                            <p:stCondLst>
                              <p:cond delay="500"/>
                            </p:stCondLst>
                            <p:childTnLst>
                              <p:par>
                                <p:cTn id="190" presetID="55" presetClass="entr" presetSubtype="0" fill="hold" grpId="0" nodeType="afterEffect">
                                  <p:stCondLst>
                                    <p:cond delay="0"/>
                                  </p:stCondLst>
                                  <p:childTnLst>
                                    <p:set>
                                      <p:cBhvr>
                                        <p:cTn id="191" dur="1" fill="hold">
                                          <p:stCondLst>
                                            <p:cond delay="0"/>
                                          </p:stCondLst>
                                        </p:cTn>
                                        <p:tgtEl>
                                          <p:spTgt spid="112681"/>
                                        </p:tgtEl>
                                        <p:attrNameLst>
                                          <p:attrName>style.visibility</p:attrName>
                                        </p:attrNameLst>
                                      </p:cBhvr>
                                      <p:to>
                                        <p:strVal val="visible"/>
                                      </p:to>
                                    </p:set>
                                    <p:anim calcmode="lin" valueType="num">
                                      <p:cBhvr>
                                        <p:cTn id="192" dur="1000" fill="hold"/>
                                        <p:tgtEl>
                                          <p:spTgt spid="112681"/>
                                        </p:tgtEl>
                                        <p:attrNameLst>
                                          <p:attrName>ppt_w</p:attrName>
                                        </p:attrNameLst>
                                      </p:cBhvr>
                                      <p:tavLst>
                                        <p:tav tm="0">
                                          <p:val>
                                            <p:strVal val="#ppt_w*0.70"/>
                                          </p:val>
                                        </p:tav>
                                        <p:tav tm="100000">
                                          <p:val>
                                            <p:strVal val="#ppt_w"/>
                                          </p:val>
                                        </p:tav>
                                      </p:tavLst>
                                    </p:anim>
                                    <p:anim calcmode="lin" valueType="num">
                                      <p:cBhvr>
                                        <p:cTn id="193" dur="1000" fill="hold"/>
                                        <p:tgtEl>
                                          <p:spTgt spid="112681"/>
                                        </p:tgtEl>
                                        <p:attrNameLst>
                                          <p:attrName>ppt_h</p:attrName>
                                        </p:attrNameLst>
                                      </p:cBhvr>
                                      <p:tavLst>
                                        <p:tav tm="0">
                                          <p:val>
                                            <p:strVal val="#ppt_h"/>
                                          </p:val>
                                        </p:tav>
                                        <p:tav tm="100000">
                                          <p:val>
                                            <p:strVal val="#ppt_h"/>
                                          </p:val>
                                        </p:tav>
                                      </p:tavLst>
                                    </p:anim>
                                    <p:animEffect transition="in" filter="fade">
                                      <p:cBhvr>
                                        <p:cTn id="194" dur="1000"/>
                                        <p:tgtEl>
                                          <p:spTgt spid="1126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2" grpId="0" animBg="1"/>
      <p:bldP spid="112643" grpId="0" animBg="1"/>
      <p:bldP spid="112652" grpId="0" animBg="1"/>
      <p:bldP spid="112654" grpId="0" animBg="1"/>
      <p:bldP spid="112655" grpId="0" animBg="1"/>
      <p:bldP spid="112662" grpId="0" animBg="1"/>
      <p:bldP spid="112664" grpId="0" animBg="1"/>
      <p:bldP spid="112665" grpId="0" animBg="1"/>
      <p:bldP spid="112666" grpId="0" animBg="1"/>
      <p:bldP spid="112673" grpId="0" animBg="1"/>
      <p:bldP spid="112675" grpId="0" animBg="1"/>
      <p:bldP spid="112677" grpId="0" animBg="1"/>
      <p:bldP spid="112679" grpId="0" animBg="1"/>
      <p:bldP spid="112681" grpId="0" animBg="1"/>
      <p:bldP spid="112683" grpId="0" animBg="1"/>
      <p:bldP spid="112684" grpId="0" animBg="1"/>
      <p:bldP spid="112685" grpId="0" animBg="1"/>
      <p:bldP spid="112689"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zervirano mjesto broja slajda 3">
            <a:extLst>
              <a:ext uri="{FF2B5EF4-FFF2-40B4-BE49-F238E27FC236}">
                <a16:creationId xmlns:a16="http://schemas.microsoft.com/office/drawing/2014/main" id="{1EB218B6-FA9D-40F2-A272-BA32B6972DC4}"/>
              </a:ext>
            </a:extLst>
          </p:cNvPr>
          <p:cNvSpPr>
            <a:spLocks noGrp="1"/>
          </p:cNvSpPr>
          <p:nvPr>
            <p:ph type="sldNum" sz="quarter" idx="12"/>
          </p:nvPr>
        </p:nvSpPr>
        <p:spPr/>
        <p:txBody>
          <a:bodyPr/>
          <a:lstStyle/>
          <a:p>
            <a:fld id="{0DEF78CA-9255-4255-A2A1-51FED4948F0C}" type="slidenum">
              <a:rPr lang="hr-HR" altLang="sr-Latn-RS"/>
              <a:pPr/>
              <a:t>9</a:t>
            </a:fld>
            <a:endParaRPr lang="hr-HR" altLang="sr-Latn-RS"/>
          </a:p>
        </p:txBody>
      </p:sp>
      <p:sp>
        <p:nvSpPr>
          <p:cNvPr id="113669" name="AutoShape 5">
            <a:extLst>
              <a:ext uri="{FF2B5EF4-FFF2-40B4-BE49-F238E27FC236}">
                <a16:creationId xmlns:a16="http://schemas.microsoft.com/office/drawing/2014/main" id="{A1989C00-DBF0-41AF-A4DE-B030F38CA476}"/>
              </a:ext>
            </a:extLst>
          </p:cNvPr>
          <p:cNvSpPr>
            <a:spLocks noChangeArrowheads="1"/>
          </p:cNvSpPr>
          <p:nvPr/>
        </p:nvSpPr>
        <p:spPr bwMode="auto">
          <a:xfrm>
            <a:off x="2514600" y="533400"/>
            <a:ext cx="4191000" cy="762000"/>
          </a:xfrm>
          <a:prstGeom prst="bevel">
            <a:avLst>
              <a:gd name="adj" fmla="val 12500"/>
            </a:avLst>
          </a:prstGeom>
          <a:solidFill>
            <a:schemeClr val="bg1">
              <a:alpha val="48000"/>
            </a:schemeClr>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hr-HR" altLang="sr-Latn-RS" sz="3200" b="1">
                <a:effectLst>
                  <a:outerShdw blurRad="38100" dist="38100" dir="2700000" algn="tl">
                    <a:srgbClr val="000000"/>
                  </a:outerShdw>
                </a:effectLst>
              </a:rPr>
              <a:t>Brodarski ugovor</a:t>
            </a:r>
            <a:endParaRPr lang="en-US" altLang="sr-Latn-RS" sz="3200" b="1">
              <a:effectLst>
                <a:outerShdw blurRad="38100" dist="38100" dir="2700000" algn="tl">
                  <a:srgbClr val="000000"/>
                </a:outerShdw>
              </a:effectLst>
            </a:endParaRPr>
          </a:p>
        </p:txBody>
      </p:sp>
      <p:sp>
        <p:nvSpPr>
          <p:cNvPr id="113670" name="AutoShape 6">
            <a:extLst>
              <a:ext uri="{FF2B5EF4-FFF2-40B4-BE49-F238E27FC236}">
                <a16:creationId xmlns:a16="http://schemas.microsoft.com/office/drawing/2014/main" id="{AA09DE0D-1CD3-4C97-933E-8CA439E77660}"/>
              </a:ext>
            </a:extLst>
          </p:cNvPr>
          <p:cNvSpPr>
            <a:spLocks noChangeArrowheads="1"/>
          </p:cNvSpPr>
          <p:nvPr/>
        </p:nvSpPr>
        <p:spPr bwMode="auto">
          <a:xfrm>
            <a:off x="3124200" y="1752600"/>
            <a:ext cx="2971800" cy="533400"/>
          </a:xfrm>
          <a:prstGeom prst="bevel">
            <a:avLst>
              <a:gd name="adj" fmla="val 12500"/>
            </a:avLst>
          </a:prstGeom>
          <a:solidFill>
            <a:schemeClr val="bg1">
              <a:alpha val="48000"/>
            </a:schemeClr>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hr-HR" altLang="sr-Latn-RS" sz="2400" b="1">
                <a:effectLst>
                  <a:outerShdw blurRad="38100" dist="38100" dir="2700000" algn="tl">
                    <a:srgbClr val="000000"/>
                  </a:outerShdw>
                </a:effectLst>
              </a:rPr>
              <a:t>Brodski prostor</a:t>
            </a:r>
            <a:endParaRPr lang="en-US" altLang="sr-Latn-RS" sz="2400" b="1">
              <a:effectLst>
                <a:outerShdw blurRad="38100" dist="38100" dir="2700000" algn="tl">
                  <a:srgbClr val="000000"/>
                </a:outerShdw>
              </a:effectLst>
            </a:endParaRPr>
          </a:p>
        </p:txBody>
      </p:sp>
      <p:cxnSp>
        <p:nvCxnSpPr>
          <p:cNvPr id="113671" name="AutoShape 7">
            <a:extLst>
              <a:ext uri="{FF2B5EF4-FFF2-40B4-BE49-F238E27FC236}">
                <a16:creationId xmlns:a16="http://schemas.microsoft.com/office/drawing/2014/main" id="{6B59B02C-F166-45C5-91D6-6DBF41E2FC59}"/>
              </a:ext>
            </a:extLst>
          </p:cNvPr>
          <p:cNvCxnSpPr>
            <a:cxnSpLocks noChangeShapeType="1"/>
            <a:stCxn id="113669" idx="2"/>
            <a:endCxn id="113670" idx="6"/>
          </p:cNvCxnSpPr>
          <p:nvPr/>
        </p:nvCxnSpPr>
        <p:spPr bwMode="auto">
          <a:xfrm rot="5400000">
            <a:off x="4381500" y="1524000"/>
            <a:ext cx="457200"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3672" name="AutoShape 8">
            <a:extLst>
              <a:ext uri="{FF2B5EF4-FFF2-40B4-BE49-F238E27FC236}">
                <a16:creationId xmlns:a16="http://schemas.microsoft.com/office/drawing/2014/main" id="{91223DF8-4E0B-445F-BE60-97C9546CA1FB}"/>
              </a:ext>
            </a:extLst>
          </p:cNvPr>
          <p:cNvSpPr>
            <a:spLocks noChangeArrowheads="1"/>
          </p:cNvSpPr>
          <p:nvPr/>
        </p:nvSpPr>
        <p:spPr bwMode="auto">
          <a:xfrm>
            <a:off x="3581400" y="2743200"/>
            <a:ext cx="2057400" cy="457200"/>
          </a:xfrm>
          <a:prstGeom prst="bevel">
            <a:avLst>
              <a:gd name="adj" fmla="val 12500"/>
            </a:avLst>
          </a:prstGeom>
          <a:solidFill>
            <a:schemeClr val="bg1">
              <a:alpha val="48000"/>
            </a:schemeClr>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hr-HR" altLang="sr-Latn-RS" i="1">
                <a:effectLst>
                  <a:outerShdw blurRad="38100" dist="38100" dir="2700000" algn="tl">
                    <a:srgbClr val="000000"/>
                  </a:outerShdw>
                </a:effectLst>
              </a:rPr>
              <a:t>Cijeli brod</a:t>
            </a:r>
            <a:endParaRPr lang="en-US" altLang="sr-Latn-RS" i="1">
              <a:effectLst>
                <a:outerShdw blurRad="38100" dist="38100" dir="2700000" algn="tl">
                  <a:srgbClr val="000000"/>
                </a:outerShdw>
              </a:effectLst>
            </a:endParaRPr>
          </a:p>
        </p:txBody>
      </p:sp>
      <p:cxnSp>
        <p:nvCxnSpPr>
          <p:cNvPr id="113673" name="AutoShape 9">
            <a:extLst>
              <a:ext uri="{FF2B5EF4-FFF2-40B4-BE49-F238E27FC236}">
                <a16:creationId xmlns:a16="http://schemas.microsoft.com/office/drawing/2014/main" id="{6CC5F5DC-22F5-4BEB-8F69-6C8C30BEEC9F}"/>
              </a:ext>
            </a:extLst>
          </p:cNvPr>
          <p:cNvCxnSpPr>
            <a:cxnSpLocks noChangeShapeType="1"/>
            <a:stCxn id="113670" idx="2"/>
            <a:endCxn id="113672" idx="6"/>
          </p:cNvCxnSpPr>
          <p:nvPr/>
        </p:nvCxnSpPr>
        <p:spPr bwMode="auto">
          <a:xfrm rot="5400000">
            <a:off x="4381500" y="2514600"/>
            <a:ext cx="457200"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3674" name="AutoShape 10">
            <a:extLst>
              <a:ext uri="{FF2B5EF4-FFF2-40B4-BE49-F238E27FC236}">
                <a16:creationId xmlns:a16="http://schemas.microsoft.com/office/drawing/2014/main" id="{80172C63-A633-4DD1-B660-D96249F3210C}"/>
              </a:ext>
            </a:extLst>
          </p:cNvPr>
          <p:cNvSpPr>
            <a:spLocks noChangeArrowheads="1"/>
          </p:cNvSpPr>
          <p:nvPr/>
        </p:nvSpPr>
        <p:spPr bwMode="auto">
          <a:xfrm>
            <a:off x="3806825" y="3581400"/>
            <a:ext cx="1603375" cy="987425"/>
          </a:xfrm>
          <a:prstGeom prst="bevel">
            <a:avLst>
              <a:gd name="adj" fmla="val 6509"/>
            </a:avLst>
          </a:prstGeom>
          <a:solidFill>
            <a:schemeClr val="bg1">
              <a:alpha val="48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ctr"/>
            <a:r>
              <a:rPr lang="hr-HR" altLang="sr-Latn-RS" sz="1400" i="1">
                <a:effectLst>
                  <a:outerShdw blurRad="38100" dist="38100" dir="2700000" algn="tl">
                    <a:srgbClr val="000000"/>
                  </a:outerShdw>
                </a:effectLst>
              </a:rPr>
              <a:t>- naručitelj ima dovoljno tereta </a:t>
            </a:r>
          </a:p>
          <a:p>
            <a:pPr algn="ctr"/>
            <a:r>
              <a:rPr lang="hr-HR" altLang="sr-Latn-RS" sz="1400" i="1">
                <a:effectLst>
                  <a:outerShdw blurRad="38100" dist="38100" dir="2700000" algn="tl">
                    <a:srgbClr val="000000"/>
                  </a:outerShdw>
                </a:effectLst>
              </a:rPr>
              <a:t>za popuniti </a:t>
            </a:r>
          </a:p>
          <a:p>
            <a:pPr algn="ctr"/>
            <a:r>
              <a:rPr lang="hr-HR" altLang="sr-Latn-RS" sz="1400" i="1">
                <a:effectLst>
                  <a:outerShdw blurRad="38100" dist="38100" dir="2700000" algn="tl">
                    <a:srgbClr val="000000"/>
                  </a:outerShdw>
                </a:effectLst>
              </a:rPr>
              <a:t>sva skladišta </a:t>
            </a:r>
            <a:endParaRPr lang="en-US" altLang="sr-Latn-RS" sz="1400" i="1">
              <a:effectLst>
                <a:outerShdw blurRad="38100" dist="38100" dir="2700000" algn="tl">
                  <a:srgbClr val="000000"/>
                </a:outerShdw>
              </a:effectLst>
            </a:endParaRPr>
          </a:p>
        </p:txBody>
      </p:sp>
      <p:cxnSp>
        <p:nvCxnSpPr>
          <p:cNvPr id="113675" name="AutoShape 11">
            <a:extLst>
              <a:ext uri="{FF2B5EF4-FFF2-40B4-BE49-F238E27FC236}">
                <a16:creationId xmlns:a16="http://schemas.microsoft.com/office/drawing/2014/main" id="{639DF0C9-F51C-4FCB-AB9E-C15EFAF122F2}"/>
              </a:ext>
            </a:extLst>
          </p:cNvPr>
          <p:cNvCxnSpPr>
            <a:cxnSpLocks noChangeShapeType="1"/>
            <a:stCxn id="113672" idx="2"/>
            <a:endCxn id="113674" idx="6"/>
          </p:cNvCxnSpPr>
          <p:nvPr/>
        </p:nvCxnSpPr>
        <p:spPr bwMode="auto">
          <a:xfrm flipH="1">
            <a:off x="4608513" y="3200400"/>
            <a:ext cx="1587" cy="3810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3676" name="AutoShape 12">
            <a:extLst>
              <a:ext uri="{FF2B5EF4-FFF2-40B4-BE49-F238E27FC236}">
                <a16:creationId xmlns:a16="http://schemas.microsoft.com/office/drawing/2014/main" id="{8E733B88-21AF-419B-A152-B060FF37AAB8}"/>
              </a:ext>
            </a:extLst>
          </p:cNvPr>
          <p:cNvSpPr>
            <a:spLocks noChangeArrowheads="1"/>
          </p:cNvSpPr>
          <p:nvPr/>
        </p:nvSpPr>
        <p:spPr bwMode="auto">
          <a:xfrm>
            <a:off x="304800" y="2743200"/>
            <a:ext cx="2362200" cy="457200"/>
          </a:xfrm>
          <a:prstGeom prst="bevel">
            <a:avLst>
              <a:gd name="adj" fmla="val 12500"/>
            </a:avLst>
          </a:prstGeom>
          <a:solidFill>
            <a:schemeClr val="bg1">
              <a:alpha val="48000"/>
            </a:schemeClr>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hr-HR" altLang="sr-Latn-RS" i="1">
                <a:effectLst>
                  <a:outerShdw blurRad="38100" dist="38100" dir="2700000" algn="tl">
                    <a:srgbClr val="000000"/>
                  </a:outerShdw>
                </a:effectLst>
              </a:rPr>
              <a:t>Razmjerni dio broda</a:t>
            </a:r>
            <a:endParaRPr lang="en-US" altLang="sr-Latn-RS" i="1">
              <a:effectLst>
                <a:outerShdw blurRad="38100" dist="38100" dir="2700000" algn="tl">
                  <a:srgbClr val="000000"/>
                </a:outerShdw>
              </a:effectLst>
            </a:endParaRPr>
          </a:p>
        </p:txBody>
      </p:sp>
      <p:cxnSp>
        <p:nvCxnSpPr>
          <p:cNvPr id="113677" name="AutoShape 13">
            <a:extLst>
              <a:ext uri="{FF2B5EF4-FFF2-40B4-BE49-F238E27FC236}">
                <a16:creationId xmlns:a16="http://schemas.microsoft.com/office/drawing/2014/main" id="{FA90B4C4-3777-48CD-A316-8651E9DF41FA}"/>
              </a:ext>
            </a:extLst>
          </p:cNvPr>
          <p:cNvCxnSpPr>
            <a:cxnSpLocks noChangeShapeType="1"/>
            <a:stCxn id="113670" idx="4"/>
            <a:endCxn id="113676" idx="6"/>
          </p:cNvCxnSpPr>
          <p:nvPr/>
        </p:nvCxnSpPr>
        <p:spPr bwMode="auto">
          <a:xfrm rot="10800000" flipV="1">
            <a:off x="1485900" y="2019300"/>
            <a:ext cx="1638300" cy="723900"/>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3678" name="AutoShape 14">
            <a:extLst>
              <a:ext uri="{FF2B5EF4-FFF2-40B4-BE49-F238E27FC236}">
                <a16:creationId xmlns:a16="http://schemas.microsoft.com/office/drawing/2014/main" id="{733EEBEF-1AEB-419B-AF0C-60BF5988D8AE}"/>
              </a:ext>
            </a:extLst>
          </p:cNvPr>
          <p:cNvSpPr>
            <a:spLocks noChangeArrowheads="1"/>
          </p:cNvSpPr>
          <p:nvPr/>
        </p:nvSpPr>
        <p:spPr bwMode="auto">
          <a:xfrm>
            <a:off x="685800" y="3657600"/>
            <a:ext cx="1600200" cy="742950"/>
          </a:xfrm>
          <a:prstGeom prst="bevel">
            <a:avLst>
              <a:gd name="adj" fmla="val 6509"/>
            </a:avLst>
          </a:prstGeom>
          <a:solidFill>
            <a:schemeClr val="bg1">
              <a:alpha val="48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ctr">
              <a:buFontTx/>
              <a:buChar char="-"/>
            </a:pPr>
            <a:r>
              <a:rPr lang="hr-HR" altLang="sr-Latn-RS" sz="1400" i="1">
                <a:effectLst>
                  <a:outerShdw blurRad="38100" dist="38100" dir="2700000" algn="tl">
                    <a:srgbClr val="000000"/>
                  </a:outerShdw>
                </a:effectLst>
              </a:rPr>
              <a:t> pola broda</a:t>
            </a:r>
          </a:p>
          <a:p>
            <a:pPr algn="ctr">
              <a:buFontTx/>
              <a:buChar char="-"/>
            </a:pPr>
            <a:r>
              <a:rPr lang="hr-HR" altLang="sr-Latn-RS" sz="1400" i="1">
                <a:effectLst>
                  <a:outerShdw blurRad="38100" dist="38100" dir="2700000" algn="tl">
                    <a:srgbClr val="000000"/>
                  </a:outerShdw>
                </a:effectLst>
              </a:rPr>
              <a:t> trećina broda</a:t>
            </a:r>
          </a:p>
          <a:p>
            <a:pPr algn="ctr">
              <a:buFontTx/>
              <a:buChar char="-"/>
            </a:pPr>
            <a:r>
              <a:rPr lang="hr-HR" altLang="sr-Latn-RS" sz="1400" i="1">
                <a:effectLst>
                  <a:outerShdw blurRad="38100" dist="38100" dir="2700000" algn="tl">
                    <a:srgbClr val="000000"/>
                  </a:outerShdw>
                </a:effectLst>
              </a:rPr>
              <a:t> desetina broda </a:t>
            </a:r>
            <a:endParaRPr lang="en-US" altLang="sr-Latn-RS" sz="1400" i="1">
              <a:effectLst>
                <a:outerShdw blurRad="38100" dist="38100" dir="2700000" algn="tl">
                  <a:srgbClr val="000000"/>
                </a:outerShdw>
              </a:effectLst>
            </a:endParaRPr>
          </a:p>
        </p:txBody>
      </p:sp>
      <p:cxnSp>
        <p:nvCxnSpPr>
          <p:cNvPr id="113679" name="AutoShape 15">
            <a:extLst>
              <a:ext uri="{FF2B5EF4-FFF2-40B4-BE49-F238E27FC236}">
                <a16:creationId xmlns:a16="http://schemas.microsoft.com/office/drawing/2014/main" id="{0DFC0281-1CC0-4D1E-8BB9-182689075112}"/>
              </a:ext>
            </a:extLst>
          </p:cNvPr>
          <p:cNvCxnSpPr>
            <a:cxnSpLocks noChangeShapeType="1"/>
            <a:stCxn id="113676" idx="2"/>
            <a:endCxn id="113678" idx="6"/>
          </p:cNvCxnSpPr>
          <p:nvPr/>
        </p:nvCxnSpPr>
        <p:spPr bwMode="auto">
          <a:xfrm rot="5400000">
            <a:off x="1257300" y="3429000"/>
            <a:ext cx="457200"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3680" name="AutoShape 16">
            <a:extLst>
              <a:ext uri="{FF2B5EF4-FFF2-40B4-BE49-F238E27FC236}">
                <a16:creationId xmlns:a16="http://schemas.microsoft.com/office/drawing/2014/main" id="{AB2EEC0A-2D8C-473B-BAD7-30F141932A47}"/>
              </a:ext>
            </a:extLst>
          </p:cNvPr>
          <p:cNvSpPr>
            <a:spLocks noChangeArrowheads="1"/>
          </p:cNvSpPr>
          <p:nvPr/>
        </p:nvSpPr>
        <p:spPr bwMode="auto">
          <a:xfrm>
            <a:off x="6019800" y="2743200"/>
            <a:ext cx="2819400" cy="457200"/>
          </a:xfrm>
          <a:prstGeom prst="bevel">
            <a:avLst>
              <a:gd name="adj" fmla="val 12500"/>
            </a:avLst>
          </a:prstGeom>
          <a:solidFill>
            <a:schemeClr val="bg1">
              <a:alpha val="48000"/>
            </a:schemeClr>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hr-HR" altLang="sr-Latn-RS" i="1">
                <a:effectLst>
                  <a:outerShdw blurRad="38100" dist="38100" dir="2700000" algn="tl">
                    <a:srgbClr val="000000"/>
                  </a:outerShdw>
                </a:effectLst>
              </a:rPr>
              <a:t>Određeni brodski prostor</a:t>
            </a:r>
            <a:endParaRPr lang="en-US" altLang="sr-Latn-RS" i="1">
              <a:effectLst>
                <a:outerShdw blurRad="38100" dist="38100" dir="2700000" algn="tl">
                  <a:srgbClr val="000000"/>
                </a:outerShdw>
              </a:effectLst>
            </a:endParaRPr>
          </a:p>
        </p:txBody>
      </p:sp>
      <p:cxnSp>
        <p:nvCxnSpPr>
          <p:cNvPr id="113681" name="AutoShape 17">
            <a:extLst>
              <a:ext uri="{FF2B5EF4-FFF2-40B4-BE49-F238E27FC236}">
                <a16:creationId xmlns:a16="http://schemas.microsoft.com/office/drawing/2014/main" id="{BDB6E585-85FE-4E48-8BEC-78A6C5F01882}"/>
              </a:ext>
            </a:extLst>
          </p:cNvPr>
          <p:cNvCxnSpPr>
            <a:cxnSpLocks noChangeShapeType="1"/>
            <a:stCxn id="113670" idx="0"/>
            <a:endCxn id="113680" idx="6"/>
          </p:cNvCxnSpPr>
          <p:nvPr/>
        </p:nvCxnSpPr>
        <p:spPr bwMode="auto">
          <a:xfrm>
            <a:off x="6096000" y="2019300"/>
            <a:ext cx="1333500" cy="723900"/>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3682" name="AutoShape 18">
            <a:extLst>
              <a:ext uri="{FF2B5EF4-FFF2-40B4-BE49-F238E27FC236}">
                <a16:creationId xmlns:a16="http://schemas.microsoft.com/office/drawing/2014/main" id="{98E66613-11CE-4314-90CD-DAFC57364388}"/>
              </a:ext>
            </a:extLst>
          </p:cNvPr>
          <p:cNvSpPr>
            <a:spLocks noChangeArrowheads="1"/>
          </p:cNvSpPr>
          <p:nvPr/>
        </p:nvSpPr>
        <p:spPr bwMode="auto">
          <a:xfrm>
            <a:off x="6553200" y="3657600"/>
            <a:ext cx="1752600" cy="742950"/>
          </a:xfrm>
          <a:prstGeom prst="bevel">
            <a:avLst>
              <a:gd name="adj" fmla="val 6509"/>
            </a:avLst>
          </a:prstGeom>
          <a:solidFill>
            <a:schemeClr val="bg1">
              <a:alpha val="48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ctr">
              <a:buFontTx/>
              <a:buChar char="-"/>
            </a:pPr>
            <a:r>
              <a:rPr lang="hr-HR" altLang="sr-Latn-RS" sz="1400" i="1">
                <a:effectLst>
                  <a:outerShdw blurRad="38100" dist="38100" dir="2700000" algn="tl">
                    <a:srgbClr val="000000"/>
                  </a:outerShdw>
                </a:effectLst>
              </a:rPr>
              <a:t> skladište br. 1</a:t>
            </a:r>
          </a:p>
          <a:p>
            <a:pPr algn="ctr">
              <a:buFontTx/>
              <a:buChar char="-"/>
            </a:pPr>
            <a:r>
              <a:rPr lang="hr-HR" altLang="sr-Latn-RS" sz="1400" i="1">
                <a:effectLst>
                  <a:outerShdw blurRad="38100" dist="38100" dir="2700000" algn="tl">
                    <a:srgbClr val="000000"/>
                  </a:outerShdw>
                </a:effectLst>
              </a:rPr>
              <a:t> tank br. 3</a:t>
            </a:r>
          </a:p>
          <a:p>
            <a:pPr algn="ctr">
              <a:buFontTx/>
              <a:buChar char="-"/>
            </a:pPr>
            <a:r>
              <a:rPr lang="hr-HR" altLang="sr-Latn-RS" sz="1400" i="1">
                <a:effectLst>
                  <a:outerShdw blurRad="38100" dist="38100" dir="2700000" algn="tl">
                    <a:srgbClr val="000000"/>
                  </a:outerShdw>
                </a:effectLst>
              </a:rPr>
              <a:t> međupalublje 2</a:t>
            </a:r>
            <a:endParaRPr lang="en-US" altLang="sr-Latn-RS" sz="1400" i="1">
              <a:effectLst>
                <a:outerShdw blurRad="38100" dist="38100" dir="2700000" algn="tl">
                  <a:srgbClr val="000000"/>
                </a:outerShdw>
              </a:effectLst>
            </a:endParaRPr>
          </a:p>
        </p:txBody>
      </p:sp>
      <p:cxnSp>
        <p:nvCxnSpPr>
          <p:cNvPr id="113683" name="AutoShape 19">
            <a:extLst>
              <a:ext uri="{FF2B5EF4-FFF2-40B4-BE49-F238E27FC236}">
                <a16:creationId xmlns:a16="http://schemas.microsoft.com/office/drawing/2014/main" id="{F5972658-27DB-4088-9AFE-3C8AC26BC8BF}"/>
              </a:ext>
            </a:extLst>
          </p:cNvPr>
          <p:cNvCxnSpPr>
            <a:cxnSpLocks noChangeShapeType="1"/>
            <a:stCxn id="113680" idx="2"/>
            <a:endCxn id="113682" idx="6"/>
          </p:cNvCxnSpPr>
          <p:nvPr/>
        </p:nvCxnSpPr>
        <p:spPr bwMode="auto">
          <a:xfrm rot="5400000">
            <a:off x="7200900" y="3429000"/>
            <a:ext cx="457200"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3684" name="AutoShape 20">
            <a:extLst>
              <a:ext uri="{FF2B5EF4-FFF2-40B4-BE49-F238E27FC236}">
                <a16:creationId xmlns:a16="http://schemas.microsoft.com/office/drawing/2014/main" id="{01DAB43F-27C2-4FD4-B858-BAACB5C909F4}"/>
              </a:ext>
            </a:extLst>
          </p:cNvPr>
          <p:cNvSpPr>
            <a:spLocks noChangeArrowheads="1"/>
          </p:cNvSpPr>
          <p:nvPr/>
        </p:nvSpPr>
        <p:spPr bwMode="auto">
          <a:xfrm>
            <a:off x="382588" y="5681663"/>
            <a:ext cx="8453437" cy="293687"/>
          </a:xfrm>
          <a:prstGeom prst="bevel">
            <a:avLst>
              <a:gd name="adj" fmla="val 12500"/>
            </a:avLst>
          </a:prstGeom>
          <a:solidFill>
            <a:schemeClr val="accent1">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pPr algn="ctr"/>
            <a:r>
              <a:rPr lang="hr-HR" altLang="sr-Latn-RS" sz="1400" i="1">
                <a:solidFill>
                  <a:schemeClr val="tx2"/>
                </a:solidFill>
                <a:latin typeface="Arial" panose="020B0604020202020204" pitchFamily="34" charset="0"/>
              </a:rPr>
              <a:t>Brodar stavlja na raspolaganje krcatelju određeni brod, opremljen i sposoban za plovidbu (seaworthy ship).</a:t>
            </a:r>
            <a:endParaRPr lang="en-US" altLang="sr-Latn-RS" sz="1400" i="1">
              <a:solidFill>
                <a:schemeClr val="tx2"/>
              </a:solidFill>
              <a:latin typeface="Arial" panose="020B0604020202020204" pitchFamily="34" charset="0"/>
            </a:endParaRPr>
          </a:p>
        </p:txBody>
      </p:sp>
      <p:sp>
        <p:nvSpPr>
          <p:cNvPr id="113685" name="AutoShape 21">
            <a:extLst>
              <a:ext uri="{FF2B5EF4-FFF2-40B4-BE49-F238E27FC236}">
                <a16:creationId xmlns:a16="http://schemas.microsoft.com/office/drawing/2014/main" id="{0CAF6A59-7996-48F2-B18E-149CAC020505}"/>
              </a:ext>
            </a:extLst>
          </p:cNvPr>
          <p:cNvSpPr>
            <a:spLocks noChangeArrowheads="1"/>
          </p:cNvSpPr>
          <p:nvPr/>
        </p:nvSpPr>
        <p:spPr bwMode="auto">
          <a:xfrm>
            <a:off x="2667000" y="4953000"/>
            <a:ext cx="3886200" cy="381000"/>
          </a:xfrm>
          <a:prstGeom prst="bevel">
            <a:avLst>
              <a:gd name="adj" fmla="val 12500"/>
            </a:avLst>
          </a:prstGeom>
          <a:solidFill>
            <a:schemeClr val="accent1">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hr-HR" altLang="sr-Latn-RS" sz="1400" i="1">
                <a:solidFill>
                  <a:schemeClr val="tx2"/>
                </a:solidFill>
                <a:latin typeface="Arial" panose="020B0604020202020204" pitchFamily="34" charset="0"/>
              </a:rPr>
              <a:t>Brodar ostaje nositelj plovidbenog pothvata</a:t>
            </a:r>
            <a:endParaRPr lang="en-US" altLang="sr-Latn-RS" sz="1400" i="1">
              <a:solidFill>
                <a:schemeClr val="tx2"/>
              </a:solidFill>
              <a:latin typeface="Arial" panose="020B0604020202020204" pitchFamily="34" charset="0"/>
            </a:endParaRPr>
          </a:p>
        </p:txBody>
      </p:sp>
      <p:cxnSp>
        <p:nvCxnSpPr>
          <p:cNvPr id="113686" name="AutoShape 22">
            <a:extLst>
              <a:ext uri="{FF2B5EF4-FFF2-40B4-BE49-F238E27FC236}">
                <a16:creationId xmlns:a16="http://schemas.microsoft.com/office/drawing/2014/main" id="{9FEAEC57-B5C7-44BD-8386-972F12478455}"/>
              </a:ext>
            </a:extLst>
          </p:cNvPr>
          <p:cNvCxnSpPr>
            <a:cxnSpLocks noChangeShapeType="1"/>
            <a:stCxn id="113678" idx="2"/>
            <a:endCxn id="113685" idx="4"/>
          </p:cNvCxnSpPr>
          <p:nvPr/>
        </p:nvCxnSpPr>
        <p:spPr bwMode="auto">
          <a:xfrm rot="16200000" flipH="1">
            <a:off x="1704975" y="4181475"/>
            <a:ext cx="742950" cy="1181100"/>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3687" name="AutoShape 23">
            <a:extLst>
              <a:ext uri="{FF2B5EF4-FFF2-40B4-BE49-F238E27FC236}">
                <a16:creationId xmlns:a16="http://schemas.microsoft.com/office/drawing/2014/main" id="{80EEA7BC-6476-4FE0-8573-E33E5BFC966E}"/>
              </a:ext>
            </a:extLst>
          </p:cNvPr>
          <p:cNvCxnSpPr>
            <a:cxnSpLocks noChangeShapeType="1"/>
            <a:stCxn id="113674" idx="2"/>
            <a:endCxn id="113685" idx="6"/>
          </p:cNvCxnSpPr>
          <p:nvPr/>
        </p:nvCxnSpPr>
        <p:spPr bwMode="auto">
          <a:xfrm rot="16200000" flipH="1">
            <a:off x="4417219" y="4760119"/>
            <a:ext cx="384175" cy="1587"/>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3688" name="AutoShape 24">
            <a:extLst>
              <a:ext uri="{FF2B5EF4-FFF2-40B4-BE49-F238E27FC236}">
                <a16:creationId xmlns:a16="http://schemas.microsoft.com/office/drawing/2014/main" id="{6C3594E2-956E-48DF-A160-6F3CA8B9899F}"/>
              </a:ext>
            </a:extLst>
          </p:cNvPr>
          <p:cNvCxnSpPr>
            <a:cxnSpLocks noChangeShapeType="1"/>
            <a:stCxn id="113682" idx="2"/>
            <a:endCxn id="113685" idx="0"/>
          </p:cNvCxnSpPr>
          <p:nvPr/>
        </p:nvCxnSpPr>
        <p:spPr bwMode="auto">
          <a:xfrm rot="5400000">
            <a:off x="6619875" y="4333875"/>
            <a:ext cx="742950" cy="876300"/>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3689" name="AutoShape 25">
            <a:extLst>
              <a:ext uri="{FF2B5EF4-FFF2-40B4-BE49-F238E27FC236}">
                <a16:creationId xmlns:a16="http://schemas.microsoft.com/office/drawing/2014/main" id="{6627B3E5-1598-4305-8F01-17A772CB718A}"/>
              </a:ext>
            </a:extLst>
          </p:cNvPr>
          <p:cNvCxnSpPr>
            <a:cxnSpLocks noChangeShapeType="1"/>
            <a:stCxn id="113685" idx="2"/>
            <a:endCxn id="113684" idx="6"/>
          </p:cNvCxnSpPr>
          <p:nvPr/>
        </p:nvCxnSpPr>
        <p:spPr bwMode="auto">
          <a:xfrm rot="5400000">
            <a:off x="4436268" y="5507832"/>
            <a:ext cx="347663"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113669"/>
                                        </p:tgtEl>
                                        <p:attrNameLst>
                                          <p:attrName>style.visibility</p:attrName>
                                        </p:attrNameLst>
                                      </p:cBhvr>
                                      <p:to>
                                        <p:strVal val="visible"/>
                                      </p:to>
                                    </p:set>
                                    <p:anim calcmode="lin" valueType="num">
                                      <p:cBhvr>
                                        <p:cTn id="7" dur="1000" fill="hold"/>
                                        <p:tgtEl>
                                          <p:spTgt spid="113669"/>
                                        </p:tgtEl>
                                        <p:attrNameLst>
                                          <p:attrName>ppt_w</p:attrName>
                                        </p:attrNameLst>
                                      </p:cBhvr>
                                      <p:tavLst>
                                        <p:tav tm="0">
                                          <p:val>
                                            <p:strVal val="#ppt_w*0.70"/>
                                          </p:val>
                                        </p:tav>
                                        <p:tav tm="100000">
                                          <p:val>
                                            <p:strVal val="#ppt_w"/>
                                          </p:val>
                                        </p:tav>
                                      </p:tavLst>
                                    </p:anim>
                                    <p:anim calcmode="lin" valueType="num">
                                      <p:cBhvr>
                                        <p:cTn id="8" dur="1000" fill="hold"/>
                                        <p:tgtEl>
                                          <p:spTgt spid="113669"/>
                                        </p:tgtEl>
                                        <p:attrNameLst>
                                          <p:attrName>ppt_h</p:attrName>
                                        </p:attrNameLst>
                                      </p:cBhvr>
                                      <p:tavLst>
                                        <p:tav tm="0">
                                          <p:val>
                                            <p:strVal val="#ppt_h"/>
                                          </p:val>
                                        </p:tav>
                                        <p:tav tm="100000">
                                          <p:val>
                                            <p:strVal val="#ppt_h"/>
                                          </p:val>
                                        </p:tav>
                                      </p:tavLst>
                                    </p:anim>
                                    <p:animEffect transition="in" filter="fade">
                                      <p:cBhvr>
                                        <p:cTn id="9" dur="1000"/>
                                        <p:tgtEl>
                                          <p:spTgt spid="113669"/>
                                        </p:tgtEl>
                                      </p:cBhvr>
                                    </p:animEffect>
                                  </p:childTnLst>
                                </p:cTn>
                              </p:par>
                            </p:childTnLst>
                          </p:cTn>
                        </p:par>
                        <p:par>
                          <p:cTn id="10" fill="hold" nodeType="afterGroup">
                            <p:stCondLst>
                              <p:cond delay="1000"/>
                            </p:stCondLst>
                            <p:childTnLst>
                              <p:par>
                                <p:cTn id="11" presetID="18" presetClass="entr" presetSubtype="6" fill="hold" nodeType="afterEffect">
                                  <p:stCondLst>
                                    <p:cond delay="0"/>
                                  </p:stCondLst>
                                  <p:childTnLst>
                                    <p:set>
                                      <p:cBhvr>
                                        <p:cTn id="12" dur="1" fill="hold">
                                          <p:stCondLst>
                                            <p:cond delay="0"/>
                                          </p:stCondLst>
                                        </p:cTn>
                                        <p:tgtEl>
                                          <p:spTgt spid="113671"/>
                                        </p:tgtEl>
                                        <p:attrNameLst>
                                          <p:attrName>style.visibility</p:attrName>
                                        </p:attrNameLst>
                                      </p:cBhvr>
                                      <p:to>
                                        <p:strVal val="visible"/>
                                      </p:to>
                                    </p:set>
                                    <p:animEffect transition="in" filter="strips(downRight)">
                                      <p:cBhvr>
                                        <p:cTn id="13" dur="500"/>
                                        <p:tgtEl>
                                          <p:spTgt spid="113671"/>
                                        </p:tgtEl>
                                      </p:cBhvr>
                                    </p:animEffect>
                                  </p:childTnLst>
                                </p:cTn>
                              </p:par>
                            </p:childTnLst>
                          </p:cTn>
                        </p:par>
                        <p:par>
                          <p:cTn id="14" fill="hold" nodeType="afterGroup">
                            <p:stCondLst>
                              <p:cond delay="1500"/>
                            </p:stCondLst>
                            <p:childTnLst>
                              <p:par>
                                <p:cTn id="15" presetID="55" presetClass="entr" presetSubtype="0" fill="hold" grpId="0" nodeType="afterEffect">
                                  <p:stCondLst>
                                    <p:cond delay="0"/>
                                  </p:stCondLst>
                                  <p:childTnLst>
                                    <p:set>
                                      <p:cBhvr>
                                        <p:cTn id="16" dur="1" fill="hold">
                                          <p:stCondLst>
                                            <p:cond delay="0"/>
                                          </p:stCondLst>
                                        </p:cTn>
                                        <p:tgtEl>
                                          <p:spTgt spid="113670"/>
                                        </p:tgtEl>
                                        <p:attrNameLst>
                                          <p:attrName>style.visibility</p:attrName>
                                        </p:attrNameLst>
                                      </p:cBhvr>
                                      <p:to>
                                        <p:strVal val="visible"/>
                                      </p:to>
                                    </p:set>
                                    <p:anim calcmode="lin" valueType="num">
                                      <p:cBhvr>
                                        <p:cTn id="17" dur="1000" fill="hold"/>
                                        <p:tgtEl>
                                          <p:spTgt spid="113670"/>
                                        </p:tgtEl>
                                        <p:attrNameLst>
                                          <p:attrName>ppt_w</p:attrName>
                                        </p:attrNameLst>
                                      </p:cBhvr>
                                      <p:tavLst>
                                        <p:tav tm="0">
                                          <p:val>
                                            <p:strVal val="#ppt_w*0.70"/>
                                          </p:val>
                                        </p:tav>
                                        <p:tav tm="100000">
                                          <p:val>
                                            <p:strVal val="#ppt_w"/>
                                          </p:val>
                                        </p:tav>
                                      </p:tavLst>
                                    </p:anim>
                                    <p:anim calcmode="lin" valueType="num">
                                      <p:cBhvr>
                                        <p:cTn id="18" dur="1000" fill="hold"/>
                                        <p:tgtEl>
                                          <p:spTgt spid="113670"/>
                                        </p:tgtEl>
                                        <p:attrNameLst>
                                          <p:attrName>ppt_h</p:attrName>
                                        </p:attrNameLst>
                                      </p:cBhvr>
                                      <p:tavLst>
                                        <p:tav tm="0">
                                          <p:val>
                                            <p:strVal val="#ppt_h"/>
                                          </p:val>
                                        </p:tav>
                                        <p:tav tm="100000">
                                          <p:val>
                                            <p:strVal val="#ppt_h"/>
                                          </p:val>
                                        </p:tav>
                                      </p:tavLst>
                                    </p:anim>
                                    <p:animEffect transition="in" filter="fade">
                                      <p:cBhvr>
                                        <p:cTn id="19" dur="1000"/>
                                        <p:tgtEl>
                                          <p:spTgt spid="113670"/>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8" presetClass="entr" presetSubtype="12" fill="hold" nodeType="clickEffect">
                                  <p:stCondLst>
                                    <p:cond delay="0"/>
                                  </p:stCondLst>
                                  <p:childTnLst>
                                    <p:set>
                                      <p:cBhvr>
                                        <p:cTn id="23" dur="1" fill="hold">
                                          <p:stCondLst>
                                            <p:cond delay="0"/>
                                          </p:stCondLst>
                                        </p:cTn>
                                        <p:tgtEl>
                                          <p:spTgt spid="113673"/>
                                        </p:tgtEl>
                                        <p:attrNameLst>
                                          <p:attrName>style.visibility</p:attrName>
                                        </p:attrNameLst>
                                      </p:cBhvr>
                                      <p:to>
                                        <p:strVal val="visible"/>
                                      </p:to>
                                    </p:set>
                                    <p:animEffect transition="in" filter="strips(downLeft)">
                                      <p:cBhvr>
                                        <p:cTn id="24" dur="500"/>
                                        <p:tgtEl>
                                          <p:spTgt spid="113673"/>
                                        </p:tgtEl>
                                      </p:cBhvr>
                                    </p:animEffect>
                                  </p:childTnLst>
                                </p:cTn>
                              </p:par>
                            </p:childTnLst>
                          </p:cTn>
                        </p:par>
                        <p:par>
                          <p:cTn id="25" fill="hold" nodeType="afterGroup">
                            <p:stCondLst>
                              <p:cond delay="500"/>
                            </p:stCondLst>
                            <p:childTnLst>
                              <p:par>
                                <p:cTn id="26" presetID="55" presetClass="entr" presetSubtype="0" fill="hold" grpId="0" nodeType="afterEffect">
                                  <p:stCondLst>
                                    <p:cond delay="0"/>
                                  </p:stCondLst>
                                  <p:childTnLst>
                                    <p:set>
                                      <p:cBhvr>
                                        <p:cTn id="27" dur="1" fill="hold">
                                          <p:stCondLst>
                                            <p:cond delay="0"/>
                                          </p:stCondLst>
                                        </p:cTn>
                                        <p:tgtEl>
                                          <p:spTgt spid="113672"/>
                                        </p:tgtEl>
                                        <p:attrNameLst>
                                          <p:attrName>style.visibility</p:attrName>
                                        </p:attrNameLst>
                                      </p:cBhvr>
                                      <p:to>
                                        <p:strVal val="visible"/>
                                      </p:to>
                                    </p:set>
                                    <p:anim calcmode="lin" valueType="num">
                                      <p:cBhvr>
                                        <p:cTn id="28" dur="1000" fill="hold"/>
                                        <p:tgtEl>
                                          <p:spTgt spid="113672"/>
                                        </p:tgtEl>
                                        <p:attrNameLst>
                                          <p:attrName>ppt_w</p:attrName>
                                        </p:attrNameLst>
                                      </p:cBhvr>
                                      <p:tavLst>
                                        <p:tav tm="0">
                                          <p:val>
                                            <p:strVal val="#ppt_w*0.70"/>
                                          </p:val>
                                        </p:tav>
                                        <p:tav tm="100000">
                                          <p:val>
                                            <p:strVal val="#ppt_w"/>
                                          </p:val>
                                        </p:tav>
                                      </p:tavLst>
                                    </p:anim>
                                    <p:anim calcmode="lin" valueType="num">
                                      <p:cBhvr>
                                        <p:cTn id="29" dur="1000" fill="hold"/>
                                        <p:tgtEl>
                                          <p:spTgt spid="113672"/>
                                        </p:tgtEl>
                                        <p:attrNameLst>
                                          <p:attrName>ppt_h</p:attrName>
                                        </p:attrNameLst>
                                      </p:cBhvr>
                                      <p:tavLst>
                                        <p:tav tm="0">
                                          <p:val>
                                            <p:strVal val="#ppt_h"/>
                                          </p:val>
                                        </p:tav>
                                        <p:tav tm="100000">
                                          <p:val>
                                            <p:strVal val="#ppt_h"/>
                                          </p:val>
                                        </p:tav>
                                      </p:tavLst>
                                    </p:anim>
                                    <p:animEffect transition="in" filter="fade">
                                      <p:cBhvr>
                                        <p:cTn id="30" dur="1000"/>
                                        <p:tgtEl>
                                          <p:spTgt spid="113672"/>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8" presetClass="entr" presetSubtype="12" fill="hold" nodeType="clickEffect">
                                  <p:stCondLst>
                                    <p:cond delay="0"/>
                                  </p:stCondLst>
                                  <p:childTnLst>
                                    <p:set>
                                      <p:cBhvr>
                                        <p:cTn id="34" dur="1" fill="hold">
                                          <p:stCondLst>
                                            <p:cond delay="0"/>
                                          </p:stCondLst>
                                        </p:cTn>
                                        <p:tgtEl>
                                          <p:spTgt spid="113675"/>
                                        </p:tgtEl>
                                        <p:attrNameLst>
                                          <p:attrName>style.visibility</p:attrName>
                                        </p:attrNameLst>
                                      </p:cBhvr>
                                      <p:to>
                                        <p:strVal val="visible"/>
                                      </p:to>
                                    </p:set>
                                    <p:animEffect transition="in" filter="strips(downLeft)">
                                      <p:cBhvr>
                                        <p:cTn id="35" dur="500"/>
                                        <p:tgtEl>
                                          <p:spTgt spid="113675"/>
                                        </p:tgtEl>
                                      </p:cBhvr>
                                    </p:animEffect>
                                  </p:childTnLst>
                                </p:cTn>
                              </p:par>
                            </p:childTnLst>
                          </p:cTn>
                        </p:par>
                        <p:par>
                          <p:cTn id="36" fill="hold" nodeType="afterGroup">
                            <p:stCondLst>
                              <p:cond delay="500"/>
                            </p:stCondLst>
                            <p:childTnLst>
                              <p:par>
                                <p:cTn id="37" presetID="55" presetClass="entr" presetSubtype="0" fill="hold" grpId="0" nodeType="afterEffect">
                                  <p:stCondLst>
                                    <p:cond delay="0"/>
                                  </p:stCondLst>
                                  <p:childTnLst>
                                    <p:set>
                                      <p:cBhvr>
                                        <p:cTn id="38" dur="1" fill="hold">
                                          <p:stCondLst>
                                            <p:cond delay="0"/>
                                          </p:stCondLst>
                                        </p:cTn>
                                        <p:tgtEl>
                                          <p:spTgt spid="113674"/>
                                        </p:tgtEl>
                                        <p:attrNameLst>
                                          <p:attrName>style.visibility</p:attrName>
                                        </p:attrNameLst>
                                      </p:cBhvr>
                                      <p:to>
                                        <p:strVal val="visible"/>
                                      </p:to>
                                    </p:set>
                                    <p:anim calcmode="lin" valueType="num">
                                      <p:cBhvr>
                                        <p:cTn id="39" dur="1000" fill="hold"/>
                                        <p:tgtEl>
                                          <p:spTgt spid="113674"/>
                                        </p:tgtEl>
                                        <p:attrNameLst>
                                          <p:attrName>ppt_w</p:attrName>
                                        </p:attrNameLst>
                                      </p:cBhvr>
                                      <p:tavLst>
                                        <p:tav tm="0">
                                          <p:val>
                                            <p:strVal val="#ppt_w*0.70"/>
                                          </p:val>
                                        </p:tav>
                                        <p:tav tm="100000">
                                          <p:val>
                                            <p:strVal val="#ppt_w"/>
                                          </p:val>
                                        </p:tav>
                                      </p:tavLst>
                                    </p:anim>
                                    <p:anim calcmode="lin" valueType="num">
                                      <p:cBhvr>
                                        <p:cTn id="40" dur="1000" fill="hold"/>
                                        <p:tgtEl>
                                          <p:spTgt spid="113674"/>
                                        </p:tgtEl>
                                        <p:attrNameLst>
                                          <p:attrName>ppt_h</p:attrName>
                                        </p:attrNameLst>
                                      </p:cBhvr>
                                      <p:tavLst>
                                        <p:tav tm="0">
                                          <p:val>
                                            <p:strVal val="#ppt_h"/>
                                          </p:val>
                                        </p:tav>
                                        <p:tav tm="100000">
                                          <p:val>
                                            <p:strVal val="#ppt_h"/>
                                          </p:val>
                                        </p:tav>
                                      </p:tavLst>
                                    </p:anim>
                                    <p:animEffect transition="in" filter="fade">
                                      <p:cBhvr>
                                        <p:cTn id="41" dur="1000"/>
                                        <p:tgtEl>
                                          <p:spTgt spid="113674"/>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8" presetClass="entr" presetSubtype="12" fill="hold" nodeType="clickEffect">
                                  <p:stCondLst>
                                    <p:cond delay="0"/>
                                  </p:stCondLst>
                                  <p:childTnLst>
                                    <p:set>
                                      <p:cBhvr>
                                        <p:cTn id="45" dur="1" fill="hold">
                                          <p:stCondLst>
                                            <p:cond delay="0"/>
                                          </p:stCondLst>
                                        </p:cTn>
                                        <p:tgtEl>
                                          <p:spTgt spid="113677"/>
                                        </p:tgtEl>
                                        <p:attrNameLst>
                                          <p:attrName>style.visibility</p:attrName>
                                        </p:attrNameLst>
                                      </p:cBhvr>
                                      <p:to>
                                        <p:strVal val="visible"/>
                                      </p:to>
                                    </p:set>
                                    <p:animEffect transition="in" filter="strips(downLeft)">
                                      <p:cBhvr>
                                        <p:cTn id="46" dur="500"/>
                                        <p:tgtEl>
                                          <p:spTgt spid="113677"/>
                                        </p:tgtEl>
                                      </p:cBhvr>
                                    </p:animEffect>
                                  </p:childTnLst>
                                </p:cTn>
                              </p:par>
                            </p:childTnLst>
                          </p:cTn>
                        </p:par>
                        <p:par>
                          <p:cTn id="47" fill="hold" nodeType="afterGroup">
                            <p:stCondLst>
                              <p:cond delay="500"/>
                            </p:stCondLst>
                            <p:childTnLst>
                              <p:par>
                                <p:cTn id="48" presetID="55" presetClass="entr" presetSubtype="0" fill="hold" grpId="0" nodeType="afterEffect">
                                  <p:stCondLst>
                                    <p:cond delay="0"/>
                                  </p:stCondLst>
                                  <p:childTnLst>
                                    <p:set>
                                      <p:cBhvr>
                                        <p:cTn id="49" dur="1" fill="hold">
                                          <p:stCondLst>
                                            <p:cond delay="0"/>
                                          </p:stCondLst>
                                        </p:cTn>
                                        <p:tgtEl>
                                          <p:spTgt spid="113676"/>
                                        </p:tgtEl>
                                        <p:attrNameLst>
                                          <p:attrName>style.visibility</p:attrName>
                                        </p:attrNameLst>
                                      </p:cBhvr>
                                      <p:to>
                                        <p:strVal val="visible"/>
                                      </p:to>
                                    </p:set>
                                    <p:anim calcmode="lin" valueType="num">
                                      <p:cBhvr>
                                        <p:cTn id="50" dur="1000" fill="hold"/>
                                        <p:tgtEl>
                                          <p:spTgt spid="113676"/>
                                        </p:tgtEl>
                                        <p:attrNameLst>
                                          <p:attrName>ppt_w</p:attrName>
                                        </p:attrNameLst>
                                      </p:cBhvr>
                                      <p:tavLst>
                                        <p:tav tm="0">
                                          <p:val>
                                            <p:strVal val="#ppt_w*0.70"/>
                                          </p:val>
                                        </p:tav>
                                        <p:tav tm="100000">
                                          <p:val>
                                            <p:strVal val="#ppt_w"/>
                                          </p:val>
                                        </p:tav>
                                      </p:tavLst>
                                    </p:anim>
                                    <p:anim calcmode="lin" valueType="num">
                                      <p:cBhvr>
                                        <p:cTn id="51" dur="1000" fill="hold"/>
                                        <p:tgtEl>
                                          <p:spTgt spid="113676"/>
                                        </p:tgtEl>
                                        <p:attrNameLst>
                                          <p:attrName>ppt_h</p:attrName>
                                        </p:attrNameLst>
                                      </p:cBhvr>
                                      <p:tavLst>
                                        <p:tav tm="0">
                                          <p:val>
                                            <p:strVal val="#ppt_h"/>
                                          </p:val>
                                        </p:tav>
                                        <p:tav tm="100000">
                                          <p:val>
                                            <p:strVal val="#ppt_h"/>
                                          </p:val>
                                        </p:tav>
                                      </p:tavLst>
                                    </p:anim>
                                    <p:animEffect transition="in" filter="fade">
                                      <p:cBhvr>
                                        <p:cTn id="52" dur="1000"/>
                                        <p:tgtEl>
                                          <p:spTgt spid="113676"/>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8" presetClass="entr" presetSubtype="12" fill="hold" nodeType="clickEffect">
                                  <p:stCondLst>
                                    <p:cond delay="0"/>
                                  </p:stCondLst>
                                  <p:childTnLst>
                                    <p:set>
                                      <p:cBhvr>
                                        <p:cTn id="56" dur="1" fill="hold">
                                          <p:stCondLst>
                                            <p:cond delay="0"/>
                                          </p:stCondLst>
                                        </p:cTn>
                                        <p:tgtEl>
                                          <p:spTgt spid="113679"/>
                                        </p:tgtEl>
                                        <p:attrNameLst>
                                          <p:attrName>style.visibility</p:attrName>
                                        </p:attrNameLst>
                                      </p:cBhvr>
                                      <p:to>
                                        <p:strVal val="visible"/>
                                      </p:to>
                                    </p:set>
                                    <p:animEffect transition="in" filter="strips(downLeft)">
                                      <p:cBhvr>
                                        <p:cTn id="57" dur="500"/>
                                        <p:tgtEl>
                                          <p:spTgt spid="113679"/>
                                        </p:tgtEl>
                                      </p:cBhvr>
                                    </p:animEffect>
                                  </p:childTnLst>
                                </p:cTn>
                              </p:par>
                            </p:childTnLst>
                          </p:cTn>
                        </p:par>
                        <p:par>
                          <p:cTn id="58" fill="hold" nodeType="afterGroup">
                            <p:stCondLst>
                              <p:cond delay="500"/>
                            </p:stCondLst>
                            <p:childTnLst>
                              <p:par>
                                <p:cTn id="59" presetID="55" presetClass="entr" presetSubtype="0" fill="hold" grpId="0" nodeType="afterEffect">
                                  <p:stCondLst>
                                    <p:cond delay="0"/>
                                  </p:stCondLst>
                                  <p:childTnLst>
                                    <p:set>
                                      <p:cBhvr>
                                        <p:cTn id="60" dur="1" fill="hold">
                                          <p:stCondLst>
                                            <p:cond delay="0"/>
                                          </p:stCondLst>
                                        </p:cTn>
                                        <p:tgtEl>
                                          <p:spTgt spid="113678"/>
                                        </p:tgtEl>
                                        <p:attrNameLst>
                                          <p:attrName>style.visibility</p:attrName>
                                        </p:attrNameLst>
                                      </p:cBhvr>
                                      <p:to>
                                        <p:strVal val="visible"/>
                                      </p:to>
                                    </p:set>
                                    <p:anim calcmode="lin" valueType="num">
                                      <p:cBhvr>
                                        <p:cTn id="61" dur="1000" fill="hold"/>
                                        <p:tgtEl>
                                          <p:spTgt spid="113678"/>
                                        </p:tgtEl>
                                        <p:attrNameLst>
                                          <p:attrName>ppt_w</p:attrName>
                                        </p:attrNameLst>
                                      </p:cBhvr>
                                      <p:tavLst>
                                        <p:tav tm="0">
                                          <p:val>
                                            <p:strVal val="#ppt_w*0.70"/>
                                          </p:val>
                                        </p:tav>
                                        <p:tav tm="100000">
                                          <p:val>
                                            <p:strVal val="#ppt_w"/>
                                          </p:val>
                                        </p:tav>
                                      </p:tavLst>
                                    </p:anim>
                                    <p:anim calcmode="lin" valueType="num">
                                      <p:cBhvr>
                                        <p:cTn id="62" dur="1000" fill="hold"/>
                                        <p:tgtEl>
                                          <p:spTgt spid="113678"/>
                                        </p:tgtEl>
                                        <p:attrNameLst>
                                          <p:attrName>ppt_h</p:attrName>
                                        </p:attrNameLst>
                                      </p:cBhvr>
                                      <p:tavLst>
                                        <p:tav tm="0">
                                          <p:val>
                                            <p:strVal val="#ppt_h"/>
                                          </p:val>
                                        </p:tav>
                                        <p:tav tm="100000">
                                          <p:val>
                                            <p:strVal val="#ppt_h"/>
                                          </p:val>
                                        </p:tav>
                                      </p:tavLst>
                                    </p:anim>
                                    <p:animEffect transition="in" filter="fade">
                                      <p:cBhvr>
                                        <p:cTn id="63" dur="1000"/>
                                        <p:tgtEl>
                                          <p:spTgt spid="113678"/>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18" presetClass="entr" presetSubtype="6" fill="hold" nodeType="clickEffect">
                                  <p:stCondLst>
                                    <p:cond delay="0"/>
                                  </p:stCondLst>
                                  <p:childTnLst>
                                    <p:set>
                                      <p:cBhvr>
                                        <p:cTn id="67" dur="1" fill="hold">
                                          <p:stCondLst>
                                            <p:cond delay="0"/>
                                          </p:stCondLst>
                                        </p:cTn>
                                        <p:tgtEl>
                                          <p:spTgt spid="113681"/>
                                        </p:tgtEl>
                                        <p:attrNameLst>
                                          <p:attrName>style.visibility</p:attrName>
                                        </p:attrNameLst>
                                      </p:cBhvr>
                                      <p:to>
                                        <p:strVal val="visible"/>
                                      </p:to>
                                    </p:set>
                                    <p:animEffect transition="in" filter="strips(downRight)">
                                      <p:cBhvr>
                                        <p:cTn id="68" dur="500"/>
                                        <p:tgtEl>
                                          <p:spTgt spid="113681"/>
                                        </p:tgtEl>
                                      </p:cBhvr>
                                    </p:animEffect>
                                  </p:childTnLst>
                                </p:cTn>
                              </p:par>
                            </p:childTnLst>
                          </p:cTn>
                        </p:par>
                        <p:par>
                          <p:cTn id="69" fill="hold" nodeType="afterGroup">
                            <p:stCondLst>
                              <p:cond delay="500"/>
                            </p:stCondLst>
                            <p:childTnLst>
                              <p:par>
                                <p:cTn id="70" presetID="55" presetClass="entr" presetSubtype="0" fill="hold" grpId="0" nodeType="afterEffect">
                                  <p:stCondLst>
                                    <p:cond delay="0"/>
                                  </p:stCondLst>
                                  <p:childTnLst>
                                    <p:set>
                                      <p:cBhvr>
                                        <p:cTn id="71" dur="1" fill="hold">
                                          <p:stCondLst>
                                            <p:cond delay="0"/>
                                          </p:stCondLst>
                                        </p:cTn>
                                        <p:tgtEl>
                                          <p:spTgt spid="113680"/>
                                        </p:tgtEl>
                                        <p:attrNameLst>
                                          <p:attrName>style.visibility</p:attrName>
                                        </p:attrNameLst>
                                      </p:cBhvr>
                                      <p:to>
                                        <p:strVal val="visible"/>
                                      </p:to>
                                    </p:set>
                                    <p:anim calcmode="lin" valueType="num">
                                      <p:cBhvr>
                                        <p:cTn id="72" dur="1000" fill="hold"/>
                                        <p:tgtEl>
                                          <p:spTgt spid="113680"/>
                                        </p:tgtEl>
                                        <p:attrNameLst>
                                          <p:attrName>ppt_w</p:attrName>
                                        </p:attrNameLst>
                                      </p:cBhvr>
                                      <p:tavLst>
                                        <p:tav tm="0">
                                          <p:val>
                                            <p:strVal val="#ppt_w*0.70"/>
                                          </p:val>
                                        </p:tav>
                                        <p:tav tm="100000">
                                          <p:val>
                                            <p:strVal val="#ppt_w"/>
                                          </p:val>
                                        </p:tav>
                                      </p:tavLst>
                                    </p:anim>
                                    <p:anim calcmode="lin" valueType="num">
                                      <p:cBhvr>
                                        <p:cTn id="73" dur="1000" fill="hold"/>
                                        <p:tgtEl>
                                          <p:spTgt spid="113680"/>
                                        </p:tgtEl>
                                        <p:attrNameLst>
                                          <p:attrName>ppt_h</p:attrName>
                                        </p:attrNameLst>
                                      </p:cBhvr>
                                      <p:tavLst>
                                        <p:tav tm="0">
                                          <p:val>
                                            <p:strVal val="#ppt_h"/>
                                          </p:val>
                                        </p:tav>
                                        <p:tav tm="100000">
                                          <p:val>
                                            <p:strVal val="#ppt_h"/>
                                          </p:val>
                                        </p:tav>
                                      </p:tavLst>
                                    </p:anim>
                                    <p:animEffect transition="in" filter="fade">
                                      <p:cBhvr>
                                        <p:cTn id="74" dur="1000"/>
                                        <p:tgtEl>
                                          <p:spTgt spid="113680"/>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18" presetClass="entr" presetSubtype="12" fill="hold" nodeType="clickEffect">
                                  <p:stCondLst>
                                    <p:cond delay="0"/>
                                  </p:stCondLst>
                                  <p:childTnLst>
                                    <p:set>
                                      <p:cBhvr>
                                        <p:cTn id="78" dur="1" fill="hold">
                                          <p:stCondLst>
                                            <p:cond delay="0"/>
                                          </p:stCondLst>
                                        </p:cTn>
                                        <p:tgtEl>
                                          <p:spTgt spid="113683"/>
                                        </p:tgtEl>
                                        <p:attrNameLst>
                                          <p:attrName>style.visibility</p:attrName>
                                        </p:attrNameLst>
                                      </p:cBhvr>
                                      <p:to>
                                        <p:strVal val="visible"/>
                                      </p:to>
                                    </p:set>
                                    <p:animEffect transition="in" filter="strips(downLeft)">
                                      <p:cBhvr>
                                        <p:cTn id="79" dur="500"/>
                                        <p:tgtEl>
                                          <p:spTgt spid="113683"/>
                                        </p:tgtEl>
                                      </p:cBhvr>
                                    </p:animEffect>
                                  </p:childTnLst>
                                </p:cTn>
                              </p:par>
                            </p:childTnLst>
                          </p:cTn>
                        </p:par>
                        <p:par>
                          <p:cTn id="80" fill="hold" nodeType="afterGroup">
                            <p:stCondLst>
                              <p:cond delay="500"/>
                            </p:stCondLst>
                            <p:childTnLst>
                              <p:par>
                                <p:cTn id="81" presetID="55" presetClass="entr" presetSubtype="0" fill="hold" grpId="0" nodeType="afterEffect">
                                  <p:stCondLst>
                                    <p:cond delay="0"/>
                                  </p:stCondLst>
                                  <p:childTnLst>
                                    <p:set>
                                      <p:cBhvr>
                                        <p:cTn id="82" dur="1" fill="hold">
                                          <p:stCondLst>
                                            <p:cond delay="0"/>
                                          </p:stCondLst>
                                        </p:cTn>
                                        <p:tgtEl>
                                          <p:spTgt spid="113682"/>
                                        </p:tgtEl>
                                        <p:attrNameLst>
                                          <p:attrName>style.visibility</p:attrName>
                                        </p:attrNameLst>
                                      </p:cBhvr>
                                      <p:to>
                                        <p:strVal val="visible"/>
                                      </p:to>
                                    </p:set>
                                    <p:anim calcmode="lin" valueType="num">
                                      <p:cBhvr>
                                        <p:cTn id="83" dur="1000" fill="hold"/>
                                        <p:tgtEl>
                                          <p:spTgt spid="113682"/>
                                        </p:tgtEl>
                                        <p:attrNameLst>
                                          <p:attrName>ppt_w</p:attrName>
                                        </p:attrNameLst>
                                      </p:cBhvr>
                                      <p:tavLst>
                                        <p:tav tm="0">
                                          <p:val>
                                            <p:strVal val="#ppt_w*0.70"/>
                                          </p:val>
                                        </p:tav>
                                        <p:tav tm="100000">
                                          <p:val>
                                            <p:strVal val="#ppt_w"/>
                                          </p:val>
                                        </p:tav>
                                      </p:tavLst>
                                    </p:anim>
                                    <p:anim calcmode="lin" valueType="num">
                                      <p:cBhvr>
                                        <p:cTn id="84" dur="1000" fill="hold"/>
                                        <p:tgtEl>
                                          <p:spTgt spid="113682"/>
                                        </p:tgtEl>
                                        <p:attrNameLst>
                                          <p:attrName>ppt_h</p:attrName>
                                        </p:attrNameLst>
                                      </p:cBhvr>
                                      <p:tavLst>
                                        <p:tav tm="0">
                                          <p:val>
                                            <p:strVal val="#ppt_h"/>
                                          </p:val>
                                        </p:tav>
                                        <p:tav tm="100000">
                                          <p:val>
                                            <p:strVal val="#ppt_h"/>
                                          </p:val>
                                        </p:tav>
                                      </p:tavLst>
                                    </p:anim>
                                    <p:animEffect transition="in" filter="fade">
                                      <p:cBhvr>
                                        <p:cTn id="85" dur="1000"/>
                                        <p:tgtEl>
                                          <p:spTgt spid="113682"/>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18" presetClass="entr" presetSubtype="6" fill="hold" nodeType="clickEffect">
                                  <p:stCondLst>
                                    <p:cond delay="0"/>
                                  </p:stCondLst>
                                  <p:childTnLst>
                                    <p:set>
                                      <p:cBhvr>
                                        <p:cTn id="89" dur="1" fill="hold">
                                          <p:stCondLst>
                                            <p:cond delay="0"/>
                                          </p:stCondLst>
                                        </p:cTn>
                                        <p:tgtEl>
                                          <p:spTgt spid="113686"/>
                                        </p:tgtEl>
                                        <p:attrNameLst>
                                          <p:attrName>style.visibility</p:attrName>
                                        </p:attrNameLst>
                                      </p:cBhvr>
                                      <p:to>
                                        <p:strVal val="visible"/>
                                      </p:to>
                                    </p:set>
                                    <p:animEffect transition="in" filter="strips(downRight)">
                                      <p:cBhvr>
                                        <p:cTn id="90" dur="500"/>
                                        <p:tgtEl>
                                          <p:spTgt spid="113686"/>
                                        </p:tgtEl>
                                      </p:cBhvr>
                                    </p:animEffect>
                                  </p:childTnLst>
                                </p:cTn>
                              </p:par>
                              <p:par>
                                <p:cTn id="91" presetID="18" presetClass="entr" presetSubtype="12" fill="hold" nodeType="withEffect">
                                  <p:stCondLst>
                                    <p:cond delay="0"/>
                                  </p:stCondLst>
                                  <p:childTnLst>
                                    <p:set>
                                      <p:cBhvr>
                                        <p:cTn id="92" dur="1" fill="hold">
                                          <p:stCondLst>
                                            <p:cond delay="0"/>
                                          </p:stCondLst>
                                        </p:cTn>
                                        <p:tgtEl>
                                          <p:spTgt spid="113687"/>
                                        </p:tgtEl>
                                        <p:attrNameLst>
                                          <p:attrName>style.visibility</p:attrName>
                                        </p:attrNameLst>
                                      </p:cBhvr>
                                      <p:to>
                                        <p:strVal val="visible"/>
                                      </p:to>
                                    </p:set>
                                    <p:animEffect transition="in" filter="strips(downLeft)">
                                      <p:cBhvr>
                                        <p:cTn id="93" dur="500"/>
                                        <p:tgtEl>
                                          <p:spTgt spid="113687"/>
                                        </p:tgtEl>
                                      </p:cBhvr>
                                    </p:animEffect>
                                  </p:childTnLst>
                                </p:cTn>
                              </p:par>
                              <p:par>
                                <p:cTn id="94" presetID="18" presetClass="entr" presetSubtype="12" fill="hold" nodeType="withEffect">
                                  <p:stCondLst>
                                    <p:cond delay="0"/>
                                  </p:stCondLst>
                                  <p:childTnLst>
                                    <p:set>
                                      <p:cBhvr>
                                        <p:cTn id="95" dur="1" fill="hold">
                                          <p:stCondLst>
                                            <p:cond delay="0"/>
                                          </p:stCondLst>
                                        </p:cTn>
                                        <p:tgtEl>
                                          <p:spTgt spid="113688"/>
                                        </p:tgtEl>
                                        <p:attrNameLst>
                                          <p:attrName>style.visibility</p:attrName>
                                        </p:attrNameLst>
                                      </p:cBhvr>
                                      <p:to>
                                        <p:strVal val="visible"/>
                                      </p:to>
                                    </p:set>
                                    <p:animEffect transition="in" filter="strips(downLeft)">
                                      <p:cBhvr>
                                        <p:cTn id="96" dur="500"/>
                                        <p:tgtEl>
                                          <p:spTgt spid="113688"/>
                                        </p:tgtEl>
                                      </p:cBhvr>
                                    </p:animEffect>
                                  </p:childTnLst>
                                </p:cTn>
                              </p:par>
                            </p:childTnLst>
                          </p:cTn>
                        </p:par>
                        <p:par>
                          <p:cTn id="97" fill="hold" nodeType="afterGroup">
                            <p:stCondLst>
                              <p:cond delay="500"/>
                            </p:stCondLst>
                            <p:childTnLst>
                              <p:par>
                                <p:cTn id="98" presetID="55" presetClass="entr" presetSubtype="0" fill="hold" grpId="0" nodeType="afterEffect">
                                  <p:stCondLst>
                                    <p:cond delay="0"/>
                                  </p:stCondLst>
                                  <p:childTnLst>
                                    <p:set>
                                      <p:cBhvr>
                                        <p:cTn id="99" dur="1" fill="hold">
                                          <p:stCondLst>
                                            <p:cond delay="0"/>
                                          </p:stCondLst>
                                        </p:cTn>
                                        <p:tgtEl>
                                          <p:spTgt spid="113685"/>
                                        </p:tgtEl>
                                        <p:attrNameLst>
                                          <p:attrName>style.visibility</p:attrName>
                                        </p:attrNameLst>
                                      </p:cBhvr>
                                      <p:to>
                                        <p:strVal val="visible"/>
                                      </p:to>
                                    </p:set>
                                    <p:anim calcmode="lin" valueType="num">
                                      <p:cBhvr>
                                        <p:cTn id="100" dur="1000" fill="hold"/>
                                        <p:tgtEl>
                                          <p:spTgt spid="113685"/>
                                        </p:tgtEl>
                                        <p:attrNameLst>
                                          <p:attrName>ppt_w</p:attrName>
                                        </p:attrNameLst>
                                      </p:cBhvr>
                                      <p:tavLst>
                                        <p:tav tm="0">
                                          <p:val>
                                            <p:strVal val="#ppt_w*0.70"/>
                                          </p:val>
                                        </p:tav>
                                        <p:tav tm="100000">
                                          <p:val>
                                            <p:strVal val="#ppt_w"/>
                                          </p:val>
                                        </p:tav>
                                      </p:tavLst>
                                    </p:anim>
                                    <p:anim calcmode="lin" valueType="num">
                                      <p:cBhvr>
                                        <p:cTn id="101" dur="1000" fill="hold"/>
                                        <p:tgtEl>
                                          <p:spTgt spid="113685"/>
                                        </p:tgtEl>
                                        <p:attrNameLst>
                                          <p:attrName>ppt_h</p:attrName>
                                        </p:attrNameLst>
                                      </p:cBhvr>
                                      <p:tavLst>
                                        <p:tav tm="0">
                                          <p:val>
                                            <p:strVal val="#ppt_h"/>
                                          </p:val>
                                        </p:tav>
                                        <p:tav tm="100000">
                                          <p:val>
                                            <p:strVal val="#ppt_h"/>
                                          </p:val>
                                        </p:tav>
                                      </p:tavLst>
                                    </p:anim>
                                    <p:animEffect transition="in" filter="fade">
                                      <p:cBhvr>
                                        <p:cTn id="102" dur="1000"/>
                                        <p:tgtEl>
                                          <p:spTgt spid="113685"/>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18" presetClass="entr" presetSubtype="12" fill="hold" nodeType="clickEffect">
                                  <p:stCondLst>
                                    <p:cond delay="0"/>
                                  </p:stCondLst>
                                  <p:childTnLst>
                                    <p:set>
                                      <p:cBhvr>
                                        <p:cTn id="106" dur="1" fill="hold">
                                          <p:stCondLst>
                                            <p:cond delay="0"/>
                                          </p:stCondLst>
                                        </p:cTn>
                                        <p:tgtEl>
                                          <p:spTgt spid="113689"/>
                                        </p:tgtEl>
                                        <p:attrNameLst>
                                          <p:attrName>style.visibility</p:attrName>
                                        </p:attrNameLst>
                                      </p:cBhvr>
                                      <p:to>
                                        <p:strVal val="visible"/>
                                      </p:to>
                                    </p:set>
                                    <p:animEffect transition="in" filter="strips(downLeft)">
                                      <p:cBhvr>
                                        <p:cTn id="107" dur="500"/>
                                        <p:tgtEl>
                                          <p:spTgt spid="113689"/>
                                        </p:tgtEl>
                                      </p:cBhvr>
                                    </p:animEffect>
                                  </p:childTnLst>
                                </p:cTn>
                              </p:par>
                            </p:childTnLst>
                          </p:cTn>
                        </p:par>
                        <p:par>
                          <p:cTn id="108" fill="hold" nodeType="afterGroup">
                            <p:stCondLst>
                              <p:cond delay="500"/>
                            </p:stCondLst>
                            <p:childTnLst>
                              <p:par>
                                <p:cTn id="109" presetID="55" presetClass="entr" presetSubtype="0" fill="hold" grpId="0" nodeType="afterEffect">
                                  <p:stCondLst>
                                    <p:cond delay="0"/>
                                  </p:stCondLst>
                                  <p:childTnLst>
                                    <p:set>
                                      <p:cBhvr>
                                        <p:cTn id="110" dur="1" fill="hold">
                                          <p:stCondLst>
                                            <p:cond delay="0"/>
                                          </p:stCondLst>
                                        </p:cTn>
                                        <p:tgtEl>
                                          <p:spTgt spid="113684"/>
                                        </p:tgtEl>
                                        <p:attrNameLst>
                                          <p:attrName>style.visibility</p:attrName>
                                        </p:attrNameLst>
                                      </p:cBhvr>
                                      <p:to>
                                        <p:strVal val="visible"/>
                                      </p:to>
                                    </p:set>
                                    <p:anim calcmode="lin" valueType="num">
                                      <p:cBhvr>
                                        <p:cTn id="111" dur="1000" fill="hold"/>
                                        <p:tgtEl>
                                          <p:spTgt spid="113684"/>
                                        </p:tgtEl>
                                        <p:attrNameLst>
                                          <p:attrName>ppt_w</p:attrName>
                                        </p:attrNameLst>
                                      </p:cBhvr>
                                      <p:tavLst>
                                        <p:tav tm="0">
                                          <p:val>
                                            <p:strVal val="#ppt_w*0.70"/>
                                          </p:val>
                                        </p:tav>
                                        <p:tav tm="100000">
                                          <p:val>
                                            <p:strVal val="#ppt_w"/>
                                          </p:val>
                                        </p:tav>
                                      </p:tavLst>
                                    </p:anim>
                                    <p:anim calcmode="lin" valueType="num">
                                      <p:cBhvr>
                                        <p:cTn id="112" dur="1000" fill="hold"/>
                                        <p:tgtEl>
                                          <p:spTgt spid="113684"/>
                                        </p:tgtEl>
                                        <p:attrNameLst>
                                          <p:attrName>ppt_h</p:attrName>
                                        </p:attrNameLst>
                                      </p:cBhvr>
                                      <p:tavLst>
                                        <p:tav tm="0">
                                          <p:val>
                                            <p:strVal val="#ppt_h"/>
                                          </p:val>
                                        </p:tav>
                                        <p:tav tm="100000">
                                          <p:val>
                                            <p:strVal val="#ppt_h"/>
                                          </p:val>
                                        </p:tav>
                                      </p:tavLst>
                                    </p:anim>
                                    <p:animEffect transition="in" filter="fade">
                                      <p:cBhvr>
                                        <p:cTn id="113" dur="1000"/>
                                        <p:tgtEl>
                                          <p:spTgt spid="1136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9" grpId="0" animBg="1"/>
      <p:bldP spid="113670" grpId="0" animBg="1"/>
      <p:bldP spid="113672" grpId="0" animBg="1"/>
      <p:bldP spid="113674" grpId="0" animBg="1"/>
      <p:bldP spid="113676" grpId="0" animBg="1"/>
      <p:bldP spid="113678" grpId="0" animBg="1"/>
      <p:bldP spid="113680" grpId="0" animBg="1"/>
      <p:bldP spid="113682" grpId="0" animBg="1"/>
      <p:bldP spid="113684" grpId="0" animBg="1"/>
      <p:bldP spid="113685"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0.4|16.3|5.6|14.3|4.4|32|4.1|14.2|14.1|5.8"/>
</p:tagLst>
</file>

<file path=ppt/tags/tag10.xml><?xml version="1.0" encoding="utf-8"?>
<p:tagLst xmlns:a="http://schemas.openxmlformats.org/drawingml/2006/main" xmlns:r="http://schemas.openxmlformats.org/officeDocument/2006/relationships" xmlns:p="http://schemas.openxmlformats.org/presentationml/2006/main">
  <p:tag name="TIMING" val="|8.9|53|27.8|74.4|16.4|4"/>
</p:tagLst>
</file>

<file path=ppt/tags/tag11.xml><?xml version="1.0" encoding="utf-8"?>
<p:tagLst xmlns:a="http://schemas.openxmlformats.org/drawingml/2006/main" xmlns:r="http://schemas.openxmlformats.org/officeDocument/2006/relationships" xmlns:p="http://schemas.openxmlformats.org/presentationml/2006/main">
  <p:tag name="TIMING" val="|25.2|8|8.2|4.2|2.8|2.6|4.6|3.3|3.4|3|5.5|3.6"/>
</p:tagLst>
</file>

<file path=ppt/tags/tag2.xml><?xml version="1.0" encoding="utf-8"?>
<p:tagLst xmlns:a="http://schemas.openxmlformats.org/drawingml/2006/main" xmlns:r="http://schemas.openxmlformats.org/officeDocument/2006/relationships" xmlns:p="http://schemas.openxmlformats.org/presentationml/2006/main">
  <p:tag name="TIMING" val="|12|11.9|6|4.9|4.8|25.8|5.1|3|2.6"/>
</p:tagLst>
</file>

<file path=ppt/tags/tag3.xml><?xml version="1.0" encoding="utf-8"?>
<p:tagLst xmlns:a="http://schemas.openxmlformats.org/drawingml/2006/main" xmlns:r="http://schemas.openxmlformats.org/officeDocument/2006/relationships" xmlns:p="http://schemas.openxmlformats.org/presentationml/2006/main">
  <p:tag name="TIMING" val="|5.8|10.8|6.1|6.3|14.3|6.1"/>
</p:tagLst>
</file>

<file path=ppt/tags/tag4.xml><?xml version="1.0" encoding="utf-8"?>
<p:tagLst xmlns:a="http://schemas.openxmlformats.org/drawingml/2006/main" xmlns:r="http://schemas.openxmlformats.org/officeDocument/2006/relationships" xmlns:p="http://schemas.openxmlformats.org/presentationml/2006/main">
  <p:tag name="TIMING" val="|5.6|21.9|23.9|12.6|16.5|8.3|3.5|19.7|19.1|6.9|5.8|11.7|7.2|3.2|22.7"/>
</p:tagLst>
</file>

<file path=ppt/tags/tag5.xml><?xml version="1.0" encoding="utf-8"?>
<p:tagLst xmlns:a="http://schemas.openxmlformats.org/drawingml/2006/main" xmlns:r="http://schemas.openxmlformats.org/officeDocument/2006/relationships" xmlns:p="http://schemas.openxmlformats.org/presentationml/2006/main">
  <p:tag name="TIMING" val="|49.5|5.4|5.1|4.4|15.9|15.4|8.9|9"/>
</p:tagLst>
</file>

<file path=ppt/tags/tag6.xml><?xml version="1.0" encoding="utf-8"?>
<p:tagLst xmlns:a="http://schemas.openxmlformats.org/drawingml/2006/main" xmlns:r="http://schemas.openxmlformats.org/officeDocument/2006/relationships" xmlns:p="http://schemas.openxmlformats.org/presentationml/2006/main">
  <p:tag name="TIMING" val="|15.5|9.9|23.9|19.2|28.1|10.7|8.7|9.4|7.8|4.9|8.7"/>
</p:tagLst>
</file>

<file path=ppt/tags/tag7.xml><?xml version="1.0" encoding="utf-8"?>
<p:tagLst xmlns:a="http://schemas.openxmlformats.org/drawingml/2006/main" xmlns:r="http://schemas.openxmlformats.org/officeDocument/2006/relationships" xmlns:p="http://schemas.openxmlformats.org/presentationml/2006/main">
  <p:tag name="TIMING" val="|7.7|28|14.2|18|37.5|7.3|9.4|13.4"/>
</p:tagLst>
</file>

<file path=ppt/tags/tag8.xml><?xml version="1.0" encoding="utf-8"?>
<p:tagLst xmlns:a="http://schemas.openxmlformats.org/drawingml/2006/main" xmlns:r="http://schemas.openxmlformats.org/officeDocument/2006/relationships" xmlns:p="http://schemas.openxmlformats.org/presentationml/2006/main">
  <p:tag name="TIMING" val="|12.9|10|5.3|43.8|4.8|6.9|3.9|6.7|28.4|5|35.3|16.1|22.9|22.9"/>
</p:tagLst>
</file>

<file path=ppt/tags/tag9.xml><?xml version="1.0" encoding="utf-8"?>
<p:tagLst xmlns:a="http://schemas.openxmlformats.org/drawingml/2006/main" xmlns:r="http://schemas.openxmlformats.org/officeDocument/2006/relationships" xmlns:p="http://schemas.openxmlformats.org/presentationml/2006/main">
  <p:tag name="TIMING" val="|4.4|41.6|25.3|5.9|47.1|72.2|10.6|7.7"/>
</p:tagLst>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ctr" anchorCtr="1"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sr-Latn-RS" sz="1800" b="0" i="0" u="none" strike="noStrike" cap="none" normalizeH="0" baseline="0" smtClean="0">
            <a:ln>
              <a:noFill/>
            </a:ln>
            <a:solidFill>
              <a:schemeClr val="tx1"/>
            </a:solidFill>
            <a:effectLst/>
            <a:latin typeface="Tahoma" panose="020B0604030504040204" pitchFamily="34"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ctr" anchorCtr="1"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sr-Latn-RS" sz="1800" b="0" i="0" u="none" strike="noStrike" cap="none" normalizeH="0" baseline="0" smtClean="0">
            <a:ln>
              <a:noFill/>
            </a:ln>
            <a:solidFill>
              <a:schemeClr val="tx1"/>
            </a:solidFill>
            <a:effectLst/>
            <a:latin typeface="Tahoma" panose="020B0604030504040204" pitchFamily="34"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sustava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sustava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Balance</Template>
  <TotalTime>3551</TotalTime>
  <Words>3703</Words>
  <Application>Microsoft Office PowerPoint</Application>
  <PresentationFormat>Prikaz na zaslonu (4:3)</PresentationFormat>
  <Paragraphs>322</Paragraphs>
  <Slides>19</Slides>
  <Notes>13</Notes>
  <HiddenSlides>0</HiddenSlides>
  <MMClips>0</MMClips>
  <ScaleCrop>false</ScaleCrop>
  <HeadingPairs>
    <vt:vector size="6" baseType="variant">
      <vt:variant>
        <vt:lpstr>Korišteni fontovi</vt:lpstr>
      </vt:variant>
      <vt:variant>
        <vt:i4>3</vt:i4>
      </vt:variant>
      <vt:variant>
        <vt:lpstr>Tema</vt:lpstr>
      </vt:variant>
      <vt:variant>
        <vt:i4>1</vt:i4>
      </vt:variant>
      <vt:variant>
        <vt:lpstr>Naslovi slajdova</vt:lpstr>
      </vt:variant>
      <vt:variant>
        <vt:i4>19</vt:i4>
      </vt:variant>
    </vt:vector>
  </HeadingPairs>
  <TitlesOfParts>
    <vt:vector size="23" baseType="lpstr">
      <vt:lpstr>Arial</vt:lpstr>
      <vt:lpstr>Tahoma</vt:lpstr>
      <vt:lpstr>Wingdings</vt:lpstr>
      <vt:lpstr>Ocean</vt:lpstr>
      <vt:lpstr>Brodarski ugovori</vt:lpstr>
      <vt:lpstr>PowerPoint prezentacija</vt:lpstr>
      <vt:lpstr>PowerPoint prezentacija</vt:lpstr>
      <vt:lpstr>Ugovori o pomorskom plovidbenom poslu</vt:lpstr>
      <vt:lpstr>Ugovori o prijevozu stvari morem</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Izvršenje ugovora o pomorskom prijevozu, priprema, ukrcaj i prijevoz stvari </vt:lpstr>
      <vt:lpstr>Pismo spremnosti</vt:lpstr>
      <vt:lpstr>Mjesto pristajanja, ukrcaja i iskrcaja tereta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Aldina</dc:creator>
  <cp:lastModifiedBy>Aldina Burić</cp:lastModifiedBy>
  <cp:revision>48</cp:revision>
  <cp:lastPrinted>1601-01-01T00:00:00Z</cp:lastPrinted>
  <dcterms:created xsi:type="dcterms:W3CDTF">1601-01-01T00:00:00Z</dcterms:created>
  <dcterms:modified xsi:type="dcterms:W3CDTF">2019-01-30T11:35:15Z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