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08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BBF7-A447-4338-A8B7-2BB35CD193B7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790-D4E8-426E-BC34-837CB7DA60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008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 marL="2286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  <a:latin typeface="+mj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  <a:latin typeface="+mj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  <a:latin typeface="+mj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BBF7-A447-4338-A8B7-2BB35CD193B7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790-D4E8-426E-BC34-837CB7DA60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964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>
            <a:normAutofit/>
          </a:bodyPr>
          <a:lstStyle>
            <a:lvl1pPr marL="457200" indent="-4572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 marL="914400" indent="-4572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  <a:latin typeface="+mj-lt"/>
              </a:defRPr>
            </a:lvl2pPr>
            <a:lvl3pPr marL="1371600" indent="-4572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  <a:latin typeface="+mj-lt"/>
              </a:defRPr>
            </a:lvl3pPr>
            <a:lvl4pPr marL="1828800" indent="-4572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  <a:latin typeface="+mj-lt"/>
              </a:defRPr>
            </a:lvl4pPr>
            <a:lvl5pPr marL="2286000" indent="-4572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BBF7-A447-4338-A8B7-2BB35CD193B7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790-D4E8-426E-BC34-837CB7DA60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910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212725"/>
            <a:ext cx="6756400" cy="51117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8600" y="914400"/>
            <a:ext cx="11125200" cy="5262563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858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11430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marL="16002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 marL="20574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BBF7-A447-4338-A8B7-2BB35CD193B7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790-D4E8-426E-BC34-837CB7DA60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584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BBF7-A447-4338-A8B7-2BB35CD193B7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790-D4E8-426E-BC34-837CB7DA60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768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6858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6858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BBF7-A447-4338-A8B7-2BB35CD193B7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790-D4E8-426E-BC34-837CB7DA60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651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6858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lang="hr-HR" sz="3200" b="1" kern="12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buFont typeface="Wingdings" panose="05000000000000000000" pitchFamily="2" charset="2"/>
              <a:buChar char="Ø"/>
              <a:defRPr lang="hr-HR" sz="2800" kern="12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Font typeface="Wingdings" panose="05000000000000000000" pitchFamily="2" charset="2"/>
              <a:buChar char="Ø"/>
              <a:defRPr lang="hr-HR" sz="2800" kern="12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Font typeface="Wingdings" panose="05000000000000000000" pitchFamily="2" charset="2"/>
              <a:buChar char="Ø"/>
              <a:defRPr lang="hr-HR" sz="2800" kern="12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buFont typeface="Wingdings" panose="05000000000000000000" pitchFamily="2" charset="2"/>
              <a:buChar char="Ø"/>
              <a:defRPr lang="hr-HR" sz="2800" kern="12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buFont typeface="Wingdings" panose="05000000000000000000" pitchFamily="2" charset="2"/>
              <a:buChar char="Ø"/>
              <a:defRPr lang="hr-HR" sz="2800" kern="1200" dirty="0">
                <a:solidFill>
                  <a:schemeClr val="tx2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BBF7-A447-4338-A8B7-2BB35CD193B7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790-D4E8-426E-BC34-837CB7DA60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334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BBF7-A447-4338-A8B7-2BB35CD193B7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790-D4E8-426E-BC34-837CB7DA60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071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BBF7-A447-4338-A8B7-2BB35CD193B7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790-D4E8-426E-BC34-837CB7DA60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741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6858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Ø"/>
              <a:defRPr sz="28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BBF7-A447-4338-A8B7-2BB35CD193B7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790-D4E8-426E-BC34-837CB7DA60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384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BBF7-A447-4338-A8B7-2BB35CD193B7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790-D4E8-426E-BC34-837CB7DA60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800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3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7BBF7-A447-4338-A8B7-2BB35CD193B7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31790-D4E8-426E-BC34-837CB7DA60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895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Ø"/>
        <a:defRPr sz="2800" kern="1200">
          <a:solidFill>
            <a:schemeClr val="tx2">
              <a:lumMod val="75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800" kern="1200">
          <a:solidFill>
            <a:schemeClr val="tx2">
              <a:lumMod val="7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800" kern="1200">
          <a:solidFill>
            <a:schemeClr val="tx2">
              <a:lumMod val="7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800" kern="1200">
          <a:solidFill>
            <a:schemeClr val="tx2">
              <a:lumMod val="7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800" kern="1200">
          <a:solidFill>
            <a:schemeClr val="tx2">
              <a:lumMod val="7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Plovidba po </a:t>
            </a:r>
            <a:r>
              <a:rPr lang="hr-HR" dirty="0" err="1" smtClean="0"/>
              <a:t>loksodromi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Terestrička</a:t>
            </a:r>
            <a:r>
              <a:rPr lang="hr-HR" dirty="0" smtClean="0"/>
              <a:t> navigacija, 3. razred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853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Loksodroma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krivulja spiralnog oblika koja siječe sve meridijane pod istim kutom</a:t>
            </a:r>
          </a:p>
          <a:p>
            <a:r>
              <a:rPr lang="hr-HR" dirty="0" smtClean="0"/>
              <a:t>približava se polu, ali ga nikada ne dodirne</a:t>
            </a:r>
          </a:p>
          <a:p>
            <a:r>
              <a:rPr lang="hr-HR" dirty="0" smtClean="0"/>
              <a:t>specijalni slučajevi</a:t>
            </a:r>
          </a:p>
          <a:p>
            <a:pPr lvl="1"/>
            <a:r>
              <a:rPr lang="hr-HR" dirty="0" smtClean="0"/>
              <a:t>meridijan</a:t>
            </a:r>
          </a:p>
          <a:p>
            <a:pPr lvl="1"/>
            <a:r>
              <a:rPr lang="hr-HR" dirty="0" smtClean="0"/>
              <a:t>paralela</a:t>
            </a:r>
          </a:p>
          <a:p>
            <a:pPr lvl="1"/>
            <a:r>
              <a:rPr lang="hr-HR" dirty="0" smtClean="0"/>
              <a:t>ekvator</a:t>
            </a:r>
            <a:endParaRPr lang="hr-HR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143739"/>
            <a:ext cx="5181600" cy="371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67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Loksodromski</a:t>
            </a:r>
            <a:r>
              <a:rPr lang="hr-HR" dirty="0" smtClean="0"/>
              <a:t> zadaci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1. </a:t>
            </a:r>
            <a:r>
              <a:rPr lang="hr-HR" dirty="0" err="1" smtClean="0"/>
              <a:t>loksodromski</a:t>
            </a:r>
            <a:r>
              <a:rPr lang="hr-HR" dirty="0" smtClean="0"/>
              <a:t> 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Zadano:</a:t>
            </a:r>
          </a:p>
          <a:p>
            <a:r>
              <a:rPr lang="hr-HR" dirty="0" smtClean="0"/>
              <a:t>pozicija polaska P</a:t>
            </a:r>
            <a:r>
              <a:rPr lang="hr-HR" sz="1800" dirty="0" smtClean="0"/>
              <a:t>1</a:t>
            </a:r>
            <a:endParaRPr lang="hr-HR" dirty="0" smtClean="0"/>
          </a:p>
          <a:p>
            <a:r>
              <a:rPr lang="hr-HR" dirty="0" smtClean="0"/>
              <a:t>pozicija dolaska P</a:t>
            </a:r>
            <a:r>
              <a:rPr lang="hr-HR" sz="1800" dirty="0" smtClean="0"/>
              <a:t>2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Traži se</a:t>
            </a:r>
          </a:p>
          <a:p>
            <a:r>
              <a:rPr lang="hr-HR" dirty="0" smtClean="0"/>
              <a:t>kurs </a:t>
            </a:r>
            <a:r>
              <a:rPr lang="hr-HR" dirty="0" err="1" smtClean="0"/>
              <a:t>loksodromski</a:t>
            </a:r>
            <a:r>
              <a:rPr lang="hr-HR" dirty="0" smtClean="0"/>
              <a:t> K</a:t>
            </a:r>
            <a:r>
              <a:rPr lang="hr-HR" sz="1800" dirty="0" smtClean="0"/>
              <a:t>L</a:t>
            </a:r>
            <a:endParaRPr lang="hr-HR" dirty="0" smtClean="0"/>
          </a:p>
          <a:p>
            <a:r>
              <a:rPr lang="hr-HR" dirty="0" smtClean="0"/>
              <a:t>prevaljeni put D</a:t>
            </a:r>
            <a:r>
              <a:rPr lang="hr-HR" sz="1800" dirty="0" smtClean="0"/>
              <a:t>L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2. </a:t>
            </a:r>
            <a:r>
              <a:rPr lang="hr-HR" dirty="0" err="1" smtClean="0"/>
              <a:t>loksodromski</a:t>
            </a:r>
            <a:r>
              <a:rPr lang="hr-HR" dirty="0" smtClean="0"/>
              <a:t> zadatak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Zadano:</a:t>
            </a:r>
          </a:p>
          <a:p>
            <a:r>
              <a:rPr lang="hr-HR" dirty="0"/>
              <a:t>pozicija polaska P</a:t>
            </a:r>
            <a:r>
              <a:rPr lang="hr-HR" sz="1800" dirty="0"/>
              <a:t>1</a:t>
            </a:r>
            <a:endParaRPr lang="hr-HR" dirty="0"/>
          </a:p>
          <a:p>
            <a:r>
              <a:rPr lang="hr-HR" dirty="0"/>
              <a:t>kurs </a:t>
            </a:r>
            <a:r>
              <a:rPr lang="hr-HR" dirty="0" err="1"/>
              <a:t>loksodromski</a:t>
            </a:r>
            <a:r>
              <a:rPr lang="hr-HR" dirty="0"/>
              <a:t> K</a:t>
            </a:r>
            <a:r>
              <a:rPr lang="hr-HR" sz="1800" dirty="0"/>
              <a:t>L</a:t>
            </a:r>
            <a:endParaRPr lang="hr-HR" dirty="0"/>
          </a:p>
          <a:p>
            <a:r>
              <a:rPr lang="hr-HR" dirty="0"/>
              <a:t>prevaljeni put D</a:t>
            </a:r>
            <a:r>
              <a:rPr lang="hr-HR" sz="1800" dirty="0"/>
              <a:t>L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lvl="1" indent="0">
              <a:spcBef>
                <a:spcPts val="1000"/>
              </a:spcBef>
              <a:buNone/>
            </a:pPr>
            <a:r>
              <a:rPr lang="hr-HR" dirty="0"/>
              <a:t>Traži </a:t>
            </a:r>
            <a:r>
              <a:rPr lang="hr-HR" dirty="0" smtClean="0"/>
              <a:t>se</a:t>
            </a:r>
          </a:p>
          <a:p>
            <a:pPr marL="457200" lvl="1" indent="-457200">
              <a:spcBef>
                <a:spcPts val="1000"/>
              </a:spcBef>
            </a:pPr>
            <a:r>
              <a:rPr lang="hr-HR" dirty="0" smtClean="0"/>
              <a:t>pozicija </a:t>
            </a:r>
            <a:r>
              <a:rPr lang="hr-HR" dirty="0"/>
              <a:t>dolaska P</a:t>
            </a:r>
            <a:r>
              <a:rPr lang="hr-HR" sz="1800" dirty="0"/>
              <a:t>2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229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>
          <a:xfrm>
            <a:off x="832512" y="464023"/>
            <a:ext cx="6646461" cy="764275"/>
          </a:xfrm>
        </p:spPr>
        <p:txBody>
          <a:bodyPr>
            <a:normAutofit/>
          </a:bodyPr>
          <a:lstStyle/>
          <a:p>
            <a:r>
              <a:rPr lang="hr-HR" dirty="0" err="1" smtClean="0"/>
              <a:t>Loksodromski</a:t>
            </a:r>
            <a:r>
              <a:rPr lang="hr-HR" dirty="0" smtClean="0"/>
              <a:t> trokuti</a:t>
            </a:r>
            <a:endParaRPr lang="hr-HR" dirty="0"/>
          </a:p>
        </p:txBody>
      </p:sp>
      <p:sp>
        <p:nvSpPr>
          <p:cNvPr id="15" name="Rezervirano mjesto sadržaja 14"/>
          <p:cNvSpPr>
            <a:spLocks noGrp="1"/>
          </p:cNvSpPr>
          <p:nvPr>
            <p:ph idx="1"/>
          </p:nvPr>
        </p:nvSpPr>
        <p:spPr>
          <a:xfrm>
            <a:off x="1610436" y="1460310"/>
            <a:ext cx="9743364" cy="4716653"/>
          </a:xfrm>
        </p:spPr>
        <p:txBody>
          <a:bodyPr/>
          <a:lstStyle/>
          <a:p>
            <a:r>
              <a:rPr lang="hr-HR" dirty="0" smtClean="0"/>
              <a:t>iz njih proizlaze formule za rješavanje </a:t>
            </a:r>
            <a:r>
              <a:rPr lang="hr-HR" dirty="0" err="1" smtClean="0"/>
              <a:t>loksodromskih</a:t>
            </a:r>
            <a:r>
              <a:rPr lang="hr-HR" dirty="0" smtClean="0"/>
              <a:t> zadataka</a:t>
            </a:r>
          </a:p>
          <a:p>
            <a:r>
              <a:rPr lang="hr-HR" dirty="0" smtClean="0"/>
              <a:t>tri </a:t>
            </a:r>
            <a:r>
              <a:rPr lang="hr-HR" dirty="0" err="1" smtClean="0"/>
              <a:t>loksodromska</a:t>
            </a:r>
            <a:r>
              <a:rPr lang="hr-HR" dirty="0" smtClean="0"/>
              <a:t> trokuta: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 smtClean="0"/>
              <a:t>trokut kursa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 smtClean="0"/>
              <a:t>trokut srednje širine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 err="1" smtClean="0"/>
              <a:t>merkatorov</a:t>
            </a:r>
            <a:r>
              <a:rPr lang="hr-HR" dirty="0" smtClean="0"/>
              <a:t> trokut</a:t>
            </a:r>
          </a:p>
          <a:p>
            <a:r>
              <a:rPr lang="hr-HR" dirty="0" smtClean="0"/>
              <a:t>dva trokuta proizlaze iz prirode, a treći je izmišljen da bi se zadovoljila formula za razmak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361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6411" y="156412"/>
            <a:ext cx="11165305" cy="60952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1. </a:t>
            </a:r>
            <a:r>
              <a:rPr lang="hr-HR" dirty="0" err="1" smtClean="0"/>
              <a:t>loksodromski</a:t>
            </a:r>
            <a:r>
              <a:rPr lang="hr-HR" dirty="0" smtClean="0"/>
              <a:t> trokut – trokut kursa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52662" y="1347536"/>
            <a:ext cx="7125751" cy="4367463"/>
          </a:xfrm>
        </p:spPr>
        <p:txBody>
          <a:bodyPr>
            <a:normAutofit/>
          </a:bodyPr>
          <a:lstStyle/>
          <a:p>
            <a:r>
              <a:rPr lang="hr-HR" dirty="0" smtClean="0"/>
              <a:t>postao izravno sa zemlje</a:t>
            </a:r>
          </a:p>
          <a:p>
            <a:r>
              <a:rPr lang="hr-HR" dirty="0" err="1" smtClean="0"/>
              <a:t>loksodroma</a:t>
            </a:r>
            <a:r>
              <a:rPr lang="hr-HR" dirty="0" smtClean="0"/>
              <a:t> između P</a:t>
            </a:r>
            <a:r>
              <a:rPr lang="hr-HR" sz="2000" dirty="0" smtClean="0"/>
              <a:t>1</a:t>
            </a:r>
            <a:r>
              <a:rPr lang="hr-HR" dirty="0" smtClean="0"/>
              <a:t> i P</a:t>
            </a:r>
            <a:r>
              <a:rPr lang="hr-HR" sz="1800" dirty="0" smtClean="0"/>
              <a:t>2</a:t>
            </a:r>
            <a:r>
              <a:rPr lang="hr-HR" dirty="0" smtClean="0"/>
              <a:t> se podijeli na veoma velik broj malih trokuta (derivira se) </a:t>
            </a:r>
          </a:p>
          <a:p>
            <a:pPr lvl="1"/>
            <a:r>
              <a:rPr lang="hr-HR" dirty="0" smtClean="0"/>
              <a:t>mali trokuti slični velikome</a:t>
            </a:r>
          </a:p>
          <a:p>
            <a:r>
              <a:rPr lang="hr-HR" dirty="0" smtClean="0"/>
              <a:t>u jednom trenutku</a:t>
            </a:r>
            <a:br>
              <a:rPr lang="hr-HR" dirty="0" smtClean="0"/>
            </a:br>
            <a:r>
              <a:rPr lang="hr-HR" dirty="0" smtClean="0"/>
              <a:t>trokut postaje ravan </a:t>
            </a:r>
            <a:br>
              <a:rPr lang="hr-HR" dirty="0" smtClean="0"/>
            </a:br>
            <a:r>
              <a:rPr lang="hr-HR" dirty="0" smtClean="0"/>
              <a:t>pa se na njega može </a:t>
            </a:r>
            <a:br>
              <a:rPr lang="hr-HR" dirty="0" smtClean="0"/>
            </a:br>
            <a:r>
              <a:rPr lang="hr-HR" dirty="0" smtClean="0"/>
              <a:t>primijeniti ravna </a:t>
            </a:r>
            <a:br>
              <a:rPr lang="hr-HR" dirty="0" smtClean="0"/>
            </a:br>
            <a:r>
              <a:rPr lang="hr-HR" dirty="0" smtClean="0"/>
              <a:t>trigonometrija </a:t>
            </a:r>
            <a:endParaRPr lang="hr-HR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878" y="765934"/>
            <a:ext cx="4180749" cy="4508345"/>
          </a:xfrm>
        </p:spPr>
      </p:pic>
      <p:grpSp>
        <p:nvGrpSpPr>
          <p:cNvPr id="17" name="Grupa 16"/>
          <p:cNvGrpSpPr/>
          <p:nvPr/>
        </p:nvGrpSpPr>
        <p:grpSpPr>
          <a:xfrm>
            <a:off x="7846878" y="2090744"/>
            <a:ext cx="2921781" cy="1243058"/>
            <a:chOff x="6860289" y="3156155"/>
            <a:chExt cx="2921781" cy="1243058"/>
          </a:xfrm>
        </p:grpSpPr>
        <p:sp>
          <p:nvSpPr>
            <p:cNvPr id="9" name="Prostoručno 8"/>
            <p:cNvSpPr/>
            <p:nvPr/>
          </p:nvSpPr>
          <p:spPr>
            <a:xfrm>
              <a:off x="7263581" y="3156155"/>
              <a:ext cx="2027903" cy="1084420"/>
            </a:xfrm>
            <a:custGeom>
              <a:avLst/>
              <a:gdLst>
                <a:gd name="connsiteX0" fmla="*/ 582561 w 2027903"/>
                <a:gd name="connsiteY0" fmla="*/ 0 h 1084006"/>
                <a:gd name="connsiteX1" fmla="*/ 383458 w 2027903"/>
                <a:gd name="connsiteY1" fmla="*/ 250722 h 1084006"/>
                <a:gd name="connsiteX2" fmla="*/ 206477 w 2027903"/>
                <a:gd name="connsiteY2" fmla="*/ 516193 h 1084006"/>
                <a:gd name="connsiteX3" fmla="*/ 73742 w 2027903"/>
                <a:gd name="connsiteY3" fmla="*/ 796413 h 1084006"/>
                <a:gd name="connsiteX4" fmla="*/ 0 w 2027903"/>
                <a:gd name="connsiteY4" fmla="*/ 1047135 h 1084006"/>
                <a:gd name="connsiteX5" fmla="*/ 243348 w 2027903"/>
                <a:gd name="connsiteY5" fmla="*/ 1076632 h 1084006"/>
                <a:gd name="connsiteX6" fmla="*/ 471948 w 2027903"/>
                <a:gd name="connsiteY6" fmla="*/ 1084006 h 1084006"/>
                <a:gd name="connsiteX7" fmla="*/ 759542 w 2027903"/>
                <a:gd name="connsiteY7" fmla="*/ 1025013 h 1084006"/>
                <a:gd name="connsiteX8" fmla="*/ 1032387 w 2027903"/>
                <a:gd name="connsiteY8" fmla="*/ 988142 h 1084006"/>
                <a:gd name="connsiteX9" fmla="*/ 1312606 w 2027903"/>
                <a:gd name="connsiteY9" fmla="*/ 862780 h 1084006"/>
                <a:gd name="connsiteX10" fmla="*/ 1592825 w 2027903"/>
                <a:gd name="connsiteY10" fmla="*/ 730045 h 1084006"/>
                <a:gd name="connsiteX11" fmla="*/ 1843548 w 2027903"/>
                <a:gd name="connsiteY11" fmla="*/ 538316 h 1084006"/>
                <a:gd name="connsiteX12" fmla="*/ 2027903 w 2027903"/>
                <a:gd name="connsiteY12" fmla="*/ 353961 h 1084006"/>
                <a:gd name="connsiteX13" fmla="*/ 1814051 w 2027903"/>
                <a:gd name="connsiteY13" fmla="*/ 390832 h 1084006"/>
                <a:gd name="connsiteX14" fmla="*/ 1622322 w 2027903"/>
                <a:gd name="connsiteY14" fmla="*/ 390832 h 1084006"/>
                <a:gd name="connsiteX15" fmla="*/ 1423219 w 2027903"/>
                <a:gd name="connsiteY15" fmla="*/ 368710 h 1084006"/>
                <a:gd name="connsiteX16" fmla="*/ 1224116 w 2027903"/>
                <a:gd name="connsiteY16" fmla="*/ 339213 h 1084006"/>
                <a:gd name="connsiteX17" fmla="*/ 1025013 w 2027903"/>
                <a:gd name="connsiteY17" fmla="*/ 287593 h 1084006"/>
                <a:gd name="connsiteX18" fmla="*/ 855406 w 2027903"/>
                <a:gd name="connsiteY18" fmla="*/ 184355 h 1084006"/>
                <a:gd name="connsiteX19" fmla="*/ 722671 w 2027903"/>
                <a:gd name="connsiteY19" fmla="*/ 103239 h 1084006"/>
                <a:gd name="connsiteX20" fmla="*/ 582561 w 2027903"/>
                <a:gd name="connsiteY20" fmla="*/ 0 h 1084006"/>
                <a:gd name="connsiteX0" fmla="*/ 582561 w 2027903"/>
                <a:gd name="connsiteY0" fmla="*/ 0 h 1091380"/>
                <a:gd name="connsiteX1" fmla="*/ 383458 w 2027903"/>
                <a:gd name="connsiteY1" fmla="*/ 250722 h 1091380"/>
                <a:gd name="connsiteX2" fmla="*/ 206477 w 2027903"/>
                <a:gd name="connsiteY2" fmla="*/ 516193 h 1091380"/>
                <a:gd name="connsiteX3" fmla="*/ 73742 w 2027903"/>
                <a:gd name="connsiteY3" fmla="*/ 796413 h 1091380"/>
                <a:gd name="connsiteX4" fmla="*/ 0 w 2027903"/>
                <a:gd name="connsiteY4" fmla="*/ 1047135 h 1091380"/>
                <a:gd name="connsiteX5" fmla="*/ 243348 w 2027903"/>
                <a:gd name="connsiteY5" fmla="*/ 1076632 h 1091380"/>
                <a:gd name="connsiteX6" fmla="*/ 471948 w 2027903"/>
                <a:gd name="connsiteY6" fmla="*/ 1084006 h 1091380"/>
                <a:gd name="connsiteX7" fmla="*/ 730045 w 2027903"/>
                <a:gd name="connsiteY7" fmla="*/ 1091380 h 1091380"/>
                <a:gd name="connsiteX8" fmla="*/ 1032387 w 2027903"/>
                <a:gd name="connsiteY8" fmla="*/ 988142 h 1091380"/>
                <a:gd name="connsiteX9" fmla="*/ 1312606 w 2027903"/>
                <a:gd name="connsiteY9" fmla="*/ 862780 h 1091380"/>
                <a:gd name="connsiteX10" fmla="*/ 1592825 w 2027903"/>
                <a:gd name="connsiteY10" fmla="*/ 730045 h 1091380"/>
                <a:gd name="connsiteX11" fmla="*/ 1843548 w 2027903"/>
                <a:gd name="connsiteY11" fmla="*/ 538316 h 1091380"/>
                <a:gd name="connsiteX12" fmla="*/ 2027903 w 2027903"/>
                <a:gd name="connsiteY12" fmla="*/ 353961 h 1091380"/>
                <a:gd name="connsiteX13" fmla="*/ 1814051 w 2027903"/>
                <a:gd name="connsiteY13" fmla="*/ 390832 h 1091380"/>
                <a:gd name="connsiteX14" fmla="*/ 1622322 w 2027903"/>
                <a:gd name="connsiteY14" fmla="*/ 390832 h 1091380"/>
                <a:gd name="connsiteX15" fmla="*/ 1423219 w 2027903"/>
                <a:gd name="connsiteY15" fmla="*/ 368710 h 1091380"/>
                <a:gd name="connsiteX16" fmla="*/ 1224116 w 2027903"/>
                <a:gd name="connsiteY16" fmla="*/ 339213 h 1091380"/>
                <a:gd name="connsiteX17" fmla="*/ 1025013 w 2027903"/>
                <a:gd name="connsiteY17" fmla="*/ 287593 h 1091380"/>
                <a:gd name="connsiteX18" fmla="*/ 855406 w 2027903"/>
                <a:gd name="connsiteY18" fmla="*/ 184355 h 1091380"/>
                <a:gd name="connsiteX19" fmla="*/ 722671 w 2027903"/>
                <a:gd name="connsiteY19" fmla="*/ 103239 h 1091380"/>
                <a:gd name="connsiteX20" fmla="*/ 582561 w 2027903"/>
                <a:gd name="connsiteY20" fmla="*/ 0 h 1091380"/>
                <a:gd name="connsiteX0" fmla="*/ 582561 w 2027903"/>
                <a:gd name="connsiteY0" fmla="*/ 0 h 1097346"/>
                <a:gd name="connsiteX1" fmla="*/ 383458 w 2027903"/>
                <a:gd name="connsiteY1" fmla="*/ 250722 h 1097346"/>
                <a:gd name="connsiteX2" fmla="*/ 206477 w 2027903"/>
                <a:gd name="connsiteY2" fmla="*/ 516193 h 1097346"/>
                <a:gd name="connsiteX3" fmla="*/ 73742 w 2027903"/>
                <a:gd name="connsiteY3" fmla="*/ 796413 h 1097346"/>
                <a:gd name="connsiteX4" fmla="*/ 0 w 2027903"/>
                <a:gd name="connsiteY4" fmla="*/ 1047135 h 1097346"/>
                <a:gd name="connsiteX5" fmla="*/ 243348 w 2027903"/>
                <a:gd name="connsiteY5" fmla="*/ 1076632 h 1097346"/>
                <a:gd name="connsiteX6" fmla="*/ 471948 w 2027903"/>
                <a:gd name="connsiteY6" fmla="*/ 1084006 h 1097346"/>
                <a:gd name="connsiteX7" fmla="*/ 730045 w 2027903"/>
                <a:gd name="connsiteY7" fmla="*/ 1091380 h 1097346"/>
                <a:gd name="connsiteX8" fmla="*/ 1032387 w 2027903"/>
                <a:gd name="connsiteY8" fmla="*/ 988142 h 1097346"/>
                <a:gd name="connsiteX9" fmla="*/ 1312606 w 2027903"/>
                <a:gd name="connsiteY9" fmla="*/ 862780 h 1097346"/>
                <a:gd name="connsiteX10" fmla="*/ 1592825 w 2027903"/>
                <a:gd name="connsiteY10" fmla="*/ 730045 h 1097346"/>
                <a:gd name="connsiteX11" fmla="*/ 1843548 w 2027903"/>
                <a:gd name="connsiteY11" fmla="*/ 538316 h 1097346"/>
                <a:gd name="connsiteX12" fmla="*/ 2027903 w 2027903"/>
                <a:gd name="connsiteY12" fmla="*/ 353961 h 1097346"/>
                <a:gd name="connsiteX13" fmla="*/ 1814051 w 2027903"/>
                <a:gd name="connsiteY13" fmla="*/ 390832 h 1097346"/>
                <a:gd name="connsiteX14" fmla="*/ 1622322 w 2027903"/>
                <a:gd name="connsiteY14" fmla="*/ 390832 h 1097346"/>
                <a:gd name="connsiteX15" fmla="*/ 1423219 w 2027903"/>
                <a:gd name="connsiteY15" fmla="*/ 368710 h 1097346"/>
                <a:gd name="connsiteX16" fmla="*/ 1224116 w 2027903"/>
                <a:gd name="connsiteY16" fmla="*/ 339213 h 1097346"/>
                <a:gd name="connsiteX17" fmla="*/ 1025013 w 2027903"/>
                <a:gd name="connsiteY17" fmla="*/ 287593 h 1097346"/>
                <a:gd name="connsiteX18" fmla="*/ 855406 w 2027903"/>
                <a:gd name="connsiteY18" fmla="*/ 184355 h 1097346"/>
                <a:gd name="connsiteX19" fmla="*/ 722671 w 2027903"/>
                <a:gd name="connsiteY19" fmla="*/ 103239 h 1097346"/>
                <a:gd name="connsiteX20" fmla="*/ 582561 w 2027903"/>
                <a:gd name="connsiteY20" fmla="*/ 0 h 1097346"/>
                <a:gd name="connsiteX0" fmla="*/ 582561 w 2027903"/>
                <a:gd name="connsiteY0" fmla="*/ 0 h 1097346"/>
                <a:gd name="connsiteX1" fmla="*/ 383458 w 2027903"/>
                <a:gd name="connsiteY1" fmla="*/ 250722 h 1097346"/>
                <a:gd name="connsiteX2" fmla="*/ 206477 w 2027903"/>
                <a:gd name="connsiteY2" fmla="*/ 516193 h 1097346"/>
                <a:gd name="connsiteX3" fmla="*/ 73742 w 2027903"/>
                <a:gd name="connsiteY3" fmla="*/ 796413 h 1097346"/>
                <a:gd name="connsiteX4" fmla="*/ 0 w 2027903"/>
                <a:gd name="connsiteY4" fmla="*/ 1047135 h 1097346"/>
                <a:gd name="connsiteX5" fmla="*/ 243348 w 2027903"/>
                <a:gd name="connsiteY5" fmla="*/ 1076632 h 1097346"/>
                <a:gd name="connsiteX6" fmla="*/ 471948 w 2027903"/>
                <a:gd name="connsiteY6" fmla="*/ 1084006 h 1097346"/>
                <a:gd name="connsiteX7" fmla="*/ 730045 w 2027903"/>
                <a:gd name="connsiteY7" fmla="*/ 1091380 h 1097346"/>
                <a:gd name="connsiteX8" fmla="*/ 1032387 w 2027903"/>
                <a:gd name="connsiteY8" fmla="*/ 988142 h 1097346"/>
                <a:gd name="connsiteX9" fmla="*/ 1312606 w 2027903"/>
                <a:gd name="connsiteY9" fmla="*/ 862780 h 1097346"/>
                <a:gd name="connsiteX10" fmla="*/ 1592825 w 2027903"/>
                <a:gd name="connsiteY10" fmla="*/ 730045 h 1097346"/>
                <a:gd name="connsiteX11" fmla="*/ 1843548 w 2027903"/>
                <a:gd name="connsiteY11" fmla="*/ 538316 h 1097346"/>
                <a:gd name="connsiteX12" fmla="*/ 2027903 w 2027903"/>
                <a:gd name="connsiteY12" fmla="*/ 353961 h 1097346"/>
                <a:gd name="connsiteX13" fmla="*/ 1814051 w 2027903"/>
                <a:gd name="connsiteY13" fmla="*/ 390832 h 1097346"/>
                <a:gd name="connsiteX14" fmla="*/ 1622322 w 2027903"/>
                <a:gd name="connsiteY14" fmla="*/ 390832 h 1097346"/>
                <a:gd name="connsiteX15" fmla="*/ 1423219 w 2027903"/>
                <a:gd name="connsiteY15" fmla="*/ 368710 h 1097346"/>
                <a:gd name="connsiteX16" fmla="*/ 1224116 w 2027903"/>
                <a:gd name="connsiteY16" fmla="*/ 339213 h 1097346"/>
                <a:gd name="connsiteX17" fmla="*/ 1025013 w 2027903"/>
                <a:gd name="connsiteY17" fmla="*/ 287593 h 1097346"/>
                <a:gd name="connsiteX18" fmla="*/ 855406 w 2027903"/>
                <a:gd name="connsiteY18" fmla="*/ 184355 h 1097346"/>
                <a:gd name="connsiteX19" fmla="*/ 722671 w 2027903"/>
                <a:gd name="connsiteY19" fmla="*/ 103239 h 1097346"/>
                <a:gd name="connsiteX20" fmla="*/ 582561 w 2027903"/>
                <a:gd name="connsiteY20" fmla="*/ 0 h 1097346"/>
                <a:gd name="connsiteX0" fmla="*/ 582561 w 2027903"/>
                <a:gd name="connsiteY0" fmla="*/ 0 h 1084420"/>
                <a:gd name="connsiteX1" fmla="*/ 383458 w 2027903"/>
                <a:gd name="connsiteY1" fmla="*/ 250722 h 1084420"/>
                <a:gd name="connsiteX2" fmla="*/ 206477 w 2027903"/>
                <a:gd name="connsiteY2" fmla="*/ 516193 h 1084420"/>
                <a:gd name="connsiteX3" fmla="*/ 73742 w 2027903"/>
                <a:gd name="connsiteY3" fmla="*/ 796413 h 1084420"/>
                <a:gd name="connsiteX4" fmla="*/ 0 w 2027903"/>
                <a:gd name="connsiteY4" fmla="*/ 1047135 h 1084420"/>
                <a:gd name="connsiteX5" fmla="*/ 243348 w 2027903"/>
                <a:gd name="connsiteY5" fmla="*/ 1076632 h 1084420"/>
                <a:gd name="connsiteX6" fmla="*/ 471948 w 2027903"/>
                <a:gd name="connsiteY6" fmla="*/ 1084006 h 1084420"/>
                <a:gd name="connsiteX7" fmla="*/ 737419 w 2027903"/>
                <a:gd name="connsiteY7" fmla="*/ 1061883 h 1084420"/>
                <a:gd name="connsiteX8" fmla="*/ 1032387 w 2027903"/>
                <a:gd name="connsiteY8" fmla="*/ 988142 h 1084420"/>
                <a:gd name="connsiteX9" fmla="*/ 1312606 w 2027903"/>
                <a:gd name="connsiteY9" fmla="*/ 862780 h 1084420"/>
                <a:gd name="connsiteX10" fmla="*/ 1592825 w 2027903"/>
                <a:gd name="connsiteY10" fmla="*/ 730045 h 1084420"/>
                <a:gd name="connsiteX11" fmla="*/ 1843548 w 2027903"/>
                <a:gd name="connsiteY11" fmla="*/ 538316 h 1084420"/>
                <a:gd name="connsiteX12" fmla="*/ 2027903 w 2027903"/>
                <a:gd name="connsiteY12" fmla="*/ 353961 h 1084420"/>
                <a:gd name="connsiteX13" fmla="*/ 1814051 w 2027903"/>
                <a:gd name="connsiteY13" fmla="*/ 390832 h 1084420"/>
                <a:gd name="connsiteX14" fmla="*/ 1622322 w 2027903"/>
                <a:gd name="connsiteY14" fmla="*/ 390832 h 1084420"/>
                <a:gd name="connsiteX15" fmla="*/ 1423219 w 2027903"/>
                <a:gd name="connsiteY15" fmla="*/ 368710 h 1084420"/>
                <a:gd name="connsiteX16" fmla="*/ 1224116 w 2027903"/>
                <a:gd name="connsiteY16" fmla="*/ 339213 h 1084420"/>
                <a:gd name="connsiteX17" fmla="*/ 1025013 w 2027903"/>
                <a:gd name="connsiteY17" fmla="*/ 287593 h 1084420"/>
                <a:gd name="connsiteX18" fmla="*/ 855406 w 2027903"/>
                <a:gd name="connsiteY18" fmla="*/ 184355 h 1084420"/>
                <a:gd name="connsiteX19" fmla="*/ 722671 w 2027903"/>
                <a:gd name="connsiteY19" fmla="*/ 103239 h 1084420"/>
                <a:gd name="connsiteX20" fmla="*/ 582561 w 2027903"/>
                <a:gd name="connsiteY20" fmla="*/ 0 h 1084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27903" h="1084420">
                  <a:moveTo>
                    <a:pt x="582561" y="0"/>
                  </a:moveTo>
                  <a:lnTo>
                    <a:pt x="383458" y="250722"/>
                  </a:lnTo>
                  <a:lnTo>
                    <a:pt x="206477" y="516193"/>
                  </a:lnTo>
                  <a:lnTo>
                    <a:pt x="73742" y="796413"/>
                  </a:lnTo>
                  <a:lnTo>
                    <a:pt x="0" y="1047135"/>
                  </a:lnTo>
                  <a:lnTo>
                    <a:pt x="243348" y="1076632"/>
                  </a:lnTo>
                  <a:lnTo>
                    <a:pt x="471948" y="1084006"/>
                  </a:lnTo>
                  <a:cubicBezTo>
                    <a:pt x="553064" y="1086464"/>
                    <a:pt x="644013" y="1077860"/>
                    <a:pt x="737419" y="1061883"/>
                  </a:cubicBezTo>
                  <a:cubicBezTo>
                    <a:pt x="830825" y="1045906"/>
                    <a:pt x="936523" y="1021326"/>
                    <a:pt x="1032387" y="988142"/>
                  </a:cubicBezTo>
                  <a:cubicBezTo>
                    <a:pt x="1128252" y="954958"/>
                    <a:pt x="1219200" y="904567"/>
                    <a:pt x="1312606" y="862780"/>
                  </a:cubicBezTo>
                  <a:lnTo>
                    <a:pt x="1592825" y="730045"/>
                  </a:lnTo>
                  <a:lnTo>
                    <a:pt x="1843548" y="538316"/>
                  </a:lnTo>
                  <a:lnTo>
                    <a:pt x="2027903" y="353961"/>
                  </a:lnTo>
                  <a:lnTo>
                    <a:pt x="1814051" y="390832"/>
                  </a:lnTo>
                  <a:lnTo>
                    <a:pt x="1622322" y="390832"/>
                  </a:lnTo>
                  <a:lnTo>
                    <a:pt x="1423219" y="368710"/>
                  </a:lnTo>
                  <a:lnTo>
                    <a:pt x="1224116" y="339213"/>
                  </a:lnTo>
                  <a:lnTo>
                    <a:pt x="1025013" y="287593"/>
                  </a:lnTo>
                  <a:lnTo>
                    <a:pt x="855406" y="184355"/>
                  </a:lnTo>
                  <a:lnTo>
                    <a:pt x="722671" y="103239"/>
                  </a:lnTo>
                  <a:lnTo>
                    <a:pt x="582561" y="0"/>
                  </a:lnTo>
                  <a:close/>
                </a:path>
              </a:pathLst>
            </a:custGeom>
            <a:solidFill>
              <a:schemeClr val="accent1">
                <a:alpha val="4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Prostoručno 9"/>
            <p:cNvSpPr/>
            <p:nvPr/>
          </p:nvSpPr>
          <p:spPr>
            <a:xfrm>
              <a:off x="7270955" y="3923071"/>
              <a:ext cx="449826" cy="324464"/>
            </a:xfrm>
            <a:custGeom>
              <a:avLst/>
              <a:gdLst>
                <a:gd name="connsiteX0" fmla="*/ 88490 w 449826"/>
                <a:gd name="connsiteY0" fmla="*/ 0 h 324464"/>
                <a:gd name="connsiteX1" fmla="*/ 0 w 449826"/>
                <a:gd name="connsiteY1" fmla="*/ 265471 h 324464"/>
                <a:gd name="connsiteX2" fmla="*/ 213851 w 449826"/>
                <a:gd name="connsiteY2" fmla="*/ 294968 h 324464"/>
                <a:gd name="connsiteX3" fmla="*/ 449826 w 449826"/>
                <a:gd name="connsiteY3" fmla="*/ 324464 h 324464"/>
                <a:gd name="connsiteX4" fmla="*/ 258097 w 449826"/>
                <a:gd name="connsiteY4" fmla="*/ 176981 h 324464"/>
                <a:gd name="connsiteX5" fmla="*/ 88490 w 449826"/>
                <a:gd name="connsiteY5" fmla="*/ 0 h 324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826" h="324464">
                  <a:moveTo>
                    <a:pt x="88490" y="0"/>
                  </a:moveTo>
                  <a:lnTo>
                    <a:pt x="0" y="265471"/>
                  </a:lnTo>
                  <a:lnTo>
                    <a:pt x="213851" y="294968"/>
                  </a:lnTo>
                  <a:lnTo>
                    <a:pt x="449826" y="324464"/>
                  </a:lnTo>
                  <a:lnTo>
                    <a:pt x="258097" y="176981"/>
                  </a:lnTo>
                  <a:lnTo>
                    <a:pt x="88490" y="0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Prostoručno 10"/>
            <p:cNvSpPr/>
            <p:nvPr/>
          </p:nvSpPr>
          <p:spPr>
            <a:xfrm>
              <a:off x="7720781" y="3937819"/>
              <a:ext cx="597309" cy="294968"/>
            </a:xfrm>
            <a:custGeom>
              <a:avLst/>
              <a:gdLst>
                <a:gd name="connsiteX0" fmla="*/ 125361 w 597309"/>
                <a:gd name="connsiteY0" fmla="*/ 0 h 294968"/>
                <a:gd name="connsiteX1" fmla="*/ 0 w 597309"/>
                <a:gd name="connsiteY1" fmla="*/ 294968 h 294968"/>
                <a:gd name="connsiteX2" fmla="*/ 272845 w 597309"/>
                <a:gd name="connsiteY2" fmla="*/ 272846 h 294968"/>
                <a:gd name="connsiteX3" fmla="*/ 597309 w 597309"/>
                <a:gd name="connsiteY3" fmla="*/ 191729 h 294968"/>
                <a:gd name="connsiteX4" fmla="*/ 317090 w 597309"/>
                <a:gd name="connsiteY4" fmla="*/ 88491 h 294968"/>
                <a:gd name="connsiteX5" fmla="*/ 125361 w 597309"/>
                <a:gd name="connsiteY5" fmla="*/ 0 h 294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7309" h="294968">
                  <a:moveTo>
                    <a:pt x="125361" y="0"/>
                  </a:moveTo>
                  <a:lnTo>
                    <a:pt x="0" y="294968"/>
                  </a:lnTo>
                  <a:lnTo>
                    <a:pt x="272845" y="272846"/>
                  </a:lnTo>
                  <a:lnTo>
                    <a:pt x="597309" y="191729"/>
                  </a:lnTo>
                  <a:lnTo>
                    <a:pt x="317090" y="88491"/>
                  </a:lnTo>
                  <a:lnTo>
                    <a:pt x="125361" y="0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Prostoručno 11"/>
            <p:cNvSpPr/>
            <p:nvPr/>
          </p:nvSpPr>
          <p:spPr>
            <a:xfrm>
              <a:off x="8310716" y="3797710"/>
              <a:ext cx="538316" cy="331838"/>
            </a:xfrm>
            <a:custGeom>
              <a:avLst/>
              <a:gdLst>
                <a:gd name="connsiteX0" fmla="*/ 66368 w 538316"/>
                <a:gd name="connsiteY0" fmla="*/ 0 h 331838"/>
                <a:gd name="connsiteX1" fmla="*/ 0 w 538316"/>
                <a:gd name="connsiteY1" fmla="*/ 331838 h 331838"/>
                <a:gd name="connsiteX2" fmla="*/ 302342 w 538316"/>
                <a:gd name="connsiteY2" fmla="*/ 199103 h 331838"/>
                <a:gd name="connsiteX3" fmla="*/ 538316 w 538316"/>
                <a:gd name="connsiteY3" fmla="*/ 95864 h 331838"/>
                <a:gd name="connsiteX4" fmla="*/ 294968 w 538316"/>
                <a:gd name="connsiteY4" fmla="*/ 58993 h 331838"/>
                <a:gd name="connsiteX5" fmla="*/ 66368 w 538316"/>
                <a:gd name="connsiteY5" fmla="*/ 0 h 331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8316" h="331838">
                  <a:moveTo>
                    <a:pt x="66368" y="0"/>
                  </a:moveTo>
                  <a:lnTo>
                    <a:pt x="0" y="331838"/>
                  </a:lnTo>
                  <a:lnTo>
                    <a:pt x="302342" y="199103"/>
                  </a:lnTo>
                  <a:lnTo>
                    <a:pt x="538316" y="95864"/>
                  </a:lnTo>
                  <a:lnTo>
                    <a:pt x="294968" y="58993"/>
                  </a:lnTo>
                  <a:lnTo>
                    <a:pt x="66368" y="0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Prostoručno 12"/>
            <p:cNvSpPr/>
            <p:nvPr/>
          </p:nvSpPr>
          <p:spPr>
            <a:xfrm>
              <a:off x="8863781" y="3510116"/>
              <a:ext cx="449825" cy="353961"/>
            </a:xfrm>
            <a:custGeom>
              <a:avLst/>
              <a:gdLst>
                <a:gd name="connsiteX0" fmla="*/ 0 w 449825"/>
                <a:gd name="connsiteY0" fmla="*/ 29497 h 353961"/>
                <a:gd name="connsiteX1" fmla="*/ 7374 w 449825"/>
                <a:gd name="connsiteY1" fmla="*/ 353961 h 353961"/>
                <a:gd name="connsiteX2" fmla="*/ 250722 w 449825"/>
                <a:gd name="connsiteY2" fmla="*/ 169607 h 353961"/>
                <a:gd name="connsiteX3" fmla="*/ 449825 w 449825"/>
                <a:gd name="connsiteY3" fmla="*/ 0 h 353961"/>
                <a:gd name="connsiteX4" fmla="*/ 228600 w 449825"/>
                <a:gd name="connsiteY4" fmla="*/ 44245 h 353961"/>
                <a:gd name="connsiteX5" fmla="*/ 0 w 449825"/>
                <a:gd name="connsiteY5" fmla="*/ 29497 h 353961"/>
                <a:gd name="connsiteX0" fmla="*/ 0 w 449825"/>
                <a:gd name="connsiteY0" fmla="*/ 29497 h 353961"/>
                <a:gd name="connsiteX1" fmla="*/ 7374 w 449825"/>
                <a:gd name="connsiteY1" fmla="*/ 353961 h 353961"/>
                <a:gd name="connsiteX2" fmla="*/ 250722 w 449825"/>
                <a:gd name="connsiteY2" fmla="*/ 169607 h 353961"/>
                <a:gd name="connsiteX3" fmla="*/ 449825 w 449825"/>
                <a:gd name="connsiteY3" fmla="*/ 0 h 353961"/>
                <a:gd name="connsiteX4" fmla="*/ 228600 w 449825"/>
                <a:gd name="connsiteY4" fmla="*/ 36871 h 353961"/>
                <a:gd name="connsiteX5" fmla="*/ 0 w 449825"/>
                <a:gd name="connsiteY5" fmla="*/ 29497 h 353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825" h="353961">
                  <a:moveTo>
                    <a:pt x="0" y="29497"/>
                  </a:moveTo>
                  <a:lnTo>
                    <a:pt x="7374" y="353961"/>
                  </a:lnTo>
                  <a:lnTo>
                    <a:pt x="250722" y="169607"/>
                  </a:lnTo>
                  <a:lnTo>
                    <a:pt x="449825" y="0"/>
                  </a:lnTo>
                  <a:lnTo>
                    <a:pt x="228600" y="36871"/>
                  </a:lnTo>
                  <a:lnTo>
                    <a:pt x="0" y="29497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TekstniOkvir 14"/>
            <p:cNvSpPr txBox="1"/>
            <p:nvPr/>
          </p:nvSpPr>
          <p:spPr>
            <a:xfrm>
              <a:off x="6860289" y="3875993"/>
              <a:ext cx="490586" cy="523220"/>
            </a:xfrm>
            <a:prstGeom prst="rect">
              <a:avLst/>
            </a:prstGeom>
            <a:solidFill>
              <a:schemeClr val="bg1">
                <a:alpha val="43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hr-HR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hr-HR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hr-HR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TekstniOkvir 15"/>
            <p:cNvSpPr txBox="1"/>
            <p:nvPr/>
          </p:nvSpPr>
          <p:spPr>
            <a:xfrm>
              <a:off x="9291484" y="3241546"/>
              <a:ext cx="490586" cy="523220"/>
            </a:xfrm>
            <a:prstGeom prst="rect">
              <a:avLst/>
            </a:prstGeom>
            <a:solidFill>
              <a:schemeClr val="bg1">
                <a:alpha val="43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hr-HR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hr-HR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hr-HR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9" name="Grupa 28"/>
          <p:cNvGrpSpPr/>
          <p:nvPr/>
        </p:nvGrpSpPr>
        <p:grpSpPr>
          <a:xfrm>
            <a:off x="3646497" y="3333802"/>
            <a:ext cx="3916869" cy="2912324"/>
            <a:chOff x="3602979" y="2988009"/>
            <a:chExt cx="3916869" cy="2912324"/>
          </a:xfrm>
        </p:grpSpPr>
        <p:grpSp>
          <p:nvGrpSpPr>
            <p:cNvPr id="26" name="Grupa 25"/>
            <p:cNvGrpSpPr/>
            <p:nvPr/>
          </p:nvGrpSpPr>
          <p:grpSpPr>
            <a:xfrm>
              <a:off x="3602979" y="2988009"/>
              <a:ext cx="3480788" cy="2573703"/>
              <a:chOff x="4173480" y="2632954"/>
              <a:chExt cx="2950154" cy="2264919"/>
            </a:xfrm>
          </p:grpSpPr>
          <p:sp>
            <p:nvSpPr>
              <p:cNvPr id="20" name="Pravokutni trokut 19"/>
              <p:cNvSpPr/>
              <p:nvPr/>
            </p:nvSpPr>
            <p:spPr>
              <a:xfrm rot="10800000" flipH="1">
                <a:off x="4681224" y="3019892"/>
                <a:ext cx="2442410" cy="1877981"/>
              </a:xfrm>
              <a:prstGeom prst="rtTriangle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1" name="TekstniOkvir 20"/>
              <p:cNvSpPr txBox="1"/>
              <p:nvPr/>
            </p:nvSpPr>
            <p:spPr>
              <a:xfrm>
                <a:off x="5558444" y="2632954"/>
                <a:ext cx="4255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800" dirty="0" smtClean="0">
                    <a:latin typeface="+mj-lt"/>
                  </a:rPr>
                  <a:t>R</a:t>
                </a:r>
                <a:endParaRPr lang="hr-HR" sz="2800" dirty="0">
                  <a:latin typeface="+mj-lt"/>
                </a:endParaRPr>
              </a:p>
            </p:txBody>
          </p:sp>
          <p:sp>
            <p:nvSpPr>
              <p:cNvPr id="22" name="TekstniOkvir 21"/>
              <p:cNvSpPr txBox="1"/>
              <p:nvPr/>
            </p:nvSpPr>
            <p:spPr>
              <a:xfrm>
                <a:off x="5608445" y="3697272"/>
                <a:ext cx="7510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800" dirty="0" smtClean="0">
                    <a:latin typeface="+mj-lt"/>
                  </a:rPr>
                  <a:t>D</a:t>
                </a:r>
                <a:r>
                  <a:rPr lang="hr-HR" dirty="0" smtClean="0">
                    <a:latin typeface="+mj-lt"/>
                  </a:rPr>
                  <a:t>L</a:t>
                </a:r>
                <a:endParaRPr lang="hr-HR" sz="2800" dirty="0">
                  <a:latin typeface="+mj-lt"/>
                </a:endParaRPr>
              </a:p>
            </p:txBody>
          </p:sp>
          <p:sp>
            <p:nvSpPr>
              <p:cNvPr id="23" name="TekstniOkvir 22"/>
              <p:cNvSpPr txBox="1"/>
              <p:nvPr/>
            </p:nvSpPr>
            <p:spPr>
              <a:xfrm>
                <a:off x="4393799" y="3435662"/>
                <a:ext cx="7510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 smtClean="0">
                    <a:latin typeface="Cambria" panose="02040503050406030204" pitchFamily="18" charset="0"/>
                  </a:rPr>
                  <a:t>Δφ</a:t>
                </a:r>
                <a:endParaRPr lang="hr-HR" sz="2800" dirty="0">
                  <a:latin typeface="+mj-lt"/>
                </a:endParaRPr>
              </a:p>
            </p:txBody>
          </p:sp>
          <p:sp>
            <p:nvSpPr>
              <p:cNvPr id="24" name="Luk 23"/>
              <p:cNvSpPr/>
              <p:nvPr/>
            </p:nvSpPr>
            <p:spPr>
              <a:xfrm>
                <a:off x="4173480" y="4138323"/>
                <a:ext cx="1015485" cy="759550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5" name="TekstniOkvir 24"/>
              <p:cNvSpPr txBox="1"/>
              <p:nvPr/>
            </p:nvSpPr>
            <p:spPr>
              <a:xfrm>
                <a:off x="4587081" y="4202764"/>
                <a:ext cx="7510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800" dirty="0">
                    <a:latin typeface="+mj-lt"/>
                  </a:rPr>
                  <a:t>K</a:t>
                </a:r>
                <a:r>
                  <a:rPr lang="hr-HR" dirty="0" smtClean="0">
                    <a:latin typeface="+mj-lt"/>
                  </a:rPr>
                  <a:t>L</a:t>
                </a:r>
                <a:endParaRPr lang="hr-HR" sz="2800" dirty="0">
                  <a:latin typeface="+mj-lt"/>
                </a:endParaRPr>
              </a:p>
            </p:txBody>
          </p:sp>
        </p:grpSp>
        <p:sp>
          <p:nvSpPr>
            <p:cNvPr id="27" name="TekstniOkvir 26"/>
            <p:cNvSpPr txBox="1"/>
            <p:nvPr/>
          </p:nvSpPr>
          <p:spPr>
            <a:xfrm>
              <a:off x="3802215" y="5377113"/>
              <a:ext cx="577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800" dirty="0" smtClean="0">
                  <a:latin typeface="Cambria" panose="02040503050406030204" pitchFamily="18" charset="0"/>
                </a:rPr>
                <a:t>P</a:t>
              </a:r>
              <a:r>
                <a:rPr lang="hr-HR" dirty="0">
                  <a:latin typeface="Cambria" panose="02040503050406030204" pitchFamily="18" charset="0"/>
                </a:rPr>
                <a:t>1</a:t>
              </a:r>
              <a:endParaRPr lang="hr-HR" sz="2800" dirty="0"/>
            </a:p>
          </p:txBody>
        </p:sp>
        <p:sp>
          <p:nvSpPr>
            <p:cNvPr id="28" name="TekstniOkvir 27"/>
            <p:cNvSpPr txBox="1"/>
            <p:nvPr/>
          </p:nvSpPr>
          <p:spPr>
            <a:xfrm>
              <a:off x="6942332" y="3023675"/>
              <a:ext cx="577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800" dirty="0" smtClean="0">
                  <a:latin typeface="Cambria" panose="02040503050406030204" pitchFamily="18" charset="0"/>
                </a:rPr>
                <a:t>P</a:t>
              </a:r>
              <a:r>
                <a:rPr lang="hr-HR" dirty="0" smtClean="0">
                  <a:latin typeface="Cambria" panose="02040503050406030204" pitchFamily="18" charset="0"/>
                </a:rPr>
                <a:t>2</a:t>
              </a:r>
              <a:endParaRPr lang="hr-HR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7689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6411" y="156412"/>
            <a:ext cx="11165305" cy="609522"/>
          </a:xfrm>
        </p:spPr>
        <p:txBody>
          <a:bodyPr>
            <a:normAutofit fontScale="90000"/>
          </a:bodyPr>
          <a:lstStyle/>
          <a:p>
            <a:r>
              <a:rPr lang="hr-HR" dirty="0"/>
              <a:t>2</a:t>
            </a:r>
            <a:r>
              <a:rPr lang="hr-HR" dirty="0" smtClean="0"/>
              <a:t>. </a:t>
            </a:r>
            <a:r>
              <a:rPr lang="hr-HR" dirty="0" err="1" smtClean="0"/>
              <a:t>loksodromski</a:t>
            </a:r>
            <a:r>
              <a:rPr lang="hr-HR" dirty="0" smtClean="0"/>
              <a:t> trokut – trokut srednje širine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52663" y="1347536"/>
            <a:ext cx="6055682" cy="4367463"/>
          </a:xfrm>
        </p:spPr>
        <p:txBody>
          <a:bodyPr>
            <a:normAutofit/>
          </a:bodyPr>
          <a:lstStyle/>
          <a:p>
            <a:r>
              <a:rPr lang="hr-HR" dirty="0" smtClean="0"/>
              <a:t>ne proizlazi iz prirode</a:t>
            </a:r>
          </a:p>
          <a:p>
            <a:r>
              <a:rPr lang="hr-HR" dirty="0" smtClean="0"/>
              <a:t>temelji se na formuli za razmak:</a:t>
            </a:r>
          </a:p>
          <a:p>
            <a:pPr marL="0" indent="0" algn="ctr">
              <a:buNone/>
            </a:pPr>
            <a:r>
              <a:rPr lang="hr-HR" dirty="0" smtClean="0"/>
              <a:t>R = </a:t>
            </a:r>
            <a:r>
              <a:rPr lang="el-GR" dirty="0" smtClean="0">
                <a:latin typeface="Cambria" panose="02040503050406030204" pitchFamily="18" charset="0"/>
              </a:rPr>
              <a:t>Δλ</a:t>
            </a:r>
            <a:r>
              <a:rPr lang="hr-HR" dirty="0" smtClean="0">
                <a:latin typeface="Cambria" panose="02040503050406030204" pitchFamily="18" charset="0"/>
              </a:rPr>
              <a:t> </a:t>
            </a:r>
            <a:r>
              <a:rPr lang="hr-HR" dirty="0" err="1" smtClean="0">
                <a:latin typeface="Cambria" panose="02040503050406030204" pitchFamily="18" charset="0"/>
              </a:rPr>
              <a:t>cos</a:t>
            </a:r>
            <a:r>
              <a:rPr lang="hr-HR" dirty="0" smtClean="0">
                <a:latin typeface="Cambria" panose="02040503050406030204" pitchFamily="18" charset="0"/>
              </a:rPr>
              <a:t> </a:t>
            </a:r>
            <a:r>
              <a:rPr lang="el-GR" dirty="0" smtClean="0">
                <a:latin typeface="Cambria" panose="02040503050406030204" pitchFamily="18" charset="0"/>
              </a:rPr>
              <a:t>φ</a:t>
            </a:r>
            <a:r>
              <a:rPr lang="hr-HR" sz="1800" dirty="0" smtClean="0">
                <a:latin typeface="Cambria" panose="02040503050406030204" pitchFamily="18" charset="0"/>
              </a:rPr>
              <a:t>s</a:t>
            </a:r>
          </a:p>
          <a:p>
            <a:pPr marL="0" indent="0" algn="ctr">
              <a:buNone/>
            </a:pPr>
            <a:endParaRPr lang="hr-HR" sz="1800" dirty="0">
              <a:latin typeface="Cambria" panose="02040503050406030204" pitchFamily="18" charset="0"/>
            </a:endParaRPr>
          </a:p>
          <a:p>
            <a:r>
              <a:rPr lang="hr-HR" dirty="0" smtClean="0"/>
              <a:t>ako su pozicije P</a:t>
            </a:r>
            <a:r>
              <a:rPr lang="hr-HR" sz="1800" dirty="0" smtClean="0"/>
              <a:t>1</a:t>
            </a:r>
            <a:r>
              <a:rPr lang="hr-HR" dirty="0" smtClean="0"/>
              <a:t> i P</a:t>
            </a:r>
            <a:r>
              <a:rPr lang="hr-HR" sz="1800" dirty="0" smtClean="0"/>
              <a:t>2</a:t>
            </a:r>
            <a:r>
              <a:rPr lang="hr-HR" dirty="0" smtClean="0"/>
              <a:t> na različitim hemisferama, formula se ne može koristiti</a:t>
            </a:r>
            <a:endParaRPr lang="hr-HR" dirty="0"/>
          </a:p>
          <a:p>
            <a:pPr marL="0" indent="0" algn="ctr">
              <a:buNone/>
            </a:pPr>
            <a:endParaRPr lang="hr-HR" dirty="0" smtClean="0"/>
          </a:p>
        </p:txBody>
      </p:sp>
      <p:grpSp>
        <p:nvGrpSpPr>
          <p:cNvPr id="26" name="Grupa 25"/>
          <p:cNvGrpSpPr/>
          <p:nvPr/>
        </p:nvGrpSpPr>
        <p:grpSpPr>
          <a:xfrm>
            <a:off x="6610874" y="1787226"/>
            <a:ext cx="3480788" cy="2134012"/>
            <a:chOff x="4173480" y="3019892"/>
            <a:chExt cx="2950154" cy="1877981"/>
          </a:xfrm>
        </p:grpSpPr>
        <p:sp>
          <p:nvSpPr>
            <p:cNvPr id="20" name="Pravokutni trokut 19"/>
            <p:cNvSpPr/>
            <p:nvPr/>
          </p:nvSpPr>
          <p:spPr>
            <a:xfrm rot="10800000" flipH="1">
              <a:off x="4681224" y="3019892"/>
              <a:ext cx="2442410" cy="1877981"/>
            </a:xfrm>
            <a:prstGeom prst="rtTriangle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TekstniOkvir 20"/>
            <p:cNvSpPr txBox="1"/>
            <p:nvPr/>
          </p:nvSpPr>
          <p:spPr>
            <a:xfrm>
              <a:off x="4421393" y="3443214"/>
              <a:ext cx="4255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800" dirty="0" smtClean="0">
                  <a:latin typeface="+mj-lt"/>
                </a:rPr>
                <a:t>R</a:t>
              </a:r>
              <a:endParaRPr lang="hr-HR" sz="2800" dirty="0">
                <a:latin typeface="+mj-lt"/>
              </a:endParaRPr>
            </a:p>
          </p:txBody>
        </p:sp>
        <p:sp>
          <p:nvSpPr>
            <p:cNvPr id="23" name="TekstniOkvir 22"/>
            <p:cNvSpPr txBox="1"/>
            <p:nvPr/>
          </p:nvSpPr>
          <p:spPr>
            <a:xfrm>
              <a:off x="5526911" y="3679545"/>
              <a:ext cx="751035" cy="460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dirty="0" smtClean="0">
                  <a:latin typeface="Cambria" panose="02040503050406030204" pitchFamily="18" charset="0"/>
                </a:rPr>
                <a:t>Δλ</a:t>
              </a:r>
              <a:endParaRPr lang="hr-HR" sz="2800" dirty="0">
                <a:latin typeface="+mj-lt"/>
              </a:endParaRPr>
            </a:p>
          </p:txBody>
        </p:sp>
        <p:sp>
          <p:nvSpPr>
            <p:cNvPr id="24" name="Luk 23"/>
            <p:cNvSpPr/>
            <p:nvPr/>
          </p:nvSpPr>
          <p:spPr>
            <a:xfrm>
              <a:off x="4173480" y="4138323"/>
              <a:ext cx="1015485" cy="759550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TekstniOkvir 24"/>
            <p:cNvSpPr txBox="1"/>
            <p:nvPr/>
          </p:nvSpPr>
          <p:spPr>
            <a:xfrm>
              <a:off x="4634590" y="4159533"/>
              <a:ext cx="751035" cy="460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dirty="0" smtClean="0">
                  <a:latin typeface="Cambria" panose="02040503050406030204" pitchFamily="18" charset="0"/>
                </a:rPr>
                <a:t>φ</a:t>
              </a:r>
              <a:r>
                <a:rPr lang="hr-HR" dirty="0">
                  <a:latin typeface="Cambria" panose="02040503050406030204" pitchFamily="18" charset="0"/>
                </a:rPr>
                <a:t>s</a:t>
              </a:r>
              <a:endParaRPr lang="hr-HR" sz="28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472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6411" y="156412"/>
            <a:ext cx="11165305" cy="60952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3. </a:t>
            </a:r>
            <a:r>
              <a:rPr lang="hr-HR" dirty="0" err="1" smtClean="0"/>
              <a:t>loksodromski</a:t>
            </a:r>
            <a:r>
              <a:rPr lang="hr-HR" dirty="0" smtClean="0"/>
              <a:t> trokut – </a:t>
            </a:r>
            <a:r>
              <a:rPr lang="hr-HR" dirty="0" err="1"/>
              <a:t>M</a:t>
            </a:r>
            <a:r>
              <a:rPr lang="hr-HR" dirty="0" err="1" smtClean="0"/>
              <a:t>ercatorov</a:t>
            </a:r>
            <a:r>
              <a:rPr lang="hr-HR" dirty="0" smtClean="0"/>
              <a:t> trokut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52663" y="1347536"/>
            <a:ext cx="6055682" cy="4367463"/>
          </a:xfrm>
        </p:spPr>
        <p:txBody>
          <a:bodyPr>
            <a:normAutofit/>
          </a:bodyPr>
          <a:lstStyle/>
          <a:p>
            <a:r>
              <a:rPr lang="hr-HR" dirty="0" smtClean="0"/>
              <a:t>proizlazi iz </a:t>
            </a:r>
            <a:r>
              <a:rPr lang="hr-HR" dirty="0" err="1" smtClean="0"/>
              <a:t>Mercatorove</a:t>
            </a:r>
            <a:r>
              <a:rPr lang="hr-HR" dirty="0" smtClean="0"/>
              <a:t> karte</a:t>
            </a:r>
          </a:p>
          <a:p>
            <a:r>
              <a:rPr lang="hr-HR" dirty="0" smtClean="0"/>
              <a:t>temelji se na formuli za razmak:</a:t>
            </a:r>
          </a:p>
          <a:p>
            <a:pPr marL="0" indent="0" algn="ctr">
              <a:buNone/>
            </a:pPr>
            <a:r>
              <a:rPr lang="hr-HR" dirty="0" smtClean="0"/>
              <a:t>R = </a:t>
            </a:r>
            <a:r>
              <a:rPr lang="el-GR" dirty="0" smtClean="0">
                <a:latin typeface="Cambria" panose="02040503050406030204" pitchFamily="18" charset="0"/>
              </a:rPr>
              <a:t>Δλ</a:t>
            </a:r>
            <a:r>
              <a:rPr lang="hr-HR" dirty="0" smtClean="0">
                <a:latin typeface="Cambria" panose="02040503050406030204" pitchFamily="18" charset="0"/>
              </a:rPr>
              <a:t> </a:t>
            </a:r>
            <a:r>
              <a:rPr lang="hr-HR" dirty="0" err="1" smtClean="0">
                <a:latin typeface="Cambria" panose="02040503050406030204" pitchFamily="18" charset="0"/>
              </a:rPr>
              <a:t>cos</a:t>
            </a:r>
            <a:r>
              <a:rPr lang="hr-HR" dirty="0" smtClean="0">
                <a:latin typeface="Cambria" panose="02040503050406030204" pitchFamily="18" charset="0"/>
              </a:rPr>
              <a:t> </a:t>
            </a:r>
            <a:r>
              <a:rPr lang="el-GR" dirty="0" smtClean="0">
                <a:latin typeface="Cambria" panose="02040503050406030204" pitchFamily="18" charset="0"/>
              </a:rPr>
              <a:t>φ</a:t>
            </a:r>
            <a:r>
              <a:rPr lang="hr-HR" sz="1800" dirty="0" smtClean="0">
                <a:latin typeface="Cambria" panose="02040503050406030204" pitchFamily="18" charset="0"/>
              </a:rPr>
              <a:t>s</a:t>
            </a:r>
          </a:p>
          <a:p>
            <a:pPr marL="0" indent="0" algn="ctr">
              <a:buNone/>
            </a:pPr>
            <a:endParaRPr lang="hr-HR" sz="1800" dirty="0">
              <a:latin typeface="Cambria" panose="02040503050406030204" pitchFamily="18" charset="0"/>
            </a:endParaRPr>
          </a:p>
          <a:p>
            <a:r>
              <a:rPr lang="hr-HR" dirty="0" smtClean="0"/>
              <a:t>ako su pozicije P</a:t>
            </a:r>
            <a:r>
              <a:rPr lang="hr-HR" sz="1800" dirty="0" smtClean="0"/>
              <a:t>1</a:t>
            </a:r>
            <a:r>
              <a:rPr lang="hr-HR" dirty="0" smtClean="0"/>
              <a:t> i P</a:t>
            </a:r>
            <a:r>
              <a:rPr lang="hr-HR" sz="1800" dirty="0" smtClean="0"/>
              <a:t>2</a:t>
            </a:r>
            <a:r>
              <a:rPr lang="hr-HR" dirty="0" smtClean="0"/>
              <a:t> na različitim hemisferama, formula se ne može koristiti</a:t>
            </a:r>
            <a:endParaRPr lang="hr-HR" dirty="0"/>
          </a:p>
          <a:p>
            <a:pPr marL="0" indent="0" algn="ctr">
              <a:buNone/>
            </a:pPr>
            <a:endParaRPr lang="hr-HR" dirty="0" smtClean="0"/>
          </a:p>
        </p:txBody>
      </p:sp>
      <p:grpSp>
        <p:nvGrpSpPr>
          <p:cNvPr id="17" name="Grupa 16"/>
          <p:cNvGrpSpPr/>
          <p:nvPr/>
        </p:nvGrpSpPr>
        <p:grpSpPr>
          <a:xfrm>
            <a:off x="6244176" y="765934"/>
            <a:ext cx="4162926" cy="5261887"/>
            <a:chOff x="6870032" y="765934"/>
            <a:chExt cx="4162926" cy="5261887"/>
          </a:xfrm>
        </p:grpSpPr>
        <p:grpSp>
          <p:nvGrpSpPr>
            <p:cNvPr id="12" name="Grupa 11"/>
            <p:cNvGrpSpPr/>
            <p:nvPr/>
          </p:nvGrpSpPr>
          <p:grpSpPr>
            <a:xfrm>
              <a:off x="6870032" y="765934"/>
              <a:ext cx="4162926" cy="5261887"/>
              <a:chOff x="6870032" y="765934"/>
              <a:chExt cx="4162926" cy="5261887"/>
            </a:xfrm>
          </p:grpSpPr>
          <p:grpSp>
            <p:nvGrpSpPr>
              <p:cNvPr id="10" name="Grupa 9"/>
              <p:cNvGrpSpPr/>
              <p:nvPr/>
            </p:nvGrpSpPr>
            <p:grpSpPr>
              <a:xfrm>
                <a:off x="6870032" y="765934"/>
                <a:ext cx="4162926" cy="5261887"/>
                <a:chOff x="6870032" y="765934"/>
                <a:chExt cx="4162926" cy="5045319"/>
              </a:xfrm>
            </p:grpSpPr>
            <p:grpSp>
              <p:nvGrpSpPr>
                <p:cNvPr id="7" name="Grupa 6"/>
                <p:cNvGrpSpPr/>
                <p:nvPr/>
              </p:nvGrpSpPr>
              <p:grpSpPr>
                <a:xfrm>
                  <a:off x="6870032" y="765934"/>
                  <a:ext cx="4162926" cy="5045319"/>
                  <a:chOff x="6870032" y="1347536"/>
                  <a:chExt cx="4162926" cy="4174959"/>
                </a:xfrm>
              </p:grpSpPr>
              <p:sp>
                <p:nvSpPr>
                  <p:cNvPr id="3" name="Pravokutnik 2"/>
                  <p:cNvSpPr/>
                  <p:nvPr/>
                </p:nvSpPr>
                <p:spPr>
                  <a:xfrm>
                    <a:off x="6870032" y="1347536"/>
                    <a:ext cx="4162926" cy="4174959"/>
                  </a:xfrm>
                  <a:prstGeom prst="rect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cxnSp>
                <p:nvCxnSpPr>
                  <p:cNvPr id="6" name="Ravni poveznik 5"/>
                  <p:cNvCxnSpPr>
                    <a:stCxn id="3" idx="0"/>
                    <a:endCxn id="3" idx="2"/>
                  </p:cNvCxnSpPr>
                  <p:nvPr/>
                </p:nvCxnSpPr>
                <p:spPr>
                  <a:xfrm>
                    <a:off x="8951495" y="1347536"/>
                    <a:ext cx="0" cy="4174959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Ravni poveznik 12"/>
                  <p:cNvCxnSpPr/>
                  <p:nvPr/>
                </p:nvCxnSpPr>
                <p:spPr>
                  <a:xfrm>
                    <a:off x="7900737" y="1347536"/>
                    <a:ext cx="0" cy="4174959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Ravni poveznik 13"/>
                  <p:cNvCxnSpPr/>
                  <p:nvPr/>
                </p:nvCxnSpPr>
                <p:spPr>
                  <a:xfrm>
                    <a:off x="9994232" y="1347536"/>
                    <a:ext cx="0" cy="4174959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" name="Ravni poveznik 8"/>
                <p:cNvCxnSpPr/>
                <p:nvPr/>
              </p:nvCxnSpPr>
              <p:spPr>
                <a:xfrm>
                  <a:off x="6882063" y="4668253"/>
                  <a:ext cx="4150895" cy="2406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Ravni poveznik 17"/>
                <p:cNvCxnSpPr/>
                <p:nvPr/>
              </p:nvCxnSpPr>
              <p:spPr>
                <a:xfrm>
                  <a:off x="6882063" y="3288593"/>
                  <a:ext cx="4150895" cy="2406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Ravni poveznik 18"/>
                <p:cNvCxnSpPr/>
                <p:nvPr/>
              </p:nvCxnSpPr>
              <p:spPr>
                <a:xfrm>
                  <a:off x="6870032" y="1544014"/>
                  <a:ext cx="4150895" cy="2406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Prostoručno 10"/>
              <p:cNvSpPr/>
              <p:nvPr/>
            </p:nvSpPr>
            <p:spPr>
              <a:xfrm>
                <a:off x="7904748" y="1588168"/>
                <a:ext cx="2129590" cy="3260558"/>
              </a:xfrm>
              <a:custGeom>
                <a:avLst/>
                <a:gdLst>
                  <a:gd name="connsiteX0" fmla="*/ 0 w 2105527"/>
                  <a:gd name="connsiteY0" fmla="*/ 0 h 3260558"/>
                  <a:gd name="connsiteX1" fmla="*/ 12032 w 2105527"/>
                  <a:gd name="connsiteY1" fmla="*/ 3260558 h 3260558"/>
                  <a:gd name="connsiteX2" fmla="*/ 2105527 w 2105527"/>
                  <a:gd name="connsiteY2" fmla="*/ 24064 h 3260558"/>
                  <a:gd name="connsiteX3" fmla="*/ 0 w 2105527"/>
                  <a:gd name="connsiteY3" fmla="*/ 0 h 3260558"/>
                  <a:gd name="connsiteX0" fmla="*/ 0 w 2129590"/>
                  <a:gd name="connsiteY0" fmla="*/ 0 h 3260558"/>
                  <a:gd name="connsiteX1" fmla="*/ 12032 w 2129590"/>
                  <a:gd name="connsiteY1" fmla="*/ 3260558 h 3260558"/>
                  <a:gd name="connsiteX2" fmla="*/ 2129590 w 2129590"/>
                  <a:gd name="connsiteY2" fmla="*/ 12032 h 3260558"/>
                  <a:gd name="connsiteX3" fmla="*/ 0 w 2129590"/>
                  <a:gd name="connsiteY3" fmla="*/ 0 h 3260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9590" h="3260558">
                    <a:moveTo>
                      <a:pt x="0" y="0"/>
                    </a:moveTo>
                    <a:cubicBezTo>
                      <a:pt x="4011" y="1086853"/>
                      <a:pt x="8021" y="2173705"/>
                      <a:pt x="12032" y="3260558"/>
                    </a:cubicBezTo>
                    <a:lnTo>
                      <a:pt x="2129590" y="120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42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5" name="TekstniOkvir 14"/>
            <p:cNvSpPr txBox="1"/>
            <p:nvPr/>
          </p:nvSpPr>
          <p:spPr>
            <a:xfrm>
              <a:off x="8654716" y="1174006"/>
              <a:ext cx="577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dirty="0" smtClean="0">
                  <a:latin typeface="Cambria" panose="02040503050406030204" pitchFamily="18" charset="0"/>
                </a:rPr>
                <a:t>Δλ</a:t>
              </a:r>
              <a:endParaRPr lang="hr-HR" sz="2800" dirty="0"/>
            </a:p>
          </p:txBody>
        </p:sp>
        <p:sp>
          <p:nvSpPr>
            <p:cNvPr id="27" name="TekstniOkvir 26"/>
            <p:cNvSpPr txBox="1"/>
            <p:nvPr/>
          </p:nvSpPr>
          <p:spPr>
            <a:xfrm>
              <a:off x="7271085" y="2754684"/>
              <a:ext cx="9224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dirty="0" smtClean="0">
                  <a:latin typeface="Cambria" panose="02040503050406030204" pitchFamily="18" charset="0"/>
                </a:rPr>
                <a:t>Δφ</a:t>
              </a:r>
              <a:r>
                <a:rPr lang="hr-HR" dirty="0" smtClean="0">
                  <a:latin typeface="Cambria" panose="02040503050406030204" pitchFamily="18" charset="0"/>
                </a:rPr>
                <a:t>M</a:t>
              </a:r>
              <a:endParaRPr lang="hr-HR" sz="2800" dirty="0"/>
            </a:p>
          </p:txBody>
        </p:sp>
        <p:sp>
          <p:nvSpPr>
            <p:cNvPr id="16" name="Luk 15"/>
            <p:cNvSpPr/>
            <p:nvPr/>
          </p:nvSpPr>
          <p:spPr>
            <a:xfrm>
              <a:off x="7170821" y="3540946"/>
              <a:ext cx="1475874" cy="440164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TekstniOkvir 27"/>
            <p:cNvSpPr txBox="1"/>
            <p:nvPr/>
          </p:nvSpPr>
          <p:spPr>
            <a:xfrm>
              <a:off x="7904748" y="3761028"/>
              <a:ext cx="577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800" dirty="0" smtClean="0">
                  <a:latin typeface="Cambria" panose="02040503050406030204" pitchFamily="18" charset="0"/>
                </a:rPr>
                <a:t>K</a:t>
              </a:r>
              <a:r>
                <a:rPr lang="hr-HR" dirty="0" smtClean="0">
                  <a:latin typeface="Cambria" panose="02040503050406030204" pitchFamily="18" charset="0"/>
                </a:rPr>
                <a:t>L</a:t>
              </a:r>
              <a:endParaRPr lang="hr-HR" sz="2800" dirty="0"/>
            </a:p>
          </p:txBody>
        </p:sp>
        <p:sp>
          <p:nvSpPr>
            <p:cNvPr id="29" name="TekstniOkvir 28"/>
            <p:cNvSpPr txBox="1"/>
            <p:nvPr/>
          </p:nvSpPr>
          <p:spPr>
            <a:xfrm>
              <a:off x="7443536" y="4807198"/>
              <a:ext cx="577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800" dirty="0" smtClean="0">
                  <a:latin typeface="Cambria" panose="02040503050406030204" pitchFamily="18" charset="0"/>
                </a:rPr>
                <a:t>P</a:t>
              </a:r>
              <a:r>
                <a:rPr lang="hr-HR" dirty="0">
                  <a:latin typeface="Cambria" panose="02040503050406030204" pitchFamily="18" charset="0"/>
                </a:rPr>
                <a:t>1</a:t>
              </a:r>
              <a:endParaRPr lang="hr-HR" sz="2800" dirty="0"/>
            </a:p>
          </p:txBody>
        </p:sp>
        <p:sp>
          <p:nvSpPr>
            <p:cNvPr id="30" name="TekstniOkvir 29"/>
            <p:cNvSpPr txBox="1"/>
            <p:nvPr/>
          </p:nvSpPr>
          <p:spPr>
            <a:xfrm>
              <a:off x="9926053" y="1113846"/>
              <a:ext cx="577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800" dirty="0" smtClean="0">
                  <a:latin typeface="Cambria" panose="02040503050406030204" pitchFamily="18" charset="0"/>
                </a:rPr>
                <a:t>P</a:t>
              </a:r>
              <a:r>
                <a:rPr lang="hr-HR" dirty="0" smtClean="0">
                  <a:latin typeface="Cambria" panose="02040503050406030204" pitchFamily="18" charset="0"/>
                </a:rPr>
                <a:t>2</a:t>
              </a:r>
              <a:endParaRPr lang="hr-HR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2715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26001"/>
          </a:xfrm>
        </p:spPr>
        <p:txBody>
          <a:bodyPr/>
          <a:lstStyle/>
          <a:p>
            <a:r>
              <a:rPr lang="hr-HR" dirty="0" err="1" smtClean="0"/>
              <a:t>Loksodromski</a:t>
            </a:r>
            <a:r>
              <a:rPr lang="hr-HR" dirty="0" smtClean="0"/>
              <a:t> zadaci - formule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>
          <a:xfrm>
            <a:off x="264696" y="1275347"/>
            <a:ext cx="5732880" cy="721895"/>
          </a:xfrm>
        </p:spPr>
        <p:txBody>
          <a:bodyPr/>
          <a:lstStyle/>
          <a:p>
            <a:r>
              <a:rPr lang="hr-HR" dirty="0" smtClean="0"/>
              <a:t>Udaljenost </a:t>
            </a:r>
            <a:r>
              <a:rPr lang="hr-HR" dirty="0" smtClean="0">
                <a:latin typeface="Cambria" panose="02040503050406030204" pitchFamily="18" charset="0"/>
              </a:rPr>
              <a:t>± 500M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526968" y="2081463"/>
            <a:ext cx="4538328" cy="368458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D</a:t>
            </a:r>
            <a:r>
              <a:rPr lang="hr-HR" sz="1800" dirty="0" smtClean="0"/>
              <a:t>L</a:t>
            </a:r>
            <a:r>
              <a:rPr lang="hr-HR" dirty="0" smtClean="0"/>
              <a:t> &lt; 500M</a:t>
            </a:r>
          </a:p>
          <a:p>
            <a:r>
              <a:rPr lang="hr-HR" dirty="0" smtClean="0"/>
              <a:t>formule iz 1. i 2. trokuta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D</a:t>
            </a:r>
            <a:r>
              <a:rPr lang="hr-HR" sz="1800" dirty="0" smtClean="0"/>
              <a:t>L</a:t>
            </a:r>
            <a:r>
              <a:rPr lang="hr-HR" dirty="0" smtClean="0"/>
              <a:t> &gt; </a:t>
            </a:r>
            <a:r>
              <a:rPr lang="hr-HR" dirty="0"/>
              <a:t>500M</a:t>
            </a:r>
          </a:p>
          <a:p>
            <a:r>
              <a:rPr lang="hr-HR" dirty="0"/>
              <a:t>formule iz 1. i 2. </a:t>
            </a:r>
            <a:r>
              <a:rPr lang="hr-HR" dirty="0" smtClean="0"/>
              <a:t>trokuta</a:t>
            </a:r>
          </a:p>
          <a:p>
            <a:r>
              <a:rPr lang="hr-HR" dirty="0" smtClean="0"/>
              <a:t>+ formule iz </a:t>
            </a:r>
            <a:r>
              <a:rPr lang="hr-HR" dirty="0" err="1" smtClean="0"/>
              <a:t>Mercatorovog</a:t>
            </a:r>
            <a:r>
              <a:rPr lang="hr-HR" dirty="0" smtClean="0"/>
              <a:t> trokuta – precizniji!!!</a:t>
            </a:r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3"/>
          </p:nvPr>
        </p:nvSpPr>
        <p:spPr>
          <a:xfrm>
            <a:off x="5510463" y="1371601"/>
            <a:ext cx="5844925" cy="625642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Posebni slučajevi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6172200" y="1997242"/>
            <a:ext cx="5883442" cy="419242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Meridijan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D</a:t>
            </a:r>
            <a:r>
              <a:rPr lang="hr-HR" sz="1800" dirty="0" smtClean="0">
                <a:solidFill>
                  <a:srgbClr val="FF0000"/>
                </a:solidFill>
              </a:rPr>
              <a:t>L</a:t>
            </a:r>
            <a:r>
              <a:rPr lang="hr-HR" dirty="0" smtClean="0">
                <a:solidFill>
                  <a:srgbClr val="FF0000"/>
                </a:solidFill>
              </a:rPr>
              <a:t> = </a:t>
            </a:r>
            <a:r>
              <a:rPr lang="el-GR" dirty="0" smtClean="0">
                <a:solidFill>
                  <a:srgbClr val="FF0000"/>
                </a:solidFill>
                <a:latin typeface="Cambria" panose="02040503050406030204" pitchFamily="18" charset="0"/>
              </a:rPr>
              <a:t>Δφ</a:t>
            </a:r>
            <a:r>
              <a:rPr lang="hr-HR" dirty="0" smtClean="0">
                <a:solidFill>
                  <a:srgbClr val="FF0000"/>
                </a:solidFill>
                <a:latin typeface="Cambria" panose="02040503050406030204" pitchFamily="18" charset="0"/>
              </a:rPr>
              <a:t>,   K</a:t>
            </a:r>
            <a:r>
              <a:rPr lang="hr-HR" sz="18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L</a:t>
            </a:r>
            <a:r>
              <a:rPr lang="hr-HR" sz="3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hr-HR" dirty="0" smtClean="0">
                <a:solidFill>
                  <a:srgbClr val="FF0000"/>
                </a:solidFill>
                <a:latin typeface="Cambria" panose="02040503050406030204" pitchFamily="18" charset="0"/>
              </a:rPr>
              <a:t>= 0° ili 180°</a:t>
            </a: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Paralela</a:t>
            </a:r>
          </a:p>
          <a:p>
            <a:r>
              <a:rPr lang="hr-HR" dirty="0">
                <a:solidFill>
                  <a:srgbClr val="FF0000"/>
                </a:solidFill>
              </a:rPr>
              <a:t>D</a:t>
            </a:r>
            <a:r>
              <a:rPr lang="hr-HR" sz="1800" dirty="0">
                <a:solidFill>
                  <a:srgbClr val="FF0000"/>
                </a:solidFill>
              </a:rPr>
              <a:t>L</a:t>
            </a:r>
            <a:r>
              <a:rPr lang="hr-HR" dirty="0">
                <a:solidFill>
                  <a:srgbClr val="FF0000"/>
                </a:solidFill>
              </a:rPr>
              <a:t> = </a:t>
            </a:r>
            <a:r>
              <a:rPr lang="hr-HR" dirty="0" smtClean="0">
                <a:solidFill>
                  <a:srgbClr val="FF0000"/>
                </a:solidFill>
              </a:rPr>
              <a:t>R = </a:t>
            </a:r>
            <a:r>
              <a:rPr lang="el-GR" dirty="0" smtClean="0">
                <a:solidFill>
                  <a:srgbClr val="FF0000"/>
                </a:solidFill>
                <a:latin typeface="Cambria" panose="02040503050406030204" pitchFamily="18" charset="0"/>
              </a:rPr>
              <a:t>Δλ</a:t>
            </a:r>
            <a:r>
              <a:rPr lang="hr-HR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hr-HR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cos</a:t>
            </a:r>
            <a:r>
              <a:rPr lang="hr-HR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Cambria" panose="02040503050406030204" pitchFamily="18" charset="0"/>
              </a:rPr>
              <a:t>φ</a:t>
            </a:r>
            <a:r>
              <a:rPr lang="hr-HR" dirty="0" smtClean="0">
                <a:solidFill>
                  <a:srgbClr val="FF0000"/>
                </a:solidFill>
                <a:latin typeface="Cambria" panose="02040503050406030204" pitchFamily="18" charset="0"/>
              </a:rPr>
              <a:t>, K</a:t>
            </a:r>
            <a:r>
              <a:rPr lang="hr-HR" sz="18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L</a:t>
            </a:r>
            <a:r>
              <a:rPr lang="hr-HR" sz="3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hr-HR" dirty="0">
                <a:solidFill>
                  <a:srgbClr val="FF0000"/>
                </a:solidFill>
                <a:latin typeface="Cambria" panose="02040503050406030204" pitchFamily="18" charset="0"/>
              </a:rPr>
              <a:t>= </a:t>
            </a:r>
            <a:r>
              <a:rPr lang="hr-HR" dirty="0" smtClean="0">
                <a:solidFill>
                  <a:srgbClr val="FF0000"/>
                </a:solidFill>
                <a:latin typeface="Cambria" panose="02040503050406030204" pitchFamily="18" charset="0"/>
              </a:rPr>
              <a:t>90° </a:t>
            </a:r>
            <a:r>
              <a:rPr lang="hr-HR" dirty="0">
                <a:solidFill>
                  <a:srgbClr val="FF0000"/>
                </a:solidFill>
                <a:latin typeface="Cambria" panose="02040503050406030204" pitchFamily="18" charset="0"/>
              </a:rPr>
              <a:t>ili </a:t>
            </a:r>
            <a:r>
              <a:rPr lang="hr-HR" dirty="0" smtClean="0">
                <a:solidFill>
                  <a:srgbClr val="FF0000"/>
                </a:solidFill>
                <a:latin typeface="Cambria" panose="02040503050406030204" pitchFamily="18" charset="0"/>
              </a:rPr>
              <a:t>270</a:t>
            </a:r>
            <a:r>
              <a:rPr lang="hr-HR" dirty="0">
                <a:solidFill>
                  <a:srgbClr val="FF0000"/>
                </a:solidFill>
                <a:latin typeface="Cambria" panose="02040503050406030204" pitchFamily="18" charset="0"/>
              </a:rPr>
              <a:t>°</a:t>
            </a: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Ekvator</a:t>
            </a:r>
          </a:p>
          <a:p>
            <a:r>
              <a:rPr lang="hr-HR" dirty="0">
                <a:solidFill>
                  <a:srgbClr val="FF0000"/>
                </a:solidFill>
              </a:rPr>
              <a:t>D</a:t>
            </a:r>
            <a:r>
              <a:rPr lang="hr-HR" sz="1800" dirty="0">
                <a:solidFill>
                  <a:srgbClr val="FF0000"/>
                </a:solidFill>
              </a:rPr>
              <a:t>L</a:t>
            </a:r>
            <a:r>
              <a:rPr lang="hr-HR" dirty="0">
                <a:solidFill>
                  <a:srgbClr val="FF0000"/>
                </a:solidFill>
              </a:rPr>
              <a:t> = </a:t>
            </a:r>
            <a:r>
              <a:rPr lang="el-GR" dirty="0" smtClean="0">
                <a:solidFill>
                  <a:srgbClr val="FF0000"/>
                </a:solidFill>
                <a:latin typeface="Cambria" panose="02040503050406030204" pitchFamily="18" charset="0"/>
              </a:rPr>
              <a:t>Δλ</a:t>
            </a:r>
            <a:r>
              <a:rPr lang="hr-HR" dirty="0" smtClean="0">
                <a:solidFill>
                  <a:srgbClr val="FF0000"/>
                </a:solidFill>
                <a:latin typeface="Cambria" panose="02040503050406030204" pitchFamily="18" charset="0"/>
              </a:rPr>
              <a:t>, </a:t>
            </a:r>
            <a:r>
              <a:rPr lang="hr-HR" dirty="0">
                <a:solidFill>
                  <a:srgbClr val="FF0000"/>
                </a:solidFill>
                <a:latin typeface="Cambria" panose="02040503050406030204" pitchFamily="18" charset="0"/>
              </a:rPr>
              <a:t>K</a:t>
            </a:r>
            <a:r>
              <a:rPr lang="hr-HR" sz="1800" dirty="0">
                <a:solidFill>
                  <a:srgbClr val="FF0000"/>
                </a:solidFill>
                <a:latin typeface="Cambria" panose="02040503050406030204" pitchFamily="18" charset="0"/>
              </a:rPr>
              <a:t>L</a:t>
            </a:r>
            <a:r>
              <a:rPr lang="hr-HR" sz="3200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hr-HR" dirty="0">
                <a:solidFill>
                  <a:srgbClr val="FF0000"/>
                </a:solidFill>
                <a:latin typeface="Cambria" panose="02040503050406030204" pitchFamily="18" charset="0"/>
              </a:rPr>
              <a:t>= 90° ili 270°</a:t>
            </a:r>
            <a:endParaRPr lang="hr-HR" dirty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57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uiExpand="1" build="p"/>
      <p:bldP spid="7" grpId="0" build="p"/>
      <p:bldP spid="8" grpId="0" uiExpand="1" build="p"/>
    </p:bldLst>
  </p:timing>
</p:sld>
</file>

<file path=ppt/theme/theme1.xml><?xml version="1.0" encoding="utf-8"?>
<a:theme xmlns:a="http://schemas.openxmlformats.org/drawingml/2006/main" name="Tema terestričk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terestrička" id="{8F63F152-EF87-4963-B172-39A60ED145EE}" vid="{8CC0D36F-B5EA-4CC5-9F3F-59EBB487EA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terestrička</Template>
  <TotalTime>75</TotalTime>
  <Words>325</Words>
  <Application>Microsoft Office PowerPoint</Application>
  <PresentationFormat>Široki zaslon</PresentationFormat>
  <Paragraphs>81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Wingdings</vt:lpstr>
      <vt:lpstr>Tema terestrička</vt:lpstr>
      <vt:lpstr>Plovidba po loksodromi</vt:lpstr>
      <vt:lpstr>Loksodroma</vt:lpstr>
      <vt:lpstr>Loksodromski zadaci</vt:lpstr>
      <vt:lpstr>Loksodromski trokuti</vt:lpstr>
      <vt:lpstr>1. loksodromski trokut – trokut kursa</vt:lpstr>
      <vt:lpstr>2. loksodromski trokut – trokut srednje širine</vt:lpstr>
      <vt:lpstr>3. loksodromski trokut – Mercatorov trokut</vt:lpstr>
      <vt:lpstr>Loksodromski zadaci - formule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Plovidba po loksodromi</dc:title>
  <dc:creator>Aldina Buric</dc:creator>
  <cp:lastModifiedBy>Aldina Buric</cp:lastModifiedBy>
  <cp:revision>11</cp:revision>
  <dcterms:created xsi:type="dcterms:W3CDTF">2016-03-11T16:26:42Z</dcterms:created>
  <dcterms:modified xsi:type="dcterms:W3CDTF">2016-03-11T17:42:01Z</dcterms:modified>
</cp:coreProperties>
</file>