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9" r:id="rId8"/>
    <p:sldId id="270" r:id="rId9"/>
    <p:sldId id="275" r:id="rId10"/>
    <p:sldId id="267" r:id="rId11"/>
    <p:sldId id="268" r:id="rId12"/>
    <p:sldId id="276" r:id="rId13"/>
    <p:sldId id="27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939825" cy="1463040"/>
          </a:xfrm>
        </p:spPr>
        <p:txBody>
          <a:bodyPr/>
          <a:lstStyle/>
          <a:p>
            <a:pPr algn="ctr"/>
            <a:r>
              <a:rPr lang="hr-HR" dirty="0" smtClean="0"/>
              <a:t>UČINCI VRUĆINE I HLADNOĆE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739425"/>
            <a:ext cx="3200400" cy="1828800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SREDNJA ŠKOLA AMBROZA HARAČIĆA MALI LOŠINJ</a:t>
            </a:r>
          </a:p>
          <a:p>
            <a:pPr algn="ctr"/>
            <a:r>
              <a:rPr lang="hr-HR" dirty="0" smtClean="0"/>
              <a:t>-</a:t>
            </a:r>
          </a:p>
          <a:p>
            <a:pPr algn="ctr"/>
            <a:r>
              <a:rPr lang="hr-HR" dirty="0" smtClean="0"/>
              <a:t>MEDICINA ZA POMORCE</a:t>
            </a:r>
          </a:p>
          <a:p>
            <a:pPr algn="ctr"/>
            <a:r>
              <a:rPr lang="hr-HR" dirty="0" smtClean="0"/>
              <a:t>-</a:t>
            </a:r>
          </a:p>
          <a:p>
            <a:pPr algn="ctr"/>
            <a:r>
              <a:rPr lang="hr-HR" dirty="0" smtClean="0"/>
              <a:t>30.XI.2015.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5996"/>
            <a:ext cx="3057190" cy="3831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28" y="1495898"/>
            <a:ext cx="3913942" cy="2669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43" y="502275"/>
            <a:ext cx="2877513" cy="2800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001" y="502275"/>
            <a:ext cx="2633007" cy="21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335323"/>
              </p:ext>
            </p:extLst>
          </p:nvPr>
        </p:nvGraphicFramePr>
        <p:xfrm>
          <a:off x="695460" y="585214"/>
          <a:ext cx="10856890" cy="564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447"/>
                <a:gridCol w="2803463"/>
                <a:gridCol w="6955980"/>
              </a:tblGrid>
              <a:tr h="572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T (</a:t>
                      </a:r>
                      <a:r>
                        <a:rPr lang="hr-HR" sz="2700" baseline="30000" dirty="0" err="1">
                          <a:effectLst/>
                        </a:rPr>
                        <a:t>o</a:t>
                      </a:r>
                      <a:r>
                        <a:rPr lang="hr-HR" sz="2700" dirty="0" err="1">
                          <a:effectLst/>
                        </a:rPr>
                        <a:t>C</a:t>
                      </a:r>
                      <a:r>
                        <a:rPr lang="hr-HR" sz="2700" dirty="0">
                          <a:effectLst/>
                        </a:rPr>
                        <a:t>)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Stanje tijela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Postupci prve pomoći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37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Normalna tjelesna temperatura.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 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36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Osjećaj hladnoće.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Zamjena mokre odjeće i obuće suhom. Zaštita cijelog tijela. Davanje toplih i zaslađenih napitaka. Vanjski izvori topline (npr. kupke, termofori) primjenjuju se samo ako je unutarnja toplina tijela veća od 35 </a:t>
                      </a:r>
                      <a:r>
                        <a:rPr lang="hr-HR" sz="2700" baseline="30000" dirty="0" err="1">
                          <a:effectLst/>
                        </a:rPr>
                        <a:t>o</a:t>
                      </a:r>
                      <a:r>
                        <a:rPr lang="hr-HR" sz="2700" dirty="0" err="1">
                          <a:effectLst/>
                        </a:rPr>
                        <a:t>C</a:t>
                      </a:r>
                      <a:r>
                        <a:rPr lang="hr-HR" sz="2700" dirty="0">
                          <a:effectLst/>
                        </a:rPr>
                        <a:t>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35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Pojava drhtavice.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Topli zaslađeni napici. Izravno zagrijavanje toplim zrakom ili kisikom, ukoliko su dostupni (40-42 </a:t>
                      </a:r>
                      <a:r>
                        <a:rPr lang="hr-HR" sz="2700" baseline="30000" dirty="0" err="1">
                          <a:effectLst/>
                        </a:rPr>
                        <a:t>o</a:t>
                      </a:r>
                      <a:r>
                        <a:rPr lang="hr-HR" sz="2700" dirty="0" err="1">
                          <a:effectLst/>
                        </a:rPr>
                        <a:t>C</a:t>
                      </a:r>
                      <a:r>
                        <a:rPr lang="hr-HR" sz="2700" dirty="0">
                          <a:effectLst/>
                        </a:rPr>
                        <a:t>). Praćenje rada srca i disanja. Zabrana kretanja. Položaj s lagano podignutim nogama.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34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Sporost pokreta, zbunjenost.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88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33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Ukočenost mišića.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91298"/>
              </p:ext>
            </p:extLst>
          </p:nvPr>
        </p:nvGraphicFramePr>
        <p:xfrm>
          <a:off x="734096" y="811368"/>
          <a:ext cx="10702343" cy="512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552"/>
                <a:gridCol w="3477296"/>
                <a:gridCol w="6220495"/>
              </a:tblGrid>
              <a:tr h="56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T (</a:t>
                      </a:r>
                      <a:r>
                        <a:rPr lang="hr-HR" sz="2700" baseline="30000" dirty="0" err="1">
                          <a:effectLst/>
                        </a:rPr>
                        <a:t>o</a:t>
                      </a:r>
                      <a:r>
                        <a:rPr lang="hr-HR" sz="2700" dirty="0" err="1">
                          <a:effectLst/>
                        </a:rPr>
                        <a:t>C</a:t>
                      </a:r>
                      <a:r>
                        <a:rPr lang="hr-HR" sz="2700" dirty="0">
                          <a:effectLst/>
                        </a:rPr>
                        <a:t>)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Stanje tijela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Postupci prve pomoći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32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Prestanak drhtanja.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Bez davanja napitaka ili jela. Provjera dišnih puteva.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31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 err="1" smtClean="0">
                          <a:effectLst/>
                        </a:rPr>
                        <a:t>Polusvjesno</a:t>
                      </a:r>
                      <a:r>
                        <a:rPr lang="hr-HR" sz="2700" dirty="0" smtClean="0">
                          <a:effectLst/>
                        </a:rPr>
                        <a:t> </a:t>
                      </a:r>
                      <a:r>
                        <a:rPr lang="hr-HR" sz="2700" dirty="0">
                          <a:effectLst/>
                        </a:rPr>
                        <a:t>stanje.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02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30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Nesvjestica, nestanak osjećaja boli.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Tijelo u bočnom položaju (promjena boka svaka dva sata). 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29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Usporen rad srca </a:t>
                      </a:r>
                      <a:r>
                        <a:rPr lang="hr-HR" sz="2700" dirty="0" smtClean="0">
                          <a:effectLst/>
                        </a:rPr>
                        <a:t>i ritam </a:t>
                      </a:r>
                      <a:r>
                        <a:rPr lang="hr-HR" sz="2700" dirty="0">
                          <a:effectLst/>
                        </a:rPr>
                        <a:t>disanja.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Umjetno disanje sporog ritma.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28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Prestanak rada srca, bez primjetnog disanja.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Umjetno disanje i masaža srca čim je dulje moguće.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>
                          <a:effectLst/>
                        </a:rPr>
                        <a:t>&lt;28</a:t>
                      </a:r>
                      <a:endParaRPr lang="hr-HR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700" dirty="0">
                          <a:effectLst/>
                        </a:rPr>
                        <a:t>Nema znakova života.</a:t>
                      </a:r>
                      <a:endParaRPr lang="hr-HR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LOKALNO DJELOVANJE HLADNOĆE - SMRZOTINE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854557"/>
            <a:ext cx="10882648" cy="47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500" dirty="0" smtClean="0"/>
              <a:t>- obično se radi o djelovanju hladnoće na </a:t>
            </a:r>
            <a:r>
              <a:rPr lang="hr-HR" sz="2500" dirty="0" err="1" smtClean="0"/>
              <a:t>okrajine</a:t>
            </a:r>
            <a:r>
              <a:rPr lang="hr-HR" sz="2500" dirty="0" smtClean="0"/>
              <a:t> (stopala, šake, uši, nos), izloženi pomorci i ribari u hladnim krajevima</a:t>
            </a:r>
          </a:p>
          <a:p>
            <a:pPr marL="0" indent="0">
              <a:buNone/>
            </a:pPr>
            <a:r>
              <a:rPr lang="hr-HR" sz="2500" dirty="0" smtClean="0"/>
              <a:t>- tri stupnja smrzotina – 1) koža blijeda, hladna, otečena i slabo osjetna, pri zagrijavanju svrbi i boli – 2) koža </a:t>
            </a:r>
            <a:r>
              <a:rPr lang="hr-HR" sz="2500" dirty="0" err="1" smtClean="0"/>
              <a:t>blijedomodra</a:t>
            </a:r>
            <a:r>
              <a:rPr lang="hr-HR" sz="2500" dirty="0" smtClean="0"/>
              <a:t>, jače otečena, vrlo bolna, javljaju se mjehurići sa </a:t>
            </a:r>
            <a:r>
              <a:rPr lang="hr-HR" sz="2500" dirty="0" err="1" smtClean="0"/>
              <a:t>sukrvavom</a:t>
            </a:r>
            <a:r>
              <a:rPr lang="hr-HR" sz="2500" dirty="0" smtClean="0"/>
              <a:t> tekućinom – 3) kraste, raspadanje, bezbolnost</a:t>
            </a:r>
          </a:p>
          <a:p>
            <a:pPr marL="0" indent="0">
              <a:buNone/>
            </a:pPr>
            <a:r>
              <a:rPr lang="hr-HR" sz="2500" dirty="0" smtClean="0"/>
              <a:t>- obično nisu po život opasne, kod trećeg stupnja opasnost od amputacije</a:t>
            </a:r>
          </a:p>
          <a:p>
            <a:pPr marL="0" indent="0">
              <a:buNone/>
            </a:pPr>
            <a:r>
              <a:rPr lang="hr-HR" sz="2500" dirty="0" smtClean="0"/>
              <a:t>- postepeno </a:t>
            </a:r>
            <a:r>
              <a:rPr lang="hr-HR" sz="2500" dirty="0" err="1" smtClean="0"/>
              <a:t>utopljavati</a:t>
            </a:r>
            <a:r>
              <a:rPr lang="hr-HR" sz="2500" dirty="0" smtClean="0"/>
              <a:t>, sterilno previti smrzotinu, zahvaćeni ud podići uvis i preventivno dati antibiotike</a:t>
            </a:r>
          </a:p>
          <a:p>
            <a:pPr marL="0" indent="0">
              <a:buNone/>
            </a:pPr>
            <a:r>
              <a:rPr lang="hr-HR" sz="2500" dirty="0" smtClean="0"/>
              <a:t>- tražiti savjet liječnika preko radija, posebno kod 2. i 3. stupnja</a:t>
            </a:r>
          </a:p>
          <a:p>
            <a:pPr marL="0" indent="0">
              <a:buNone/>
            </a:pPr>
            <a:r>
              <a:rPr lang="hr-HR" sz="2500" dirty="0" smtClean="0"/>
              <a:t>- prevencija korištenjem odgovarajuće i/ili zaštitne odjeće i obuće</a:t>
            </a:r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130052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449651"/>
          </a:xfrm>
        </p:spPr>
        <p:txBody>
          <a:bodyPr>
            <a:normAutofit/>
          </a:bodyPr>
          <a:lstStyle/>
          <a:p>
            <a:pPr algn="ctr"/>
            <a:endParaRPr lang="hr-HR" sz="2800" dirty="0" smtClean="0"/>
          </a:p>
          <a:p>
            <a:pPr algn="ctr"/>
            <a:endParaRPr lang="hr-HR" sz="2800" dirty="0"/>
          </a:p>
          <a:p>
            <a:pPr algn="ctr"/>
            <a:endParaRPr lang="hr-HR" sz="2800" dirty="0" smtClean="0"/>
          </a:p>
          <a:p>
            <a:pPr algn="ctr"/>
            <a:endParaRPr lang="hr-HR" sz="2800" dirty="0"/>
          </a:p>
          <a:p>
            <a:pPr algn="ctr"/>
            <a:endParaRPr lang="hr-HR" sz="2800" dirty="0" smtClean="0"/>
          </a:p>
          <a:p>
            <a:pPr algn="ctr"/>
            <a:endParaRPr lang="hr-HR" sz="2800" dirty="0"/>
          </a:p>
          <a:p>
            <a:pPr algn="ctr"/>
            <a:endParaRPr lang="hr-HR" sz="2800" dirty="0" smtClean="0"/>
          </a:p>
          <a:p>
            <a:pPr algn="ctr"/>
            <a:r>
              <a:rPr lang="hr-HR" sz="2800" dirty="0" smtClean="0"/>
              <a:t>Smrzotine prvog, drugog i trećeg stupnja.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" y="365170"/>
            <a:ext cx="4239654" cy="3179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8" y="3080666"/>
            <a:ext cx="5047615" cy="2860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365170"/>
            <a:ext cx="4807291" cy="29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57577"/>
            <a:ext cx="9720072" cy="1827255"/>
          </a:xfrm>
        </p:spPr>
        <p:txBody>
          <a:bodyPr/>
          <a:lstStyle/>
          <a:p>
            <a:r>
              <a:rPr lang="hr-HR" dirty="0" smtClean="0"/>
              <a:t>DJELOVANJE VRUĆINE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4" y="1764406"/>
            <a:ext cx="5228822" cy="4544954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smtClean="0"/>
              <a:t>- kod dugotrajnog boravka pod sunčevim zrakama prijete: sunčanica, toplotni udar, opekline, dehidracija</a:t>
            </a:r>
          </a:p>
          <a:p>
            <a:pPr marL="0" indent="0">
              <a:buNone/>
            </a:pPr>
            <a:r>
              <a:rPr lang="hr-HR" sz="2800" dirty="0" smtClean="0"/>
              <a:t>- sunčanica: posljedica dulje izloženosti sunčevom zračenju bez zaštite glave</a:t>
            </a:r>
          </a:p>
          <a:p>
            <a:pPr marL="0" indent="0">
              <a:buNone/>
            </a:pPr>
            <a:r>
              <a:rPr lang="hr-HR" sz="2800" dirty="0" smtClean="0"/>
              <a:t>- toplotni udar: stanje u kojem mehanizam hlađenja tijela zakazuje i tjelesna </a:t>
            </a:r>
            <a:r>
              <a:rPr lang="hr-HR" sz="2800" dirty="0" err="1" smtClean="0"/>
              <a:t>temp</a:t>
            </a:r>
            <a:r>
              <a:rPr lang="hr-HR" sz="2800" dirty="0" smtClean="0"/>
              <a:t>. se povisuje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10" y="2537138"/>
            <a:ext cx="5160371" cy="35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3335"/>
            <a:ext cx="9720072" cy="1788618"/>
          </a:xfrm>
        </p:spPr>
        <p:txBody>
          <a:bodyPr/>
          <a:lstStyle/>
          <a:p>
            <a:r>
              <a:rPr lang="hr-HR" dirty="0" smtClean="0"/>
              <a:t>DJELOVANJE VRUĆINE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815921"/>
            <a:ext cx="10010106" cy="449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- simptomi: glavobolja, vrtoglavica, povraćanje, grčevi, bol u želucu, povišenje tjelesne temperature</a:t>
            </a:r>
          </a:p>
          <a:p>
            <a:pPr marL="0" indent="0">
              <a:buNone/>
            </a:pPr>
            <a:r>
              <a:rPr lang="hr-HR" sz="2800" dirty="0" smtClean="0"/>
              <a:t>- ukloniti se sa sunca, hlađenje osobe oblozima, ukloniti višak odjeće (ne sve), NE plivati (gubitak energije, moguće ranice zbog soli)</a:t>
            </a:r>
          </a:p>
          <a:p>
            <a:pPr marL="0" indent="0">
              <a:buNone/>
            </a:pPr>
            <a:r>
              <a:rPr lang="hr-HR" sz="2800" dirty="0" smtClean="0"/>
              <a:t>- davati otopinu </a:t>
            </a:r>
            <a:r>
              <a:rPr lang="hr-HR" sz="2800" dirty="0" err="1" smtClean="0"/>
              <a:t>Rehidromixa</a:t>
            </a:r>
            <a:r>
              <a:rPr lang="hr-HR" sz="2800" dirty="0" smtClean="0"/>
              <a:t> ili mnogo vode s ¼ ravne žličice soli, dobri su i hladni voćni sokovi ili ohlađena juha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- prva pomoć: hlađenje hladnim oblozima ili hladnom kupkom, ležanje i mirovanje najmanje 48 sati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440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28789"/>
            <a:ext cx="9720072" cy="1956043"/>
          </a:xfrm>
        </p:spPr>
        <p:txBody>
          <a:bodyPr/>
          <a:lstStyle/>
          <a:p>
            <a:r>
              <a:rPr lang="hr-HR" dirty="0" smtClean="0"/>
              <a:t>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29555"/>
            <a:ext cx="7050925" cy="5009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 smtClean="0"/>
              <a:t>1) Definicija </a:t>
            </a:r>
            <a:r>
              <a:rPr lang="hr-HR" sz="2400" dirty="0" err="1" smtClean="0"/>
              <a:t>hipotermije</a:t>
            </a:r>
            <a:r>
              <a:rPr lang="hr-HR" sz="2400" dirty="0" smtClean="0"/>
              <a:t>?</a:t>
            </a:r>
          </a:p>
          <a:p>
            <a:pPr marL="0" indent="0">
              <a:buNone/>
            </a:pPr>
            <a:r>
              <a:rPr lang="hr-HR" sz="2400" dirty="0" smtClean="0"/>
              <a:t>2) Kako odjeven bi trebalo napustiti </a:t>
            </a:r>
            <a:r>
              <a:rPr lang="hr-HR" sz="2400" dirty="0" err="1" smtClean="0"/>
              <a:t>tonuće</a:t>
            </a:r>
            <a:r>
              <a:rPr lang="hr-HR" sz="2400" dirty="0" smtClean="0"/>
              <a:t> plovilo i zašto?</a:t>
            </a:r>
          </a:p>
          <a:p>
            <a:pPr marL="0" indent="0">
              <a:buNone/>
            </a:pPr>
            <a:r>
              <a:rPr lang="hr-HR" sz="2400" dirty="0" smtClean="0"/>
              <a:t>3) Kako vaditi pothlađenu osobu iz vode i zašto?</a:t>
            </a:r>
          </a:p>
          <a:p>
            <a:pPr marL="0" indent="0">
              <a:buNone/>
            </a:pPr>
            <a:r>
              <a:rPr lang="hr-HR" sz="2400" dirty="0" smtClean="0"/>
              <a:t>4) Kako postupati sa osobom koja je izvučena iz vode i ne pokazuje znakove života?</a:t>
            </a:r>
          </a:p>
          <a:p>
            <a:pPr marL="0" indent="0">
              <a:buNone/>
            </a:pPr>
            <a:r>
              <a:rPr lang="hr-HR" sz="2400" dirty="0" smtClean="0"/>
              <a:t>5) </a:t>
            </a:r>
            <a:r>
              <a:rPr lang="pl-PL" sz="2400" dirty="0"/>
              <a:t>Kako postupati sa osobom koja je izvučena iz vode i </a:t>
            </a:r>
            <a:r>
              <a:rPr lang="pl-PL" sz="2400" dirty="0" smtClean="0"/>
              <a:t>ima drhtavicu</a:t>
            </a:r>
            <a:r>
              <a:rPr lang="pl-PL" sz="2400" dirty="0" smtClean="0"/>
              <a:t>?</a:t>
            </a:r>
          </a:p>
          <a:p>
            <a:pPr marL="0" indent="0">
              <a:buNone/>
            </a:pPr>
            <a:r>
              <a:rPr lang="pl-PL" sz="2400" dirty="0" smtClean="0"/>
              <a:t>6) Što možeš reći o smrzotinama?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/>
              <a:t>7</a:t>
            </a:r>
            <a:r>
              <a:rPr lang="pl-PL" sz="2400" smtClean="0"/>
              <a:t>) </a:t>
            </a:r>
            <a:r>
              <a:rPr lang="pl-PL" sz="2400" dirty="0" smtClean="0"/>
              <a:t>Koji su znakovi sunčanice/toplotnog udara i kako pomoći oboljelima?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69" y="2731500"/>
            <a:ext cx="3809524" cy="37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80304"/>
            <a:ext cx="9720072" cy="1891649"/>
          </a:xfrm>
        </p:spPr>
        <p:txBody>
          <a:bodyPr>
            <a:normAutofit/>
          </a:bodyPr>
          <a:lstStyle/>
          <a:p>
            <a:r>
              <a:rPr lang="hr-HR" dirty="0" smtClean="0"/>
              <a:t>OPĆE POTHLAĐIVANJE - HIPOTERMIJA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071952"/>
            <a:ext cx="9984347" cy="4237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- najveća </a:t>
            </a:r>
            <a:r>
              <a:rPr lang="hr-HR" sz="2800" dirty="0"/>
              <a:t>opasnost </a:t>
            </a:r>
            <a:r>
              <a:rPr lang="hr-HR" sz="2800" dirty="0" smtClean="0"/>
              <a:t>pri napuštanju broda prijeti </a:t>
            </a:r>
            <a:r>
              <a:rPr lang="hr-HR" sz="2800" dirty="0"/>
              <a:t>od utjecaja </a:t>
            </a:r>
            <a:r>
              <a:rPr lang="hr-HR" sz="2800" dirty="0" smtClean="0"/>
              <a:t>niskih temperatura</a:t>
            </a:r>
          </a:p>
          <a:p>
            <a:pPr marL="0" indent="0">
              <a:buNone/>
            </a:pPr>
            <a:r>
              <a:rPr lang="hr-HR" sz="2800" dirty="0" smtClean="0"/>
              <a:t>- sniženje unutarnje tjelesne temperature </a:t>
            </a:r>
            <a:r>
              <a:rPr lang="hr-HR" sz="2800" dirty="0"/>
              <a:t>na ispod 35°C je </a:t>
            </a:r>
            <a:r>
              <a:rPr lang="hr-HR" sz="2800" dirty="0" smtClean="0"/>
              <a:t>HIPOTERMIJA </a:t>
            </a:r>
          </a:p>
          <a:p>
            <a:pPr marL="0" indent="0">
              <a:buNone/>
            </a:pPr>
            <a:r>
              <a:rPr lang="hr-HR" sz="2800" dirty="0" smtClean="0"/>
              <a:t>- unutarnja tjelesna temperatura je ona u </a:t>
            </a:r>
            <a:r>
              <a:rPr lang="hr-HR" sz="2800" dirty="0"/>
              <a:t>neposrednoj blizini srca i </a:t>
            </a:r>
            <a:r>
              <a:rPr lang="hr-HR" sz="2800" dirty="0" smtClean="0"/>
              <a:t>pluća</a:t>
            </a:r>
          </a:p>
          <a:p>
            <a:pPr marL="0" indent="0">
              <a:buNone/>
            </a:pPr>
            <a:r>
              <a:rPr lang="hr-HR" sz="2800" dirty="0" smtClean="0"/>
              <a:t>- sniženje površinske (na koži) </a:t>
            </a:r>
            <a:r>
              <a:rPr lang="hr-HR" sz="2800" dirty="0"/>
              <a:t>i za 10°C organizam može podnijeti bez </a:t>
            </a:r>
            <a:r>
              <a:rPr lang="hr-HR" sz="2800" dirty="0" smtClean="0"/>
              <a:t>većih teškoća</a:t>
            </a:r>
          </a:p>
        </p:txBody>
      </p:sp>
    </p:spTree>
    <p:extLst>
      <p:ext uri="{BB962C8B-B14F-4D97-AF65-F5344CB8AC3E}">
        <p14:creationId xmlns:p14="http://schemas.microsoft.com/office/powerpoint/2010/main" val="15968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18941"/>
            <a:ext cx="9720072" cy="1865891"/>
          </a:xfrm>
        </p:spPr>
        <p:txBody>
          <a:bodyPr/>
          <a:lstStyle/>
          <a:p>
            <a:r>
              <a:rPr lang="hr-HR" dirty="0" smtClean="0"/>
              <a:t>ČOVJEK U MORU - HIPOTERMIJA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5" y="1764406"/>
            <a:ext cx="7469746" cy="4544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- </a:t>
            </a:r>
            <a:r>
              <a:rPr lang="hr-HR" sz="2800" dirty="0" err="1"/>
              <a:t>hipotermija</a:t>
            </a:r>
            <a:r>
              <a:rPr lang="hr-HR" sz="2800" dirty="0"/>
              <a:t> može nastupiti i pri temperaturama zraka 10°C, za kišnog dana s puno vlage u zraku</a:t>
            </a:r>
          </a:p>
          <a:p>
            <a:pPr marL="0" indent="0">
              <a:buNone/>
            </a:pPr>
            <a:r>
              <a:rPr lang="hr-HR" sz="2800" dirty="0"/>
              <a:t>- redovito nastupa kada se čovjek iznenada nađe u hladnoj vodi, kada tijelo gubi puno više topline od one koju može proizvesti</a:t>
            </a:r>
          </a:p>
          <a:p>
            <a:pPr marL="0" indent="0">
              <a:buNone/>
            </a:pPr>
            <a:r>
              <a:rPr lang="hr-HR" sz="2800" dirty="0"/>
              <a:t>- najveći dio topline gubi se kroz kožu (90 do 95</a:t>
            </a:r>
            <a:r>
              <a:rPr lang="hr-HR" sz="2800" dirty="0" smtClean="0"/>
              <a:t>%)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- mehanizmi su </a:t>
            </a:r>
            <a:r>
              <a:rPr lang="hr-HR" sz="2800" dirty="0" err="1" smtClean="0"/>
              <a:t>kondukcija</a:t>
            </a:r>
            <a:r>
              <a:rPr lang="hr-HR" sz="2800" dirty="0" smtClean="0"/>
              <a:t> (izravnim dodirom), odvođenje topline (zračnom strujom), </a:t>
            </a:r>
            <a:r>
              <a:rPr lang="hr-HR" sz="2800" dirty="0" err="1" smtClean="0"/>
              <a:t>konvekcija</a:t>
            </a:r>
            <a:r>
              <a:rPr lang="hr-HR" sz="2800" dirty="0" smtClean="0"/>
              <a:t> (strujom tekućine), zračenje tijela i isparavanje kapljica tekućine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1850" y="1453971"/>
            <a:ext cx="6096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18941"/>
            <a:ext cx="9720072" cy="1865891"/>
          </a:xfrm>
        </p:spPr>
        <p:txBody>
          <a:bodyPr/>
          <a:lstStyle/>
          <a:p>
            <a:r>
              <a:rPr lang="hr-HR" dirty="0" smtClean="0"/>
              <a:t>ČOVJEK U MORU - HIPOTERMIJA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1751527"/>
            <a:ext cx="6027312" cy="455783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- utjecaj odjeće; zrak u njoj predstavlja izolator</a:t>
            </a:r>
          </a:p>
          <a:p>
            <a:r>
              <a:rPr lang="hr-HR" sz="2800" dirty="0" smtClean="0"/>
              <a:t>- pri napuštanju broda navući što više odjeće, naročito vunene; izbjegavati jeans</a:t>
            </a:r>
          </a:p>
          <a:p>
            <a:r>
              <a:rPr lang="hr-HR" sz="2800" dirty="0" smtClean="0"/>
              <a:t>- kad voda zamijeni mjehuriće zraka u odjeći, nastupa izjednačavanje temperature tijela i vode</a:t>
            </a:r>
          </a:p>
          <a:p>
            <a:r>
              <a:rPr lang="hr-HR" sz="2800" dirty="0" smtClean="0"/>
              <a:t>- po mogućnosti navući odijelo za spašavanje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97" y="879155"/>
            <a:ext cx="3066833" cy="52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3335"/>
            <a:ext cx="9720072" cy="1801497"/>
          </a:xfrm>
        </p:spPr>
        <p:txBody>
          <a:bodyPr/>
          <a:lstStyle/>
          <a:p>
            <a:r>
              <a:rPr lang="hr-HR" dirty="0" smtClean="0"/>
              <a:t>ČOVJEK U MORU - HIPOTERMIJA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764405"/>
            <a:ext cx="10138895" cy="454495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- pri dodiru s vodom nastupa „</a:t>
            </a:r>
            <a:r>
              <a:rPr lang="hr-HR" sz="2800" dirty="0" err="1" smtClean="0"/>
              <a:t>cold</a:t>
            </a:r>
            <a:r>
              <a:rPr lang="hr-HR" sz="2800" dirty="0" smtClean="0"/>
              <a:t> </a:t>
            </a:r>
            <a:r>
              <a:rPr lang="hr-HR" sz="2800" dirty="0" err="1" smtClean="0"/>
              <a:t>shock</a:t>
            </a:r>
            <a:r>
              <a:rPr lang="hr-HR" sz="2800" dirty="0" smtClean="0"/>
              <a:t>” i ubrzano disanje</a:t>
            </a:r>
          </a:p>
          <a:p>
            <a:r>
              <a:rPr lang="hr-HR" sz="2800" dirty="0" smtClean="0"/>
              <a:t>- zatim se smanjuje i centralizira krvni optok</a:t>
            </a:r>
          </a:p>
          <a:p>
            <a:r>
              <a:rPr lang="hr-HR" sz="2800" dirty="0" smtClean="0"/>
              <a:t>- nastupa drhtavica kojom tijelo nastoji nadoknaditi izgubljenu toplinu; troše se </a:t>
            </a:r>
            <a:r>
              <a:rPr lang="hr-HR" sz="2800" dirty="0" err="1" smtClean="0"/>
              <a:t>hraniva</a:t>
            </a:r>
            <a:r>
              <a:rPr lang="hr-HR" sz="2800" dirty="0" smtClean="0"/>
              <a:t> i kisik</a:t>
            </a:r>
          </a:p>
          <a:p>
            <a:r>
              <a:rPr lang="hr-HR" sz="2800" dirty="0" smtClean="0"/>
              <a:t>- ne plivati već mirovati da se ne bi pospješilo gubljenje mjehurića zraka i zagrijanog sloja vode</a:t>
            </a:r>
          </a:p>
          <a:p>
            <a:r>
              <a:rPr lang="hr-HR" sz="2800" dirty="0" smtClean="0"/>
              <a:t>- uzrok smrti otkazivanje srca s nakupljanjem tekućine u plućima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575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2084832"/>
          </a:xfrm>
        </p:spPr>
        <p:txBody>
          <a:bodyPr/>
          <a:lstStyle/>
          <a:p>
            <a:r>
              <a:rPr lang="hr-HR" dirty="0" smtClean="0"/>
              <a:t>UGROŽENOST ČOVJEKA U MORU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88307"/>
              </p:ext>
            </p:extLst>
          </p:nvPr>
        </p:nvGraphicFramePr>
        <p:xfrm>
          <a:off x="1024129" y="2228043"/>
          <a:ext cx="6030564" cy="389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885"/>
                <a:gridCol w="2087062"/>
                <a:gridCol w="1864617"/>
              </a:tblGrid>
              <a:tr h="682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T mora (°C)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Nesvjestica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Smrt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0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15 min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15-90 min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10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30-60 min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1-2 sata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15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2-4 sata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6-8 sati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8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20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3-7 sati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20-30 sati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25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12 sati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&gt;30 sati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825" y="585216"/>
            <a:ext cx="3899149" cy="31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2084832"/>
          </a:xfrm>
        </p:spPr>
        <p:txBody>
          <a:bodyPr/>
          <a:lstStyle/>
          <a:p>
            <a:r>
              <a:rPr lang="hr-HR" dirty="0" smtClean="0"/>
              <a:t>POSTUPCI PRVE POMOĆI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1815921"/>
            <a:ext cx="9997226" cy="4493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OSNOVNI PRINCIPI (KOD TEŠKO POTHLAĐENIH)</a:t>
            </a:r>
          </a:p>
          <a:p>
            <a:pPr marL="0" indent="0">
              <a:buNone/>
            </a:pPr>
            <a:r>
              <a:rPr lang="hr-HR" sz="2800" dirty="0" smtClean="0"/>
              <a:t>- </a:t>
            </a:r>
            <a:r>
              <a:rPr lang="hr-HR" sz="2800" dirty="0"/>
              <a:t>p</a:t>
            </a:r>
            <a:r>
              <a:rPr lang="hr-HR" sz="2800" dirty="0" smtClean="0"/>
              <a:t>ri vađenju pothlađenih </a:t>
            </a:r>
            <a:r>
              <a:rPr lang="hr-HR" sz="2800" dirty="0"/>
              <a:t>osoba iz mora, </a:t>
            </a:r>
            <a:r>
              <a:rPr lang="hr-HR" sz="2800" dirty="0" smtClean="0"/>
              <a:t>tijelo </a:t>
            </a:r>
            <a:r>
              <a:rPr lang="hr-HR" sz="2800" dirty="0"/>
              <a:t>im se mora držati što više </a:t>
            </a:r>
            <a:r>
              <a:rPr lang="hr-HR" sz="2800" dirty="0" smtClean="0"/>
              <a:t>vodoravno (sprečava se srčani udar zbog </a:t>
            </a:r>
            <a:r>
              <a:rPr lang="hr-HR" sz="2800" dirty="0"/>
              <a:t>promjene tlaka i </a:t>
            </a:r>
            <a:r>
              <a:rPr lang="hr-HR" sz="2800" dirty="0" smtClean="0"/>
              <a:t>posljedičnog </a:t>
            </a:r>
            <a:r>
              <a:rPr lang="hr-HR" sz="2800" dirty="0"/>
              <a:t>napora koji srce mora </a:t>
            </a:r>
            <a:r>
              <a:rPr lang="hr-HR" sz="2800" dirty="0" smtClean="0"/>
              <a:t>svladati, u 15 </a:t>
            </a:r>
            <a:r>
              <a:rPr lang="hr-HR" sz="2800" dirty="0"/>
              <a:t>do 20</a:t>
            </a:r>
            <a:r>
              <a:rPr lang="hr-HR" sz="2800" dirty="0" smtClean="0"/>
              <a:t>% umrlih brodolomaca uzrok smrti)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- ako ne diše, reanimirati</a:t>
            </a:r>
          </a:p>
          <a:p>
            <a:pPr marL="0" indent="0">
              <a:buNone/>
            </a:pPr>
            <a:r>
              <a:rPr lang="hr-HR" sz="2800" dirty="0" smtClean="0"/>
              <a:t>- prvu pomoć pružati iako ne pokazuje znakove života; imaju prednost pred onima s drhtavicom (trijaža)</a:t>
            </a:r>
          </a:p>
        </p:txBody>
      </p:sp>
    </p:spTree>
    <p:extLst>
      <p:ext uri="{BB962C8B-B14F-4D97-AF65-F5344CB8AC3E}">
        <p14:creationId xmlns:p14="http://schemas.microsoft.com/office/powerpoint/2010/main" val="21874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2084832"/>
          </a:xfrm>
        </p:spPr>
        <p:txBody>
          <a:bodyPr/>
          <a:lstStyle/>
          <a:p>
            <a:r>
              <a:rPr lang="hr-HR" dirty="0"/>
              <a:t>POSTUPCI PRVE POMOĆI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674255"/>
            <a:ext cx="9984347" cy="463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OSNOVNI </a:t>
            </a:r>
            <a:r>
              <a:rPr lang="it-IT" sz="2800" dirty="0" smtClean="0"/>
              <a:t>PRINCIPI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- </a:t>
            </a:r>
            <a:r>
              <a:rPr lang="it-IT" sz="2800" dirty="0" smtClean="0"/>
              <a:t>pomicati </a:t>
            </a:r>
            <a:r>
              <a:rPr lang="it-IT" sz="2800" dirty="0"/>
              <a:t>što manje, ne masirati, ne davati alkohol, ne uvoditi u pregrijane prostorije, ne stavljati u kupku; sve to pospješuje gubljenje topline i opterećenje srca</a:t>
            </a:r>
          </a:p>
          <a:p>
            <a:pPr marL="0" indent="0">
              <a:buNone/>
            </a:pPr>
            <a:r>
              <a:rPr lang="hr-HR" sz="2800" dirty="0" smtClean="0"/>
              <a:t>- osobe pri svijesti umotati u što više deka (i glavu!) i dati im piti topli napitak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- ako nije dugo bila u vodi osobi zamijeniti odjeću suhom, no bolje i mokra odjeća nego nikakva (u slučaju masovnog spašavanja)</a:t>
            </a:r>
          </a:p>
          <a:p>
            <a:pPr marL="0" indent="0">
              <a:buNone/>
            </a:pPr>
            <a:r>
              <a:rPr lang="hr-HR" sz="2800" dirty="0" smtClean="0"/>
              <a:t>- kad prestane drhtavica smjestiti u postelju, utopliti; temperaturu prostorije održavati na 15-20 ºC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863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POSTUPCI PRVE POMOĆI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957589"/>
            <a:ext cx="6020616" cy="440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- </a:t>
            </a:r>
            <a:r>
              <a:rPr lang="hr-HR" sz="2800" dirty="0" err="1" smtClean="0"/>
              <a:t>Hiblerov</a:t>
            </a:r>
            <a:r>
              <a:rPr lang="hr-HR" sz="2800" dirty="0" smtClean="0"/>
              <a:t> toplinski omotač – metoda toplinskog unutarnjeg zagrijavanja kada nema mogućnosti brzog prijevoza u bolnicu</a:t>
            </a:r>
          </a:p>
          <a:p>
            <a:pPr marL="0" indent="0">
              <a:buNone/>
            </a:pPr>
            <a:r>
              <a:rPr lang="hr-HR" sz="2800" dirty="0" smtClean="0"/>
              <a:t>- tzv. vrući ručnik je ručnik ili plahta umočen u vodu topline 60-70 °C, pa ocijeđen, tako da mu je temperatura 41-43 °C – unesrećeni mora imati tanak sloj odjeće zbog opasnosti od opeklina</a:t>
            </a:r>
          </a:p>
          <a:p>
            <a:pPr marL="0" indent="0">
              <a:buNone/>
            </a:pPr>
            <a:r>
              <a:rPr lang="hr-HR" sz="2800" dirty="0" smtClean="0"/>
              <a:t>- vrući ručnik mijenjati svaki sat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5" y="560231"/>
            <a:ext cx="4629459" cy="58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6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328</TotalTime>
  <Words>1088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Tw Cen MT</vt:lpstr>
      <vt:lpstr>Tw Cen MT Condensed</vt:lpstr>
      <vt:lpstr>Wingdings 3</vt:lpstr>
      <vt:lpstr>Integral</vt:lpstr>
      <vt:lpstr>UČINCI VRUĆINE I HLADNOĆE</vt:lpstr>
      <vt:lpstr>OPĆE POTHLAĐIVANJE - HIPOTERMIJA</vt:lpstr>
      <vt:lpstr>ČOVJEK U MORU - HIPOTERMIJA</vt:lpstr>
      <vt:lpstr>ČOVJEK U MORU - HIPOTERMIJA</vt:lpstr>
      <vt:lpstr>ČOVJEK U MORU - HIPOTERMIJA</vt:lpstr>
      <vt:lpstr>UGROŽENOST ČOVJEKA U MORU</vt:lpstr>
      <vt:lpstr>POSTUPCI PRVE POMOĆI</vt:lpstr>
      <vt:lpstr>POSTUPCI PRVE POMOĆI</vt:lpstr>
      <vt:lpstr>POSTUPCI PRVE POMOĆI</vt:lpstr>
      <vt:lpstr>PowerPoint Presentation</vt:lpstr>
      <vt:lpstr>PowerPoint Presentation</vt:lpstr>
      <vt:lpstr>LOKALNO DJELOVANJE HLADNOĆE - SMRZOTINE</vt:lpstr>
      <vt:lpstr>PowerPoint Presentation</vt:lpstr>
      <vt:lpstr>DJELOVANJE VRUĆINE</vt:lpstr>
      <vt:lpstr>DJELOVANJE VRUĆINE</vt:lpstr>
      <vt:lpstr>PITANJA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SPAŠAVANJE I PRIJEVOZ UNESREĆENIH</dc:title>
  <dc:creator>Nikola</dc:creator>
  <cp:lastModifiedBy>Nikola</cp:lastModifiedBy>
  <cp:revision>37</cp:revision>
  <dcterms:created xsi:type="dcterms:W3CDTF">2014-12-08T12:33:57Z</dcterms:created>
  <dcterms:modified xsi:type="dcterms:W3CDTF">2016-01-05T23:48:50Z</dcterms:modified>
</cp:coreProperties>
</file>