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5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8800" dirty="0" smtClean="0"/>
              <a:t>PRIBOR PRVE POMOĆI</a:t>
            </a:r>
            <a:endParaRPr lang="hr-HR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597758"/>
            <a:ext cx="3200400" cy="2260242"/>
          </a:xfrm>
        </p:spPr>
        <p:txBody>
          <a:bodyPr>
            <a:normAutofit/>
          </a:bodyPr>
          <a:lstStyle/>
          <a:p>
            <a:pPr lvl="0" algn="ctr">
              <a:buClr>
                <a:srgbClr val="1CADE4"/>
              </a:buClr>
            </a:pPr>
            <a:r>
              <a:rPr lang="hr-HR" sz="1700" dirty="0">
                <a:solidFill>
                  <a:prstClr val="black">
                    <a:lumMod val="95000"/>
                    <a:lumOff val="5000"/>
                  </a:prstClr>
                </a:solidFill>
              </a:rPr>
              <a:t>SREDNJA ŠKOLA AMBROZA HARAČIĆA MALI LOŠINJ</a:t>
            </a:r>
          </a:p>
          <a:p>
            <a:pPr lvl="0" algn="ctr">
              <a:buClr>
                <a:srgbClr val="1CADE4"/>
              </a:buClr>
            </a:pPr>
            <a:r>
              <a:rPr lang="hr-HR" sz="1700" dirty="0">
                <a:solidFill>
                  <a:prstClr val="black">
                    <a:lumMod val="95000"/>
                    <a:lumOff val="5000"/>
                  </a:prstClr>
                </a:solidFill>
              </a:rPr>
              <a:t>-</a:t>
            </a:r>
          </a:p>
          <a:p>
            <a:pPr lvl="0" algn="ctr">
              <a:buClr>
                <a:srgbClr val="1CADE4"/>
              </a:buClr>
            </a:pPr>
            <a:r>
              <a:rPr lang="hr-HR" sz="1700" dirty="0">
                <a:solidFill>
                  <a:prstClr val="black">
                    <a:lumMod val="95000"/>
                    <a:lumOff val="5000"/>
                  </a:prstClr>
                </a:solidFill>
              </a:rPr>
              <a:t>MEDICINA ZA POMORCE</a:t>
            </a:r>
          </a:p>
          <a:p>
            <a:pPr lvl="0" algn="ctr">
              <a:buClr>
                <a:srgbClr val="1CADE4"/>
              </a:buClr>
            </a:pPr>
            <a:r>
              <a:rPr lang="hr-HR" sz="1700" dirty="0">
                <a:solidFill>
                  <a:prstClr val="black">
                    <a:lumMod val="95000"/>
                    <a:lumOff val="5000"/>
                  </a:prstClr>
                </a:solidFill>
              </a:rPr>
              <a:t>-</a:t>
            </a:r>
          </a:p>
          <a:p>
            <a:pPr lvl="0" algn="ctr">
              <a:buClr>
                <a:srgbClr val="1CADE4"/>
              </a:buClr>
            </a:pPr>
            <a:r>
              <a:rPr lang="hr-HR" sz="17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21.IX.2015</a:t>
            </a:r>
            <a:r>
              <a:rPr lang="hr-HR" sz="1700" dirty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70"/>
          <a:stretch/>
        </p:blipFill>
        <p:spPr>
          <a:xfrm>
            <a:off x="747907" y="708337"/>
            <a:ext cx="3708844" cy="3200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41" y="247516"/>
            <a:ext cx="5193259" cy="28562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311874"/>
            <a:ext cx="3147937" cy="306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15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880315"/>
            <a:ext cx="6471375" cy="4429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300" dirty="0" smtClean="0"/>
              <a:t>1) Kada je na brodu, po Pravilniku, obvezno postojanje brodske bolnice i ljekarne, a kada i prisutnost liječnika?</a:t>
            </a:r>
          </a:p>
          <a:p>
            <a:pPr marL="0" indent="0">
              <a:buNone/>
            </a:pPr>
            <a:r>
              <a:rPr lang="hr-HR" sz="2300" dirty="0" smtClean="0"/>
              <a:t>2) Koje tri grupe materijala sadrži kutija prve pomoći?</a:t>
            </a:r>
          </a:p>
          <a:p>
            <a:pPr marL="0" indent="0">
              <a:buNone/>
            </a:pPr>
            <a:r>
              <a:rPr lang="hr-HR" sz="2300" dirty="0" smtClean="0"/>
              <a:t>3) Nabroji bar 5 lijekova iz kutije prve pomoći i objasni čemu služe!</a:t>
            </a:r>
          </a:p>
          <a:p>
            <a:pPr marL="0" indent="0">
              <a:buNone/>
            </a:pPr>
            <a:r>
              <a:rPr lang="hr-HR" sz="2300" dirty="0" smtClean="0"/>
              <a:t>4) Koji sve zavojni materijal sadrži kutija prve pomoći?</a:t>
            </a:r>
          </a:p>
          <a:p>
            <a:pPr marL="0" indent="0">
              <a:buNone/>
            </a:pPr>
            <a:r>
              <a:rPr lang="hr-HR" sz="2300" dirty="0" smtClean="0"/>
              <a:t>5) Opiši </a:t>
            </a:r>
            <a:r>
              <a:rPr lang="hr-HR" sz="2300" dirty="0" err="1" smtClean="0"/>
              <a:t>aluplast</a:t>
            </a:r>
            <a:r>
              <a:rPr lang="hr-HR" sz="2300" dirty="0" smtClean="0"/>
              <a:t>!</a:t>
            </a:r>
          </a:p>
          <a:p>
            <a:pPr marL="0" indent="0">
              <a:buNone/>
            </a:pPr>
            <a:r>
              <a:rPr lang="hr-HR" sz="2300" dirty="0" smtClean="0"/>
              <a:t>6) Nabroji i ukratko opiši namjenu bar 4 vrste pomoćnog materijala iz kutije prve pomoći!</a:t>
            </a:r>
            <a:endParaRPr lang="hr-HR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961" y="2601424"/>
            <a:ext cx="3809524" cy="37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8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ZAKONSKA PODLOGA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- materija je </a:t>
            </a:r>
            <a:r>
              <a:rPr lang="hr-HR" dirty="0"/>
              <a:t>uređena </a:t>
            </a:r>
            <a:r>
              <a:rPr lang="hr-HR" dirty="0" smtClean="0"/>
              <a:t>PRAVILNIKOM </a:t>
            </a:r>
            <a:r>
              <a:rPr lang="hr-HR" dirty="0"/>
              <a:t>O MINIMALNIM ZAHTJEVIMA I UVJETIMA PRUŽANJA MEDICINSKE SKRBI NA BRODOVIMA, BRODICAMA I </a:t>
            </a:r>
            <a:r>
              <a:rPr lang="hr-HR" dirty="0" smtClean="0"/>
              <a:t>JAHTAMA</a:t>
            </a:r>
          </a:p>
          <a:p>
            <a:pPr marL="0" indent="0">
              <a:buNone/>
            </a:pPr>
            <a:r>
              <a:rPr lang="hr-HR" dirty="0" smtClean="0"/>
              <a:t>- potreban minimum pribora, opreme, lijekova i osoblja određen je po kategorijama: A) duga plovidba, B) velika obalna plovidba, C) mala obalna plovidba</a:t>
            </a:r>
          </a:p>
          <a:p>
            <a:pPr marL="0" indent="0">
              <a:buNone/>
            </a:pPr>
            <a:r>
              <a:rPr lang="hr-HR" dirty="0" smtClean="0"/>
              <a:t>- brodovi veći od 500 GT i s više od 15 čl. posade koji je na putovanju dulje od 3 dana mora imati brodsku bolnicu i brodsku ljekarnu</a:t>
            </a:r>
          </a:p>
          <a:p>
            <a:pPr marL="0" indent="0">
              <a:buNone/>
            </a:pPr>
            <a:r>
              <a:rPr lang="hr-HR" dirty="0" smtClean="0"/>
              <a:t>- brod s više od 100 članova posade i drugog osoblja na brodu koji je u međunarodnoj plovidbi dulje od 3 dana mora imati ukrcanog doktora medicine</a:t>
            </a:r>
          </a:p>
          <a:p>
            <a:pPr marL="0" indent="0">
              <a:buNone/>
            </a:pPr>
            <a:r>
              <a:rPr lang="hr-HR" dirty="0" smtClean="0"/>
              <a:t>- zakonom je također regulirano kakve protuotrove (antidote) mora imati u brodskoj ljekarni brod koji prevozi opasne terete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459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" t="33251" r="8282" b="7506"/>
          <a:stretch/>
        </p:blipFill>
        <p:spPr>
          <a:xfrm>
            <a:off x="4679613" y="585216"/>
            <a:ext cx="6968152" cy="5596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KUTIJA PRVE POMOĆI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347059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- </a:t>
            </a:r>
            <a:r>
              <a:rPr lang="pl-PL" sz="2800" dirty="0" smtClean="0"/>
              <a:t>kutija </a:t>
            </a:r>
            <a:r>
              <a:rPr lang="pl-PL" sz="2800" dirty="0"/>
              <a:t>prve pomoći za brodice i brodice za spašavanje (Lola</a:t>
            </a:r>
            <a:r>
              <a:rPr lang="pl-PL" sz="2800" dirty="0" smtClean="0"/>
              <a:t>)</a:t>
            </a:r>
            <a:endParaRPr lang="pl-PL" sz="2800" dirty="0"/>
          </a:p>
          <a:p>
            <a:pPr marL="0" indent="0">
              <a:buNone/>
            </a:pPr>
            <a:r>
              <a:rPr lang="pl-PL" sz="2800" dirty="0" smtClean="0"/>
              <a:t>- kompleti </a:t>
            </a:r>
            <a:r>
              <a:rPr lang="pl-PL" sz="2800" dirty="0"/>
              <a:t>za prvu pomoć na moru sadrže:</a:t>
            </a:r>
          </a:p>
          <a:p>
            <a:pPr marL="0" indent="0">
              <a:buNone/>
            </a:pPr>
            <a:r>
              <a:rPr lang="hr-HR" sz="2800" dirty="0" smtClean="0"/>
              <a:t>A) </a:t>
            </a:r>
            <a:r>
              <a:rPr lang="hr-HR" sz="2800" dirty="0" smtClean="0"/>
              <a:t>lijekove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 smtClean="0"/>
              <a:t>B) </a:t>
            </a:r>
            <a:r>
              <a:rPr lang="hr-HR" sz="2800" dirty="0"/>
              <a:t>z</a:t>
            </a:r>
            <a:r>
              <a:rPr lang="hr-HR" sz="2800" dirty="0" smtClean="0"/>
              <a:t>avojni materijal</a:t>
            </a:r>
          </a:p>
          <a:p>
            <a:pPr marL="0" indent="0">
              <a:buNone/>
            </a:pPr>
            <a:r>
              <a:rPr lang="hr-HR" sz="2800" dirty="0" smtClean="0"/>
              <a:t>C) pomoćni materijal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0734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06" y="585216"/>
            <a:ext cx="9894194" cy="1499616"/>
          </a:xfrm>
        </p:spPr>
        <p:txBody>
          <a:bodyPr/>
          <a:lstStyle/>
          <a:p>
            <a:r>
              <a:rPr lang="hr-HR" dirty="0" smtClean="0"/>
              <a:t>LIJEKOVI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2084832"/>
            <a:ext cx="9894195" cy="4224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- 1 kutija Aspirin </a:t>
            </a:r>
            <a:r>
              <a:rPr lang="hr-HR" dirty="0"/>
              <a:t>20 x 500 mg</a:t>
            </a:r>
          </a:p>
          <a:p>
            <a:pPr marL="0" indent="0">
              <a:buNone/>
            </a:pPr>
            <a:r>
              <a:rPr lang="hr-HR" dirty="0" smtClean="0"/>
              <a:t>- 2 bočice Alkohol </a:t>
            </a:r>
            <a:r>
              <a:rPr lang="hr-HR" dirty="0"/>
              <a:t>100 ml (75%)</a:t>
            </a:r>
          </a:p>
          <a:p>
            <a:pPr marL="0" indent="0">
              <a:buNone/>
            </a:pPr>
            <a:r>
              <a:rPr lang="hr-HR" dirty="0" smtClean="0"/>
              <a:t>- 1 kutija </a:t>
            </a:r>
            <a:r>
              <a:rPr lang="hr-HR" dirty="0" err="1" smtClean="0"/>
              <a:t>Analgin</a:t>
            </a:r>
            <a:r>
              <a:rPr lang="hr-HR" dirty="0" smtClean="0"/>
              <a:t> </a:t>
            </a:r>
            <a:r>
              <a:rPr lang="hr-HR" dirty="0" err="1"/>
              <a:t>tabl</a:t>
            </a:r>
            <a:r>
              <a:rPr lang="hr-HR" dirty="0"/>
              <a:t>. 10 x 500 mg</a:t>
            </a:r>
          </a:p>
          <a:p>
            <a:pPr marL="0" indent="0">
              <a:buNone/>
            </a:pPr>
            <a:r>
              <a:rPr lang="hr-HR" dirty="0" smtClean="0"/>
              <a:t>- 1 kutija </a:t>
            </a:r>
            <a:r>
              <a:rPr lang="hr-HR" dirty="0" err="1" smtClean="0"/>
              <a:t>Flonidan</a:t>
            </a:r>
            <a:r>
              <a:rPr lang="hr-HR" dirty="0" smtClean="0"/>
              <a:t> </a:t>
            </a:r>
            <a:r>
              <a:rPr lang="hr-HR" dirty="0" err="1"/>
              <a:t>tabl</a:t>
            </a:r>
            <a:r>
              <a:rPr lang="hr-HR" dirty="0"/>
              <a:t>. 10 x 10 mg</a:t>
            </a:r>
          </a:p>
          <a:p>
            <a:pPr marL="0" indent="0">
              <a:buNone/>
            </a:pPr>
            <a:r>
              <a:rPr lang="hr-HR" dirty="0" smtClean="0"/>
              <a:t>- 1 tuba masti </a:t>
            </a:r>
            <a:r>
              <a:rPr lang="hr-HR" dirty="0" err="1" smtClean="0"/>
              <a:t>Chloramphenicol</a:t>
            </a:r>
            <a:r>
              <a:rPr lang="hr-HR" dirty="0" smtClean="0"/>
              <a:t> </a:t>
            </a:r>
            <a:r>
              <a:rPr lang="hr-HR" dirty="0"/>
              <a:t>1% - 5 g</a:t>
            </a:r>
          </a:p>
          <a:p>
            <a:pPr marL="0" indent="0">
              <a:buNone/>
            </a:pPr>
            <a:r>
              <a:rPr lang="hr-HR" dirty="0" smtClean="0"/>
              <a:t>- 1 kutija </a:t>
            </a:r>
            <a:r>
              <a:rPr lang="hr-HR" dirty="0" err="1" smtClean="0"/>
              <a:t>Panadon</a:t>
            </a:r>
            <a:r>
              <a:rPr lang="hr-HR" dirty="0" smtClean="0"/>
              <a:t> </a:t>
            </a:r>
            <a:r>
              <a:rPr lang="hr-HR" dirty="0" err="1"/>
              <a:t>extra</a:t>
            </a:r>
            <a:r>
              <a:rPr lang="hr-HR" dirty="0"/>
              <a:t> 12 x 500 mg</a:t>
            </a:r>
          </a:p>
          <a:p>
            <a:pPr marL="0" indent="0">
              <a:buNone/>
            </a:pPr>
            <a:r>
              <a:rPr lang="hr-HR" dirty="0" smtClean="0"/>
              <a:t>- 1 vrećica </a:t>
            </a:r>
            <a:r>
              <a:rPr lang="hr-HR" dirty="0" err="1" smtClean="0"/>
              <a:t>Rehidromix</a:t>
            </a:r>
            <a:r>
              <a:rPr lang="hr-HR" dirty="0" smtClean="0"/>
              <a:t> </a:t>
            </a:r>
            <a:r>
              <a:rPr lang="hr-HR" dirty="0"/>
              <a:t>60 13,1 gr.</a:t>
            </a:r>
          </a:p>
          <a:p>
            <a:pPr marL="0" indent="0">
              <a:buNone/>
            </a:pPr>
            <a:r>
              <a:rPr lang="hr-HR" dirty="0" smtClean="0"/>
              <a:t>- 1 tuba/kutija Riblja mast </a:t>
            </a:r>
            <a:r>
              <a:rPr lang="hr-HR" dirty="0"/>
              <a:t>30 </a:t>
            </a:r>
            <a:r>
              <a:rPr lang="hr-HR" dirty="0" smtClean="0"/>
              <a:t>g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smtClean="0"/>
              <a:t>- 1 bočica </a:t>
            </a:r>
            <a:r>
              <a:rPr lang="hr-HR" dirty="0" err="1" smtClean="0"/>
              <a:t>Byvacin</a:t>
            </a:r>
            <a:r>
              <a:rPr lang="hr-HR" dirty="0" smtClean="0"/>
              <a:t> prašak u spreju</a:t>
            </a:r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829" y="1968922"/>
            <a:ext cx="609600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0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00011"/>
            <a:ext cx="9720073" cy="4984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- Aspirin tablete </a:t>
            </a:r>
            <a:r>
              <a:rPr lang="hr-HR" dirty="0" err="1" smtClean="0"/>
              <a:t>koristmo</a:t>
            </a:r>
            <a:r>
              <a:rPr lang="hr-HR" dirty="0" smtClean="0"/>
              <a:t> kod povišene temperature</a:t>
            </a:r>
          </a:p>
          <a:p>
            <a:pPr marL="0" indent="0">
              <a:buNone/>
            </a:pPr>
            <a:r>
              <a:rPr lang="hr-HR" dirty="0" smtClean="0"/>
              <a:t>- Alkohol koristimo za lokalnu </a:t>
            </a:r>
            <a:r>
              <a:rPr lang="hr-HR" dirty="0" err="1" smtClean="0"/>
              <a:t>deznfekciju</a:t>
            </a:r>
            <a:r>
              <a:rPr lang="hr-HR" dirty="0" smtClean="0"/>
              <a:t> okolice rane</a:t>
            </a:r>
          </a:p>
          <a:p>
            <a:pPr marL="0" indent="0">
              <a:buNone/>
            </a:pPr>
            <a:r>
              <a:rPr lang="hr-HR" dirty="0"/>
              <a:t>- </a:t>
            </a:r>
            <a:r>
              <a:rPr lang="hr-HR" dirty="0" err="1" smtClean="0"/>
              <a:t>Analgin</a:t>
            </a:r>
            <a:r>
              <a:rPr lang="hr-HR" dirty="0" smtClean="0"/>
              <a:t> </a:t>
            </a:r>
            <a:r>
              <a:rPr lang="hr-HR" dirty="0"/>
              <a:t>tablete koristimo za ublažavanje bolova i kod povišene </a:t>
            </a:r>
            <a:r>
              <a:rPr lang="hr-HR" dirty="0" smtClean="0"/>
              <a:t>temperature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Flonidan</a:t>
            </a:r>
            <a:r>
              <a:rPr lang="hr-HR" dirty="0" smtClean="0"/>
              <a:t> tablete se koriste protiv alergijskih reakcija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Chloramphenicol</a:t>
            </a:r>
            <a:r>
              <a:rPr lang="hr-HR" dirty="0" smtClean="0"/>
              <a:t> je mast za oči, primjenjuje se kod ozljeda i upala očiju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Panadon</a:t>
            </a:r>
            <a:r>
              <a:rPr lang="hr-HR" dirty="0" smtClean="0"/>
              <a:t> tablete koristimo za ublažavanje bolova i kod povišene temperature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Rehidromix</a:t>
            </a:r>
            <a:r>
              <a:rPr lang="hr-HR" dirty="0" smtClean="0"/>
              <a:t> ili oralna </a:t>
            </a:r>
            <a:r>
              <a:rPr lang="hr-HR" dirty="0" err="1" smtClean="0"/>
              <a:t>rehidracijska</a:t>
            </a:r>
            <a:r>
              <a:rPr lang="hr-HR" dirty="0" smtClean="0"/>
              <a:t> sol, otopljena u vodi, daje se kod dehidracije i jakih proljeva</a:t>
            </a:r>
          </a:p>
          <a:p>
            <a:pPr marL="0" indent="0">
              <a:buNone/>
            </a:pPr>
            <a:r>
              <a:rPr lang="hr-HR" dirty="0" smtClean="0"/>
              <a:t>- Riblja mast se koristi kod opeklina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Bivacyn</a:t>
            </a:r>
            <a:r>
              <a:rPr lang="hr-HR" dirty="0" smtClean="0"/>
              <a:t> je prašak u spreju koji koristimo kod površinskih ozljeda, infekcija, eventualno najlakših opeklina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362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ZAVOJNI MATERIJAL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- 1 </a:t>
            </a:r>
            <a:r>
              <a:rPr lang="hr-HR" dirty="0"/>
              <a:t>Prvi zavoj 12 cm x 5 m</a:t>
            </a:r>
          </a:p>
          <a:p>
            <a:pPr marL="0" indent="0">
              <a:buNone/>
            </a:pPr>
            <a:r>
              <a:rPr lang="hr-HR" dirty="0" smtClean="0"/>
              <a:t>- 1 </a:t>
            </a:r>
            <a:r>
              <a:rPr lang="hr-HR" dirty="0"/>
              <a:t>Prvi zavoj 8 cm x 3 m</a:t>
            </a:r>
          </a:p>
          <a:p>
            <a:pPr marL="0" indent="0">
              <a:buNone/>
            </a:pPr>
            <a:r>
              <a:rPr lang="hr-HR" dirty="0" smtClean="0"/>
              <a:t>- 2 </a:t>
            </a:r>
            <a:r>
              <a:rPr lang="hr-HR" dirty="0" err="1"/>
              <a:t>Kaliko</a:t>
            </a:r>
            <a:r>
              <a:rPr lang="hr-HR" dirty="0"/>
              <a:t> </a:t>
            </a:r>
            <a:r>
              <a:rPr lang="hr-HR" dirty="0" smtClean="0"/>
              <a:t>zavoja </a:t>
            </a:r>
            <a:r>
              <a:rPr lang="hr-HR" dirty="0"/>
              <a:t>8 cm x 5 m</a:t>
            </a:r>
          </a:p>
          <a:p>
            <a:pPr marL="0" indent="0">
              <a:buNone/>
            </a:pPr>
            <a:r>
              <a:rPr lang="hr-HR" dirty="0" smtClean="0"/>
              <a:t>- 2 </a:t>
            </a:r>
            <a:r>
              <a:rPr lang="hr-HR" dirty="0" err="1"/>
              <a:t>Kaliko</a:t>
            </a:r>
            <a:r>
              <a:rPr lang="hr-HR" dirty="0"/>
              <a:t> </a:t>
            </a:r>
            <a:r>
              <a:rPr lang="hr-HR" dirty="0" smtClean="0"/>
              <a:t>zavoja </a:t>
            </a:r>
            <a:r>
              <a:rPr lang="hr-HR" dirty="0"/>
              <a:t>4 cm x 5m</a:t>
            </a:r>
          </a:p>
          <a:p>
            <a:pPr marL="0" indent="0">
              <a:buNone/>
            </a:pPr>
            <a:r>
              <a:rPr lang="hr-HR" dirty="0" smtClean="0"/>
              <a:t>- 2 </a:t>
            </a:r>
            <a:r>
              <a:rPr lang="hr-HR" dirty="0" err="1" smtClean="0"/>
              <a:t>Aluplasta</a:t>
            </a:r>
            <a:r>
              <a:rPr lang="hr-HR" dirty="0" smtClean="0"/>
              <a:t> </a:t>
            </a:r>
            <a:r>
              <a:rPr lang="hr-HR" dirty="0"/>
              <a:t>za opekline 80 cm x 50 cm</a:t>
            </a:r>
          </a:p>
          <a:p>
            <a:pPr marL="0" indent="0">
              <a:buNone/>
            </a:pPr>
            <a:r>
              <a:rPr lang="hr-HR" dirty="0" smtClean="0"/>
              <a:t>- 10 sterilnih kompresa </a:t>
            </a:r>
            <a:r>
              <a:rPr lang="hr-HR" dirty="0"/>
              <a:t>5 cm x 5 cm 16 sl. a’ 1</a:t>
            </a:r>
          </a:p>
          <a:p>
            <a:pPr marL="0" indent="0">
              <a:buNone/>
            </a:pPr>
            <a:r>
              <a:rPr lang="hr-HR" dirty="0" smtClean="0"/>
              <a:t>- 2 </a:t>
            </a:r>
            <a:r>
              <a:rPr lang="hr-HR" dirty="0"/>
              <a:t>sterilne komprese 10 cm x 20 cm 12 sl. a’ 2</a:t>
            </a:r>
          </a:p>
          <a:p>
            <a:pPr marL="0" indent="0">
              <a:buNone/>
            </a:pPr>
            <a:r>
              <a:rPr lang="hr-HR" dirty="0" smtClean="0"/>
              <a:t>- 5 </a:t>
            </a:r>
            <a:r>
              <a:rPr lang="hr-HR" dirty="0"/>
              <a:t>flastera 10 cm x 6 cm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9" t="6195" r="17462" b="27137"/>
          <a:stretch/>
        </p:blipFill>
        <p:spPr>
          <a:xfrm>
            <a:off x="6700234" y="1195417"/>
            <a:ext cx="459775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2" y="585216"/>
            <a:ext cx="9842678" cy="1499616"/>
          </a:xfrm>
        </p:spPr>
        <p:txBody>
          <a:bodyPr/>
          <a:lstStyle/>
          <a:p>
            <a:r>
              <a:rPr lang="hr-HR" dirty="0" smtClean="0"/>
              <a:t>ZAVOJNI MATERIJAL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2" y="1815921"/>
            <a:ext cx="5692461" cy="4778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- prvi </a:t>
            </a:r>
            <a:r>
              <a:rPr lang="hr-HR" dirty="0"/>
              <a:t>zavoj je </a:t>
            </a:r>
            <a:r>
              <a:rPr lang="hr-HR" dirty="0" smtClean="0"/>
              <a:t>steriliziran </a:t>
            </a:r>
            <a:r>
              <a:rPr lang="hr-HR" dirty="0"/>
              <a:t>i upotrebljava se za </a:t>
            </a:r>
            <a:r>
              <a:rPr lang="hr-HR" dirty="0" smtClean="0"/>
              <a:t>pružanje </a:t>
            </a:r>
            <a:r>
              <a:rPr lang="hr-HR" dirty="0"/>
              <a:t>prve </a:t>
            </a:r>
            <a:r>
              <a:rPr lang="hr-HR" dirty="0" smtClean="0"/>
              <a:t>pomoći </a:t>
            </a:r>
            <a:r>
              <a:rPr lang="hr-HR" dirty="0"/>
              <a:t>kod </a:t>
            </a:r>
            <a:r>
              <a:rPr lang="hr-HR" dirty="0" smtClean="0"/>
              <a:t>povreda s krvarenjem; sastoji </a:t>
            </a:r>
            <a:r>
              <a:rPr lang="hr-HR" dirty="0"/>
              <a:t>se od zavoja </a:t>
            </a:r>
            <a:r>
              <a:rPr lang="hr-HR" dirty="0" smtClean="0"/>
              <a:t>i jastučića </a:t>
            </a:r>
            <a:r>
              <a:rPr lang="hr-HR" dirty="0"/>
              <a:t>od gaze i vate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/>
              <a:t>k</a:t>
            </a:r>
            <a:r>
              <a:rPr lang="hr-HR" dirty="0" err="1" smtClean="0"/>
              <a:t>aliko</a:t>
            </a:r>
            <a:r>
              <a:rPr lang="hr-HR" dirty="0" smtClean="0"/>
              <a:t> </a:t>
            </a:r>
            <a:r>
              <a:rPr lang="hr-HR" dirty="0"/>
              <a:t>zavoj </a:t>
            </a:r>
            <a:r>
              <a:rPr lang="hr-HR" dirty="0" smtClean="0"/>
              <a:t>služi za pričvršćivanje </a:t>
            </a:r>
            <a:r>
              <a:rPr lang="hr-HR" dirty="0"/>
              <a:t>sterilne gaze </a:t>
            </a:r>
            <a:r>
              <a:rPr lang="hr-HR" dirty="0" smtClean="0"/>
              <a:t>ili komprese; nije sterilan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/>
              <a:t>a</a:t>
            </a:r>
            <a:r>
              <a:rPr lang="hr-HR" dirty="0" err="1" smtClean="0"/>
              <a:t>luplast</a:t>
            </a:r>
            <a:r>
              <a:rPr lang="hr-HR" dirty="0" smtClean="0"/>
              <a:t> je sterilan, s jedne strane ima sterilnu kompresu koja se prislanja na opeklinu, a s druge strane je metaliziran da bi spriječio gubljenje tekućine s površine opekline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/>
              <a:t>s</a:t>
            </a:r>
            <a:r>
              <a:rPr lang="hr-HR" dirty="0" smtClean="0"/>
              <a:t>terilna </a:t>
            </a:r>
            <a:r>
              <a:rPr lang="hr-HR" dirty="0"/>
              <a:t>kompresa </a:t>
            </a:r>
            <a:r>
              <a:rPr lang="hr-HR" dirty="0" smtClean="0"/>
              <a:t>služi za pokrivanje </a:t>
            </a:r>
            <a:r>
              <a:rPr lang="hr-HR" dirty="0"/>
              <a:t>otvorenih rana i </a:t>
            </a:r>
            <a:r>
              <a:rPr lang="hr-HR" dirty="0" smtClean="0"/>
              <a:t>opeklina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/>
              <a:t>f</a:t>
            </a:r>
            <a:r>
              <a:rPr lang="hr-HR" dirty="0" smtClean="0"/>
              <a:t>lasterom pokrivamo sitne površinske ozljede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6" y="1146220"/>
            <a:ext cx="5032151" cy="50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9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POMOĆNI MATERIJAL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- 1 </a:t>
            </a:r>
            <a:r>
              <a:rPr lang="hr-HR" dirty="0"/>
              <a:t>samoljepljiva vrpca 2,5 cm x 5 m</a:t>
            </a:r>
          </a:p>
          <a:p>
            <a:pPr marL="0" indent="0">
              <a:buNone/>
            </a:pPr>
            <a:r>
              <a:rPr lang="hr-HR" dirty="0" smtClean="0"/>
              <a:t>- 2 </a:t>
            </a:r>
            <a:r>
              <a:rPr lang="hr-HR" dirty="0"/>
              <a:t>trokutne </a:t>
            </a:r>
            <a:r>
              <a:rPr lang="hr-HR" dirty="0" smtClean="0"/>
              <a:t>marame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- 10 </a:t>
            </a:r>
            <a:r>
              <a:rPr lang="hr-HR" dirty="0"/>
              <a:t>sigurnosnih igli</a:t>
            </a:r>
          </a:p>
          <a:p>
            <a:pPr marL="0" indent="0">
              <a:buNone/>
            </a:pPr>
            <a:r>
              <a:rPr lang="hr-HR" dirty="0" smtClean="0"/>
              <a:t>- škare </a:t>
            </a:r>
            <a:r>
              <a:rPr lang="hr-HR" dirty="0"/>
              <a:t>sa zaobljenim vrhom</a:t>
            </a:r>
          </a:p>
          <a:p>
            <a:pPr marL="0" indent="0">
              <a:buNone/>
            </a:pPr>
            <a:r>
              <a:rPr lang="hr-HR" dirty="0" smtClean="0"/>
              <a:t>- 4 para jednokratnih </a:t>
            </a:r>
            <a:r>
              <a:rPr lang="hr-HR" dirty="0"/>
              <a:t>rukavica</a:t>
            </a:r>
          </a:p>
          <a:p>
            <a:pPr marL="0" indent="0">
              <a:buNone/>
            </a:pPr>
            <a:r>
              <a:rPr lang="hr-HR" dirty="0" smtClean="0"/>
              <a:t>- 1 </a:t>
            </a:r>
            <a:r>
              <a:rPr lang="hr-HR" dirty="0"/>
              <a:t>folija za </a:t>
            </a:r>
            <a:r>
              <a:rPr lang="hr-HR" dirty="0" err="1"/>
              <a:t>utopljavanje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- 2 </a:t>
            </a:r>
            <a:r>
              <a:rPr lang="hr-HR" dirty="0"/>
              <a:t>zaštitne folije za davanje umjetnog disanja</a:t>
            </a:r>
          </a:p>
          <a:p>
            <a:pPr marL="0" indent="0">
              <a:buNone/>
            </a:pPr>
            <a:r>
              <a:rPr lang="hr-HR" dirty="0" smtClean="0"/>
              <a:t>- podsjetnik </a:t>
            </a:r>
            <a:r>
              <a:rPr lang="hr-HR" dirty="0"/>
              <a:t>za pružanje prve pomoći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632" y="2866796"/>
            <a:ext cx="2947695" cy="34425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4" r="9963" b="39450"/>
          <a:stretch/>
        </p:blipFill>
        <p:spPr>
          <a:xfrm>
            <a:off x="6024030" y="2337479"/>
            <a:ext cx="2609602" cy="25371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7" t="18217" r="6119" b="17747"/>
          <a:stretch/>
        </p:blipFill>
        <p:spPr>
          <a:xfrm>
            <a:off x="8051344" y="394053"/>
            <a:ext cx="3529983" cy="258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7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POMOĆNI MATERIJAL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- </a:t>
            </a:r>
            <a:r>
              <a:rPr lang="hr-HR" dirty="0" smtClean="0"/>
              <a:t>samoljepljiva vrpca, trokutne marame i sigurnosne igle služe zato da učvrste stavljeni zavoj i spriječe nepotrebne pokrete ozlijeđenog dijela tijela, držeći ga u najpovoljnijem položaju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 škare sa zaobljenim rubom služe za rezanje nesterilnog zavojnog i pomoćnog materijala</a:t>
            </a:r>
          </a:p>
          <a:p>
            <a:pPr marL="0" indent="0">
              <a:buNone/>
            </a:pPr>
            <a:r>
              <a:rPr lang="hr-HR" dirty="0"/>
              <a:t>- jednokratne </a:t>
            </a:r>
            <a:r>
              <a:rPr lang="hr-HR" dirty="0" smtClean="0"/>
              <a:t>rukavice i zaštitne </a:t>
            </a:r>
            <a:r>
              <a:rPr lang="hr-HR" dirty="0"/>
              <a:t>folije za davanje umjetnog </a:t>
            </a:r>
            <a:r>
              <a:rPr lang="hr-HR" dirty="0" smtClean="0"/>
              <a:t>disanja služe za to da zaštite </a:t>
            </a:r>
            <a:r>
              <a:rPr lang="hr-HR" smtClean="0"/>
              <a:t>onoga </a:t>
            </a:r>
            <a:r>
              <a:rPr lang="hr-HR" smtClean="0"/>
              <a:t>tko</a:t>
            </a:r>
            <a:r>
              <a:rPr lang="hr-HR" smtClean="0"/>
              <a:t> </a:t>
            </a:r>
            <a:r>
              <a:rPr lang="hr-HR" dirty="0" smtClean="0"/>
              <a:t>pruža pomoć od mogućih infekcija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- </a:t>
            </a:r>
            <a:r>
              <a:rPr lang="hr-HR" dirty="0" smtClean="0"/>
              <a:t>folija </a:t>
            </a:r>
            <a:r>
              <a:rPr lang="hr-HR" dirty="0"/>
              <a:t>za </a:t>
            </a:r>
            <a:r>
              <a:rPr lang="hr-HR" dirty="0" err="1" smtClean="0"/>
              <a:t>utopljavanje</a:t>
            </a:r>
            <a:r>
              <a:rPr lang="hr-HR" dirty="0" smtClean="0"/>
              <a:t> zadržava toplinu bolesnika (brodolomci i drugi pothlađeni) i sprečava daljnje pothlađivanje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190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</TotalTime>
  <Words>749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PRIBOR PRVE POMOĆI</vt:lpstr>
      <vt:lpstr>ZAKONSKA PODLOGA</vt:lpstr>
      <vt:lpstr>KUTIJA PRVE POMOĆI</vt:lpstr>
      <vt:lpstr>LIJEKOVI</vt:lpstr>
      <vt:lpstr>LIJEKOVI</vt:lpstr>
      <vt:lpstr>ZAVOJNI MATERIJAL</vt:lpstr>
      <vt:lpstr>ZAVOJNI MATERIJAL</vt:lpstr>
      <vt:lpstr>POMOĆNI MATERIJAL</vt:lpstr>
      <vt:lpstr>POMOĆNI MATERIJAL</vt:lpstr>
      <vt:lpstr>PITANJA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PRIBOR PRVE POMOĆI</dc:title>
  <dc:creator>Nikola</dc:creator>
  <cp:lastModifiedBy>Nikola</cp:lastModifiedBy>
  <cp:revision>22</cp:revision>
  <dcterms:created xsi:type="dcterms:W3CDTF">2015-09-18T09:18:01Z</dcterms:created>
  <dcterms:modified xsi:type="dcterms:W3CDTF">2015-09-19T07:46:47Z</dcterms:modified>
</cp:coreProperties>
</file>