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6000" dirty="0" smtClean="0"/>
              <a:t>OZLJEDE GLAVE I KRALJEŽNICE</a:t>
            </a:r>
            <a:endParaRPr lang="hr-HR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lvl="0" algn="ctr">
              <a:buClr>
                <a:srgbClr val="1CADE4"/>
              </a:buClr>
            </a:pPr>
            <a:r>
              <a:rPr lang="hr-HR" sz="1600" dirty="0">
                <a:solidFill>
                  <a:prstClr val="black">
                    <a:lumMod val="95000"/>
                    <a:lumOff val="5000"/>
                  </a:prstClr>
                </a:solidFill>
              </a:rPr>
              <a:t>SREDNJA ŠKOLA AMBROZA HARAČIĆA MALI LOŠINJ</a:t>
            </a:r>
          </a:p>
          <a:p>
            <a:pPr lvl="0" algn="ctr">
              <a:buClr>
                <a:srgbClr val="1CADE4"/>
              </a:buClr>
            </a:pPr>
            <a:r>
              <a:rPr lang="hr-HR" sz="1600" dirty="0">
                <a:solidFill>
                  <a:prstClr val="black">
                    <a:lumMod val="95000"/>
                    <a:lumOff val="5000"/>
                  </a:prstClr>
                </a:solidFill>
              </a:rPr>
              <a:t>-</a:t>
            </a:r>
          </a:p>
          <a:p>
            <a:pPr lvl="0" algn="ctr">
              <a:buClr>
                <a:srgbClr val="1CADE4"/>
              </a:buClr>
            </a:pPr>
            <a:r>
              <a:rPr lang="hr-HR" sz="1600" dirty="0">
                <a:solidFill>
                  <a:prstClr val="black">
                    <a:lumMod val="95000"/>
                    <a:lumOff val="5000"/>
                  </a:prstClr>
                </a:solidFill>
              </a:rPr>
              <a:t>MEDICINA ZA POMORCE</a:t>
            </a:r>
          </a:p>
          <a:p>
            <a:pPr lvl="0" algn="ctr">
              <a:buClr>
                <a:srgbClr val="1CADE4"/>
              </a:buClr>
            </a:pPr>
            <a:r>
              <a:rPr lang="hr-HR" sz="1600" dirty="0">
                <a:solidFill>
                  <a:prstClr val="black">
                    <a:lumMod val="95000"/>
                    <a:lumOff val="5000"/>
                  </a:prstClr>
                </a:solidFill>
              </a:rPr>
              <a:t>-</a:t>
            </a:r>
          </a:p>
          <a:p>
            <a:pPr lvl="0" algn="ctr">
              <a:buClr>
                <a:srgbClr val="1CADE4"/>
              </a:buClr>
            </a:pPr>
            <a:r>
              <a:rPr lang="hr-HR" sz="16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23.XI.2015</a:t>
            </a:r>
            <a:r>
              <a:rPr lang="hr-HR" sz="1600" dirty="0">
                <a:solidFill>
                  <a:prstClr val="black">
                    <a:lumMod val="95000"/>
                    <a:lumOff val="5000"/>
                  </a:prstClr>
                </a:solidFill>
              </a:rPr>
              <a:t>.</a:t>
            </a:r>
          </a:p>
          <a:p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66"/>
          <a:stretch/>
        </p:blipFill>
        <p:spPr>
          <a:xfrm>
            <a:off x="430035" y="1110571"/>
            <a:ext cx="3835088" cy="30613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650" y="172310"/>
            <a:ext cx="2652932" cy="25730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8262" y="1892417"/>
            <a:ext cx="4050406" cy="24596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8073" y="276207"/>
            <a:ext cx="2429814" cy="236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88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dirty="0" smtClean="0"/>
              <a:t>ZBRINJAVANJE TEŠKIH OZLJEDA GLAVE</a:t>
            </a:r>
            <a:endParaRPr lang="hr-HR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2286000"/>
            <a:ext cx="8210024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 smtClean="0"/>
              <a:t>- ako je brod u luci odmah prevesti u bolnicu, ako je na pučini održavati vezu s </a:t>
            </a:r>
            <a:r>
              <a:rPr lang="hr-HR" sz="2400" dirty="0" err="1" smtClean="0"/>
              <a:t>radiomedicom</a:t>
            </a:r>
            <a:r>
              <a:rPr lang="hr-HR" sz="2400" dirty="0" smtClean="0"/>
              <a:t> i dogovarati hitan prijevoz unesrećenog, najbolje helikopterom</a:t>
            </a:r>
          </a:p>
          <a:p>
            <a:pPr marL="0" indent="0">
              <a:buNone/>
            </a:pPr>
            <a:r>
              <a:rPr lang="hr-HR" sz="2400" dirty="0" smtClean="0"/>
              <a:t>- ako je unesrećeni bez svijesti, držati ga u stabilnom bočnom položaju</a:t>
            </a:r>
          </a:p>
          <a:p>
            <a:pPr marL="0" indent="0">
              <a:buNone/>
            </a:pPr>
            <a:r>
              <a:rPr lang="hr-HR" sz="2400" dirty="0" smtClean="0"/>
              <a:t>- mora biti pod stalnim nadzorom zbog grčeva, povraćanja ili razdoblja vraćanja u svijest kada se može pomaknuti iz bočnog položaja</a:t>
            </a:r>
          </a:p>
          <a:p>
            <a:pPr marL="0" indent="0">
              <a:buNone/>
            </a:pPr>
            <a:r>
              <a:rPr lang="hr-HR" sz="2400" dirty="0" smtClean="0"/>
              <a:t>- kod otvorenih prijeloma ne „kopati” po rani, ne pokušavati odstraniti komadiće kosti iz rane i ne pritiskati ranu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94366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244699"/>
            <a:ext cx="9720072" cy="1840133"/>
          </a:xfrm>
        </p:spPr>
        <p:txBody>
          <a:bodyPr/>
          <a:lstStyle/>
          <a:p>
            <a:r>
              <a:rPr lang="hr-HR" sz="6000" dirty="0">
                <a:solidFill>
                  <a:prstClr val="black">
                    <a:lumMod val="95000"/>
                    <a:lumOff val="5000"/>
                  </a:prstClr>
                </a:solidFill>
              </a:rPr>
              <a:t>ZBRINJAVANJE TEŠKIH OZLJEDA GLAVE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687133"/>
            <a:ext cx="10399433" cy="46222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 smtClean="0"/>
              <a:t>- kod sumnje na prijelom s </a:t>
            </a:r>
            <a:r>
              <a:rPr lang="hr-HR" sz="2400" dirty="0" err="1" smtClean="0"/>
              <a:t>utisnućem</a:t>
            </a:r>
            <a:r>
              <a:rPr lang="hr-HR" sz="2400" dirty="0" smtClean="0"/>
              <a:t> koristiti „</a:t>
            </a:r>
            <a:r>
              <a:rPr lang="hr-HR" sz="2400" dirty="0" err="1" smtClean="0"/>
              <a:t>sparu</a:t>
            </a:r>
            <a:r>
              <a:rPr lang="hr-HR" sz="2400" dirty="0" smtClean="0"/>
              <a:t>” (vijenac tkanine) i trokutastu maramu</a:t>
            </a:r>
          </a:p>
          <a:p>
            <a:pPr marL="0" indent="0">
              <a:buNone/>
            </a:pPr>
            <a:r>
              <a:rPr lang="hr-HR" sz="2400" dirty="0" smtClean="0"/>
              <a:t>- ranu štititi šišanjem kose 5 cm od ruba i dezinfekcijom rubova rane (ne same rane), koristeći pritom sterilne gaze</a:t>
            </a:r>
          </a:p>
          <a:p>
            <a:pPr marL="0" indent="0">
              <a:buNone/>
            </a:pPr>
            <a:r>
              <a:rPr lang="hr-HR" sz="2400" dirty="0" smtClean="0"/>
              <a:t>- davati obavezno antibiotike</a:t>
            </a:r>
          </a:p>
          <a:p>
            <a:pPr marL="0" indent="0">
              <a:buNone/>
            </a:pPr>
            <a:r>
              <a:rPr lang="hr-HR" sz="2400" dirty="0" smtClean="0"/>
              <a:t>- ne davati </a:t>
            </a:r>
            <a:r>
              <a:rPr lang="hr-HR" sz="2400" dirty="0" err="1" smtClean="0"/>
              <a:t>morfin</a:t>
            </a:r>
            <a:endParaRPr lang="hr-HR" sz="2400" dirty="0" smtClean="0"/>
          </a:p>
          <a:p>
            <a:pPr marL="0" indent="0">
              <a:buNone/>
            </a:pPr>
            <a:r>
              <a:rPr lang="hr-HR" sz="2400" dirty="0" smtClean="0"/>
              <a:t>- kod nemira davati injekcije </a:t>
            </a:r>
            <a:r>
              <a:rPr lang="hr-HR" sz="2400" dirty="0" err="1" smtClean="0"/>
              <a:t>Apaurina</a:t>
            </a:r>
            <a:endParaRPr lang="hr-HR" sz="2400" dirty="0"/>
          </a:p>
          <a:p>
            <a:pPr marL="0" indent="0">
              <a:buNone/>
            </a:pPr>
            <a:r>
              <a:rPr lang="hr-HR" sz="2400" dirty="0" smtClean="0"/>
              <a:t>- skidati temperaturu</a:t>
            </a:r>
          </a:p>
          <a:p>
            <a:pPr marL="0" indent="0">
              <a:buNone/>
            </a:pPr>
            <a:r>
              <a:rPr lang="hr-HR" sz="2400" dirty="0" smtClean="0"/>
              <a:t>- </a:t>
            </a:r>
            <a:r>
              <a:rPr lang="hr-HR" sz="2400" dirty="0"/>
              <a:t>s</a:t>
            </a:r>
            <a:r>
              <a:rPr lang="hr-HR" sz="2400" dirty="0" smtClean="0"/>
              <a:t>talno pratiti stanje unesrećenog</a:t>
            </a:r>
            <a:endParaRPr lang="hr-HR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0445" y="3193961"/>
            <a:ext cx="5313116" cy="3226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5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360608"/>
            <a:ext cx="9720072" cy="1724224"/>
          </a:xfrm>
        </p:spPr>
        <p:txBody>
          <a:bodyPr>
            <a:normAutofit/>
          </a:bodyPr>
          <a:lstStyle/>
          <a:p>
            <a:r>
              <a:rPr lang="hr-HR" sz="6000" dirty="0" smtClean="0"/>
              <a:t>OZLJEDE KRALJEŽNICE</a:t>
            </a:r>
            <a:endParaRPr lang="hr-HR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28800"/>
            <a:ext cx="10257765" cy="4662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 smtClean="0"/>
              <a:t>- presijecanje produžene moždine dovodi do smrti (centri za upravljanje važnim životnim funkcijama), presijecanje leđne moždine dovodi do uzetosti ispod mjesta ozljede</a:t>
            </a:r>
          </a:p>
          <a:p>
            <a:pPr marL="0" indent="0">
              <a:buNone/>
            </a:pPr>
            <a:r>
              <a:rPr lang="hr-HR" sz="2400" dirty="0" smtClean="0"/>
              <a:t>- uzroci pad s visine, prometne nesreće, tučnjave, skok u vodu…</a:t>
            </a:r>
          </a:p>
          <a:p>
            <a:pPr marL="0" indent="0">
              <a:buNone/>
            </a:pPr>
            <a:r>
              <a:rPr lang="hr-HR" sz="2400" dirty="0" smtClean="0"/>
              <a:t>- simptomi su slabost, oduzetost udova, slabljenje ili gubitak osjeta, te trnci ili žarenje u udovima</a:t>
            </a:r>
          </a:p>
          <a:p>
            <a:pPr marL="0" indent="0">
              <a:buNone/>
            </a:pPr>
            <a:r>
              <a:rPr lang="hr-HR" sz="2400" dirty="0" smtClean="0"/>
              <a:t>- osjet ispitujemo prolaskom zašiljenim predmetom po udovima, </a:t>
            </a:r>
            <a:r>
              <a:rPr lang="hr-HR" sz="2400" dirty="0" err="1" smtClean="0"/>
              <a:t>neosjetnost</a:t>
            </a:r>
            <a:r>
              <a:rPr lang="hr-HR" sz="2400" dirty="0" smtClean="0"/>
              <a:t> uz nemogućnost pomicanja udova od strane unesrećenog znak su teške ozljede</a:t>
            </a:r>
          </a:p>
          <a:p>
            <a:pPr marL="0" indent="0">
              <a:buNone/>
            </a:pPr>
            <a:r>
              <a:rPr lang="hr-HR" sz="2400" dirty="0" smtClean="0"/>
              <a:t>- mogući jaki bolovi, davati </a:t>
            </a:r>
            <a:r>
              <a:rPr lang="hr-HR" sz="2400" dirty="0" err="1" smtClean="0"/>
              <a:t>morfin</a:t>
            </a:r>
            <a:r>
              <a:rPr lang="hr-HR" sz="2400" dirty="0" smtClean="0"/>
              <a:t> (u dogovoru s </a:t>
            </a:r>
            <a:r>
              <a:rPr lang="hr-HR" sz="2400" dirty="0" err="1" smtClean="0"/>
              <a:t>radiomedicom</a:t>
            </a:r>
            <a:r>
              <a:rPr lang="hr-HR" sz="2400" dirty="0" smtClean="0"/>
              <a:t>)</a:t>
            </a:r>
          </a:p>
          <a:p>
            <a:pPr marL="0" indent="0">
              <a:buNone/>
            </a:pPr>
            <a:r>
              <a:rPr lang="hr-HR" sz="2400" dirty="0" smtClean="0"/>
              <a:t>- imobilizacija i transport </a:t>
            </a:r>
            <a:r>
              <a:rPr lang="hr-HR" sz="2400" dirty="0" smtClean="0">
                <a:latin typeface="Century Gothic" panose="020B0502020202020204" pitchFamily="34" charset="0"/>
              </a:rPr>
              <a:t>► </a:t>
            </a:r>
            <a:r>
              <a:rPr lang="hr-HR" sz="2400" dirty="0" smtClean="0"/>
              <a:t>vidi istoimenu nastavnu jedinicu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99412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218941"/>
            <a:ext cx="9720072" cy="1788618"/>
          </a:xfrm>
        </p:spPr>
        <p:txBody>
          <a:bodyPr>
            <a:normAutofit/>
          </a:bodyPr>
          <a:lstStyle/>
          <a:p>
            <a:r>
              <a:rPr lang="hr-HR" sz="6000" dirty="0" smtClean="0"/>
              <a:t>PITANJA</a:t>
            </a:r>
            <a:endParaRPr lang="hr-HR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854" y="1815921"/>
            <a:ext cx="9984347" cy="44934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 smtClean="0"/>
              <a:t>1) Nabroji lake i teške ozljede glave! Zašto ih tako dijelimo?</a:t>
            </a:r>
          </a:p>
          <a:p>
            <a:pPr marL="0" indent="0">
              <a:buNone/>
            </a:pPr>
            <a:r>
              <a:rPr lang="hr-HR" sz="2400" dirty="0" smtClean="0"/>
              <a:t>2) Koji su znakovi teške ozljede glave? </a:t>
            </a:r>
          </a:p>
          <a:p>
            <a:pPr marL="0" indent="0">
              <a:buNone/>
            </a:pPr>
            <a:r>
              <a:rPr lang="hr-HR" sz="2400" dirty="0" smtClean="0"/>
              <a:t>3) Što možeš reći o potresu mozga?</a:t>
            </a:r>
          </a:p>
          <a:p>
            <a:pPr marL="0" indent="0">
              <a:buNone/>
            </a:pPr>
            <a:r>
              <a:rPr lang="hr-HR" sz="2400" dirty="0" smtClean="0"/>
              <a:t>4) Što možeš reći o krvarenjima unutar lubanje?</a:t>
            </a:r>
          </a:p>
          <a:p>
            <a:pPr marL="0" indent="0">
              <a:buNone/>
            </a:pPr>
            <a:r>
              <a:rPr lang="hr-HR" sz="2400" dirty="0" smtClean="0"/>
              <a:t>5) Kako zbrinjavamo teške ozljede glave?</a:t>
            </a:r>
          </a:p>
          <a:p>
            <a:pPr marL="0" indent="0">
              <a:buNone/>
            </a:pPr>
            <a:r>
              <a:rPr lang="hr-HR" sz="2400" dirty="0" smtClean="0"/>
              <a:t>6) Što općenito možeš reći o ozljedama kralježnice?</a:t>
            </a:r>
            <a:endParaRPr lang="hr-HR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713" y="2007559"/>
            <a:ext cx="4114591" cy="400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34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dirty="0" smtClean="0"/>
              <a:t>OZLJEDE GLAVE</a:t>
            </a:r>
            <a:endParaRPr lang="hr-HR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369712"/>
            <a:ext cx="9720073" cy="3939647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hr-HR" sz="2300" dirty="0" smtClean="0"/>
              <a:t>Mogu biti potencijalno opasne!</a:t>
            </a:r>
          </a:p>
          <a:p>
            <a:pPr marL="0" indent="0">
              <a:buNone/>
            </a:pPr>
            <a:r>
              <a:rPr lang="hr-HR" sz="2300" dirty="0" smtClean="0"/>
              <a:t>Na ozbiljnu ozljedu posumnjati ako:</a:t>
            </a:r>
          </a:p>
          <a:p>
            <a:pPr marL="0" indent="0">
              <a:buNone/>
            </a:pPr>
            <a:r>
              <a:rPr lang="hr-HR" sz="2300" dirty="0" smtClean="0"/>
              <a:t>- je unesrećeni dulje bez svijesti</a:t>
            </a:r>
          </a:p>
          <a:p>
            <a:pPr marL="0" indent="0">
              <a:buNone/>
            </a:pPr>
            <a:r>
              <a:rPr lang="hr-HR" sz="2300" dirty="0" smtClean="0"/>
              <a:t>- krv ili bistra tekućina (cerebrospinalni likvor) izlaze na nos, uši ili usta</a:t>
            </a:r>
          </a:p>
          <a:p>
            <a:pPr marL="0" indent="0">
              <a:buNone/>
            </a:pPr>
            <a:r>
              <a:rPr lang="hr-HR" sz="2300" dirty="0" smtClean="0"/>
              <a:t>- postoji sumnja na otvoreni prijelom lubanje (infekcija!)</a:t>
            </a:r>
          </a:p>
          <a:p>
            <a:pPr marL="0" indent="0">
              <a:buNone/>
            </a:pPr>
            <a:r>
              <a:rPr lang="hr-HR" sz="2300" dirty="0" smtClean="0"/>
              <a:t>- postoje znakovi paralize moždanih živaca, uzetost te trzaji ili grčevi</a:t>
            </a:r>
          </a:p>
          <a:p>
            <a:pPr marL="0" indent="0">
              <a:buNone/>
            </a:pPr>
            <a:r>
              <a:rPr lang="hr-HR" sz="2300" dirty="0" smtClean="0"/>
              <a:t>- se glavobolja i povraćanje pojačavaju</a:t>
            </a:r>
          </a:p>
          <a:p>
            <a:pPr marL="0" indent="0">
              <a:buNone/>
            </a:pPr>
            <a:r>
              <a:rPr lang="hr-HR" sz="2300" dirty="0" smtClean="0"/>
              <a:t>- unesrećeni padne u nesvijest neko vrijeme po udarcu u glavu</a:t>
            </a:r>
          </a:p>
          <a:p>
            <a:pPr marL="0" indent="0">
              <a:buNone/>
            </a:pPr>
            <a:r>
              <a:rPr lang="hr-HR" sz="2300" dirty="0" smtClean="0"/>
              <a:t>- je bilo sporije od 65/min</a:t>
            </a:r>
          </a:p>
          <a:p>
            <a:pPr marL="0" indent="0">
              <a:buNone/>
            </a:pPr>
            <a:r>
              <a:rPr lang="hr-HR" sz="2300" dirty="0" smtClean="0"/>
              <a:t>- su zjenice nejednake ili proširene</a:t>
            </a:r>
          </a:p>
          <a:p>
            <a:pPr marL="0" indent="0">
              <a:buNone/>
            </a:pPr>
            <a:r>
              <a:rPr lang="hr-HR" sz="2300" dirty="0" smtClean="0"/>
              <a:t>- je tjelesna temperatura iznad 40 °C</a:t>
            </a:r>
          </a:p>
          <a:p>
            <a:pPr marL="0" indent="0">
              <a:buNone/>
            </a:pPr>
            <a:endParaRPr lang="hr-HR" sz="2300" dirty="0" smtClean="0"/>
          </a:p>
          <a:p>
            <a:pPr marL="0" indent="0">
              <a:buNone/>
            </a:pPr>
            <a:r>
              <a:rPr lang="hr-HR" sz="2300" dirty="0" smtClean="0"/>
              <a:t>Dijelimo ih na lake i teške</a:t>
            </a:r>
            <a:endParaRPr lang="hr-HR" sz="2300" dirty="0"/>
          </a:p>
        </p:txBody>
      </p:sp>
    </p:spTree>
    <p:extLst>
      <p:ext uri="{BB962C8B-B14F-4D97-AF65-F5344CB8AC3E}">
        <p14:creationId xmlns:p14="http://schemas.microsoft.com/office/powerpoint/2010/main" val="29978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dirty="0" smtClean="0"/>
              <a:t>LAKE OZLJEDE GLAVE</a:t>
            </a:r>
            <a:endParaRPr lang="hr-HR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2084832"/>
            <a:ext cx="5080458" cy="4224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 smtClean="0"/>
              <a:t>Krvni podljev, površinske rane i potres mozga</a:t>
            </a:r>
          </a:p>
          <a:p>
            <a:pPr marL="0" indent="0">
              <a:buNone/>
            </a:pPr>
            <a:r>
              <a:rPr lang="hr-HR" sz="2400" dirty="0" smtClean="0"/>
              <a:t>Krvni podljev</a:t>
            </a:r>
          </a:p>
          <a:p>
            <a:pPr marL="0" indent="0">
              <a:buNone/>
            </a:pPr>
            <a:r>
              <a:rPr lang="hr-HR" sz="2400" dirty="0" smtClean="0"/>
              <a:t>- </a:t>
            </a:r>
            <a:r>
              <a:rPr lang="hr-HR" sz="2400" dirty="0" err="1" smtClean="0"/>
              <a:t>prsnuće</a:t>
            </a:r>
            <a:r>
              <a:rPr lang="hr-HR" sz="2400" dirty="0" smtClean="0"/>
              <a:t> žile između kože i kosti, obično zbog udarca tupim predmetom ili pada</a:t>
            </a:r>
            <a:endParaRPr lang="hr-HR" sz="2400" dirty="0"/>
          </a:p>
          <a:p>
            <a:pPr marL="0" indent="0">
              <a:buNone/>
            </a:pPr>
            <a:r>
              <a:rPr lang="hr-HR" sz="2400" dirty="0" smtClean="0"/>
              <a:t>- podljev oštro ograničen, napet i bolan ili neoštro ograničen i mekan</a:t>
            </a:r>
          </a:p>
          <a:p>
            <a:pPr marL="0" indent="0">
              <a:buNone/>
            </a:pPr>
            <a:r>
              <a:rPr lang="hr-HR" sz="2400" dirty="0" smtClean="0"/>
              <a:t>- stavljanjem hladnog obloga ili leda smanjuju se bol i pospješuje smanjenje otekline</a:t>
            </a:r>
            <a:endParaRPr lang="hr-HR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964" y="585216"/>
            <a:ext cx="5154982" cy="572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68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dirty="0" smtClean="0"/>
              <a:t>LAKE OZLJEDE GLAVE</a:t>
            </a:r>
            <a:endParaRPr lang="hr-HR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6097889" cy="4224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 smtClean="0"/>
              <a:t>Površinske rane glave</a:t>
            </a:r>
          </a:p>
          <a:p>
            <a:pPr marL="0" indent="0">
              <a:buNone/>
            </a:pPr>
            <a:r>
              <a:rPr lang="hr-HR" sz="2400" dirty="0" smtClean="0"/>
              <a:t>- uzrokuje ih obično udarac oštrog predmeta u glavu, koža lako puca jer nema potkožnog tkiva</a:t>
            </a:r>
          </a:p>
          <a:p>
            <a:pPr marL="0" indent="0">
              <a:buNone/>
            </a:pPr>
            <a:r>
              <a:rPr lang="hr-HR" sz="2400" dirty="0" smtClean="0"/>
              <a:t>- obilno krvarenje, rubovi rane često nepravilni, može postojati oteklina</a:t>
            </a:r>
          </a:p>
          <a:p>
            <a:pPr marL="0" indent="0">
              <a:buNone/>
            </a:pPr>
            <a:r>
              <a:rPr lang="hr-HR" sz="2400" dirty="0" smtClean="0"/>
              <a:t>- krvarenje se zaustavlja pritiskom na ranu </a:t>
            </a:r>
            <a:r>
              <a:rPr lang="hr-HR" sz="2400" dirty="0" err="1" smtClean="0"/>
              <a:t>kompresivnim</a:t>
            </a:r>
            <a:r>
              <a:rPr lang="hr-HR" sz="2400" dirty="0" smtClean="0"/>
              <a:t> zavojem i šivanjem ako je potrebno (prije šivanja ošišati kosu 2-3 cm oko rane)</a:t>
            </a:r>
          </a:p>
          <a:p>
            <a:pPr marL="0" indent="0">
              <a:buNone/>
            </a:pPr>
            <a:r>
              <a:rPr lang="hr-HR" sz="2400" dirty="0" smtClean="0"/>
              <a:t>- ovakve rane obično dobro zacjeljuju i nisu podložne infekciji</a:t>
            </a:r>
          </a:p>
          <a:p>
            <a:pPr marL="0" indent="0">
              <a:buNone/>
            </a:pPr>
            <a:endParaRPr lang="hr-HR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7" r="17095"/>
          <a:stretch/>
        </p:blipFill>
        <p:spPr>
          <a:xfrm>
            <a:off x="7292382" y="1184857"/>
            <a:ext cx="4390366" cy="5124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12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dirty="0" smtClean="0"/>
              <a:t>LAKE OZLJEDE GLAVE</a:t>
            </a:r>
            <a:endParaRPr lang="hr-HR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28045"/>
            <a:ext cx="10167613" cy="4081315"/>
          </a:xfrm>
        </p:spPr>
        <p:txBody>
          <a:bodyPr/>
          <a:lstStyle/>
          <a:p>
            <a:pPr marL="0" indent="0">
              <a:buNone/>
            </a:pPr>
            <a:r>
              <a:rPr lang="hr-HR" sz="2400" dirty="0" smtClean="0"/>
              <a:t>Potres mozga</a:t>
            </a:r>
          </a:p>
          <a:p>
            <a:pPr marL="0" indent="0">
              <a:buNone/>
            </a:pPr>
            <a:r>
              <a:rPr lang="hr-HR" sz="2400" dirty="0" smtClean="0"/>
              <a:t>- nastaje nakon jakog udarca u glavu, udarac se prenosi kroz mekano i osjetljivo tkivo mozga</a:t>
            </a:r>
          </a:p>
          <a:p>
            <a:pPr marL="0" indent="0">
              <a:buNone/>
            </a:pPr>
            <a:r>
              <a:rPr lang="hr-HR" sz="2400" dirty="0" smtClean="0"/>
              <a:t>- uvijek sumnjamo na potres mozga ako je bilo i posve kratkog gubitka svijesti, pogotovo ako je prisutan i gubitak pamćenja za događaj</a:t>
            </a:r>
          </a:p>
          <a:p>
            <a:pPr marL="0" indent="0">
              <a:buNone/>
            </a:pPr>
            <a:r>
              <a:rPr lang="hr-HR" sz="2400" dirty="0" smtClean="0"/>
              <a:t>- kod glavobolje, mučnine i povraćanja tražiti savjet liječnika preko radija</a:t>
            </a:r>
            <a:endParaRPr lang="hr-HR" sz="2400" dirty="0"/>
          </a:p>
          <a:p>
            <a:pPr marL="0" indent="0">
              <a:buNone/>
            </a:pPr>
            <a:r>
              <a:rPr lang="hr-HR" sz="2400" dirty="0" smtClean="0"/>
              <a:t>- uvijek smjestiti pacijenta u krevet i kroz 48 sati pratiti ima li znakova ozbiljnije ozljede – za glavobolju (može potrajati par tjedana) davati </a:t>
            </a:r>
            <a:r>
              <a:rPr lang="hr-HR" sz="2400" dirty="0" err="1" smtClean="0"/>
              <a:t>Andol</a:t>
            </a:r>
            <a:r>
              <a:rPr lang="hr-HR" sz="2400" dirty="0" smtClean="0"/>
              <a:t> ili </a:t>
            </a:r>
            <a:r>
              <a:rPr lang="hr-HR" sz="2400" dirty="0" err="1" smtClean="0"/>
              <a:t>Panadon</a:t>
            </a:r>
            <a:endParaRPr lang="hr-HR" sz="2400" dirty="0" smtClean="0"/>
          </a:p>
          <a:p>
            <a:pPr marL="0" indent="0">
              <a:buNone/>
            </a:pPr>
            <a:r>
              <a:rPr lang="hr-HR" sz="2400" dirty="0" smtClean="0"/>
              <a:t>- </a:t>
            </a:r>
            <a:r>
              <a:rPr lang="hr-HR" sz="2400" dirty="0"/>
              <a:t>k</a:t>
            </a:r>
            <a:r>
              <a:rPr lang="hr-HR" sz="2400" dirty="0" smtClean="0"/>
              <a:t>od znakova pogoršanja tražiti savjet preko radija i što hitnije smjestiti u bolnic</a:t>
            </a:r>
            <a:r>
              <a:rPr lang="hr-HR" dirty="0" smtClean="0"/>
              <a:t>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6102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373487"/>
            <a:ext cx="3856965" cy="2266681"/>
          </a:xfrm>
        </p:spPr>
        <p:txBody>
          <a:bodyPr>
            <a:normAutofit/>
          </a:bodyPr>
          <a:lstStyle/>
          <a:p>
            <a:r>
              <a:rPr lang="hr-HR" sz="6000" dirty="0" smtClean="0"/>
              <a:t>TEŠKE OZLJEDE GLAVE</a:t>
            </a:r>
            <a:endParaRPr lang="hr-HR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3142445"/>
            <a:ext cx="10708526" cy="3296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 smtClean="0"/>
              <a:t>Prijelom lubanjskih kostiju, prijelom kostiju baze lubanje, prijelom kosti s </a:t>
            </a:r>
            <a:r>
              <a:rPr lang="hr-HR" sz="2400" dirty="0" err="1" smtClean="0"/>
              <a:t>utisnućem</a:t>
            </a:r>
            <a:r>
              <a:rPr lang="hr-HR" sz="2400" dirty="0" smtClean="0"/>
              <a:t>, krvarenje unutar lubanje – sa sigurnošću se dijagnosticira </a:t>
            </a:r>
            <a:r>
              <a:rPr lang="hr-HR" sz="2400" dirty="0" err="1" smtClean="0"/>
              <a:t>rentgenskom</a:t>
            </a:r>
            <a:r>
              <a:rPr lang="hr-HR" sz="2400" dirty="0" smtClean="0"/>
              <a:t> snimkom</a:t>
            </a:r>
          </a:p>
          <a:p>
            <a:pPr marL="0" indent="0">
              <a:buNone/>
            </a:pPr>
            <a:r>
              <a:rPr lang="hr-HR" sz="2400" dirty="0" smtClean="0"/>
              <a:t>Prijelom lubanjskih kostiju</a:t>
            </a:r>
          </a:p>
          <a:p>
            <a:pPr marL="0" indent="0">
              <a:buNone/>
            </a:pPr>
            <a:r>
              <a:rPr lang="hr-HR" sz="2400" dirty="0" smtClean="0"/>
              <a:t>- </a:t>
            </a:r>
            <a:r>
              <a:rPr lang="hr-HR" sz="2400" dirty="0" err="1" smtClean="0"/>
              <a:t>crtasti</a:t>
            </a:r>
            <a:r>
              <a:rPr lang="hr-HR" sz="2400" dirty="0" smtClean="0"/>
              <a:t> (linearni prijelom) – mogu biti prisutni znakovi teške ozljede glave</a:t>
            </a:r>
          </a:p>
          <a:p>
            <a:pPr marL="0" indent="0">
              <a:buNone/>
            </a:pPr>
            <a:r>
              <a:rPr lang="hr-HR" sz="2400" dirty="0" smtClean="0"/>
              <a:t>Prijelom kostiju baze lubanje (životno </a:t>
            </a:r>
            <a:r>
              <a:rPr lang="hr-HR" sz="2400" dirty="0" err="1" smtClean="0"/>
              <a:t>ugrožavajuće</a:t>
            </a:r>
            <a:r>
              <a:rPr lang="hr-HR" sz="2400" dirty="0" smtClean="0"/>
              <a:t>)</a:t>
            </a:r>
            <a:endParaRPr lang="hr-HR" sz="2400" dirty="0"/>
          </a:p>
          <a:p>
            <a:pPr marL="0" indent="0">
              <a:buNone/>
            </a:pPr>
            <a:r>
              <a:rPr lang="hr-HR" sz="2400" dirty="0" smtClean="0"/>
              <a:t>- na njega upućuju curenje krvi ili likvora na usta, nos ili uši</a:t>
            </a:r>
          </a:p>
          <a:p>
            <a:pPr marL="0" indent="0">
              <a:buNone/>
            </a:pPr>
            <a:r>
              <a:rPr lang="hr-HR" sz="2400" dirty="0" smtClean="0"/>
              <a:t>- visoko specifičan znak je modrica u obliku naočala – na oba oka i svim vjeđama</a:t>
            </a:r>
            <a:endParaRPr lang="hr-HR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233" y="421313"/>
            <a:ext cx="2546702" cy="246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5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320862"/>
          </a:xfrm>
        </p:spPr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 algn="ctr">
              <a:buNone/>
            </a:pPr>
            <a:endParaRPr lang="hr-HR" sz="2400" dirty="0" smtClean="0"/>
          </a:p>
          <a:p>
            <a:pPr marL="0" indent="0" algn="ctr">
              <a:buNone/>
            </a:pPr>
            <a:r>
              <a:rPr lang="hr-HR" sz="2400" dirty="0" smtClean="0"/>
              <a:t>Hematom u obliku naočala („</a:t>
            </a:r>
            <a:r>
              <a:rPr lang="hr-HR" sz="2400" dirty="0" err="1" smtClean="0"/>
              <a:t>racoon</a:t>
            </a:r>
            <a:r>
              <a:rPr lang="hr-HR" sz="2400" dirty="0" smtClean="0"/>
              <a:t> </a:t>
            </a:r>
            <a:r>
              <a:rPr lang="hr-HR" sz="2400" dirty="0" err="1" smtClean="0"/>
              <a:t>eyes</a:t>
            </a:r>
            <a:r>
              <a:rPr lang="hr-HR" sz="2400" dirty="0" smtClean="0"/>
              <a:t>”)</a:t>
            </a:r>
            <a:endParaRPr lang="hr-HR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943" y="374432"/>
            <a:ext cx="8914441" cy="5226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87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425003"/>
            <a:ext cx="9720072" cy="1659829"/>
          </a:xfrm>
        </p:spPr>
        <p:txBody>
          <a:bodyPr>
            <a:normAutofit/>
          </a:bodyPr>
          <a:lstStyle/>
          <a:p>
            <a:r>
              <a:rPr lang="hr-HR" sz="6000" dirty="0" smtClean="0"/>
              <a:t>TEŠKE OZLJEDE GLAVE</a:t>
            </a:r>
            <a:endParaRPr lang="hr-HR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54558"/>
            <a:ext cx="4269089" cy="44548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 smtClean="0"/>
              <a:t>Prijelom kostiju s </a:t>
            </a:r>
            <a:r>
              <a:rPr lang="hr-HR" sz="2400" dirty="0" err="1" smtClean="0"/>
              <a:t>utisnućem</a:t>
            </a:r>
            <a:r>
              <a:rPr lang="hr-HR" sz="2400" dirty="0" smtClean="0"/>
              <a:t> (životno </a:t>
            </a:r>
            <a:r>
              <a:rPr lang="hr-HR" sz="2400" dirty="0" err="1" smtClean="0"/>
              <a:t>ugrožavajuće</a:t>
            </a:r>
            <a:r>
              <a:rPr lang="hr-HR" sz="2400" dirty="0" smtClean="0"/>
              <a:t>)</a:t>
            </a:r>
          </a:p>
          <a:p>
            <a:pPr marL="0" indent="0">
              <a:buNone/>
            </a:pPr>
            <a:r>
              <a:rPr lang="hr-HR" sz="2400" dirty="0" smtClean="0"/>
              <a:t>- obično nastaje kod jakog udarca teškim tupim predmetom (npr. čekić)</a:t>
            </a:r>
            <a:endParaRPr lang="hr-HR" sz="2400" dirty="0"/>
          </a:p>
          <a:p>
            <a:pPr marL="0" indent="0">
              <a:buNone/>
            </a:pPr>
            <a:r>
              <a:rPr lang="hr-HR" sz="2400" dirty="0" smtClean="0"/>
              <a:t>- najčešće udružen s površinskom ozljedom glave (otvoreni prijelom)</a:t>
            </a:r>
          </a:p>
          <a:p>
            <a:pPr marL="0" indent="0">
              <a:buNone/>
            </a:pPr>
            <a:r>
              <a:rPr lang="hr-HR" sz="2400" dirty="0" smtClean="0"/>
              <a:t>- komadi kosti se utiskuju u tkivo mozga</a:t>
            </a:r>
          </a:p>
          <a:p>
            <a:pPr marL="0" indent="0">
              <a:buNone/>
            </a:pPr>
            <a:r>
              <a:rPr lang="hr-HR" sz="2400" dirty="0" smtClean="0"/>
              <a:t>- na samu ranu može istjecati likvor</a:t>
            </a:r>
            <a:endParaRPr lang="hr-HR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588" y="1954709"/>
            <a:ext cx="6261100" cy="425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41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dirty="0" smtClean="0"/>
              <a:t>TEŠKE OZLJEDE GLAVE</a:t>
            </a:r>
            <a:endParaRPr lang="hr-HR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1957589"/>
            <a:ext cx="6522892" cy="4351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 smtClean="0"/>
              <a:t>Krvarenje unutar lubanje</a:t>
            </a:r>
          </a:p>
          <a:p>
            <a:pPr marL="0" indent="0">
              <a:buNone/>
            </a:pPr>
            <a:r>
              <a:rPr lang="hr-HR" sz="2400" dirty="0" smtClean="0"/>
              <a:t>- kao posljedica udarca (ne nužno jakog) javlja se oštećenje krvne žile i krvarenje u prostor između kosti i moždanih ovojnica</a:t>
            </a:r>
          </a:p>
          <a:p>
            <a:pPr marL="0" indent="0">
              <a:buNone/>
            </a:pPr>
            <a:r>
              <a:rPr lang="hr-HR" sz="2400" dirty="0" smtClean="0"/>
              <a:t>- hematom pritišće mozak – oštećenje funkcije mozga</a:t>
            </a:r>
            <a:endParaRPr lang="hr-HR" sz="2400" dirty="0"/>
          </a:p>
          <a:p>
            <a:pPr marL="0" indent="0">
              <a:buNone/>
            </a:pPr>
            <a:r>
              <a:rPr lang="hr-HR" sz="2400" dirty="0" smtClean="0"/>
              <a:t>- karakterističan je gubitak svijesti po udarcu, zatim razdoblje pune svijesti i napokon pad u dublju nesvjesticu</a:t>
            </a:r>
          </a:p>
          <a:p>
            <a:pPr marL="0" indent="0">
              <a:buNone/>
            </a:pPr>
            <a:r>
              <a:rPr lang="hr-HR" sz="2400" dirty="0" smtClean="0"/>
              <a:t>- u razdoblju pune svijesti mogu se pojaviti znakovi teške ozljede glave</a:t>
            </a:r>
            <a:endParaRPr lang="hr-HR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021" y="1957589"/>
            <a:ext cx="4267200" cy="413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214</TotalTime>
  <Words>867</Words>
  <Application>Microsoft Office PowerPoint</Application>
  <PresentationFormat>Widescreen</PresentationFormat>
  <Paragraphs>94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Century Gothic</vt:lpstr>
      <vt:lpstr>Tw Cen MT</vt:lpstr>
      <vt:lpstr>Tw Cen MT Condensed</vt:lpstr>
      <vt:lpstr>Wingdings 3</vt:lpstr>
      <vt:lpstr>Integral</vt:lpstr>
      <vt:lpstr>OZLJEDE GLAVE I KRALJEŽNICE</vt:lpstr>
      <vt:lpstr>OZLJEDE GLAVE</vt:lpstr>
      <vt:lpstr>LAKE OZLJEDE GLAVE</vt:lpstr>
      <vt:lpstr>LAKE OZLJEDE GLAVE</vt:lpstr>
      <vt:lpstr>LAKE OZLJEDE GLAVE</vt:lpstr>
      <vt:lpstr>TEŠKE OZLJEDE GLAVE</vt:lpstr>
      <vt:lpstr>PowerPoint Presentation</vt:lpstr>
      <vt:lpstr>TEŠKE OZLJEDE GLAVE</vt:lpstr>
      <vt:lpstr>TEŠKE OZLJEDE GLAVE</vt:lpstr>
      <vt:lpstr>ZBRINJAVANJE TEŠKIH OZLJEDA GLAVE</vt:lpstr>
      <vt:lpstr>ZBRINJAVANJE TEŠKIH OZLJEDA GLAVE</vt:lpstr>
      <vt:lpstr>OZLJEDE KRALJEŽNICE</vt:lpstr>
      <vt:lpstr>PITANJA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OZLJEDE GLAVE I KRALJEŽNICE</dc:title>
  <dc:creator>Nikola</dc:creator>
  <cp:lastModifiedBy>Nikola</cp:lastModifiedBy>
  <cp:revision>19</cp:revision>
  <dcterms:created xsi:type="dcterms:W3CDTF">2016-01-02T12:11:12Z</dcterms:created>
  <dcterms:modified xsi:type="dcterms:W3CDTF">2016-01-02T15:46:02Z</dcterms:modified>
</cp:coreProperties>
</file>