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59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18.9.2017.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060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20574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18.9.2017.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937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 marL="457200" indent="-4572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914400" indent="-4572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 marL="1371600" indent="-4572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 marL="1828800" indent="-4572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 marL="2286000" indent="-4572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18.9.2017.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883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212725"/>
            <a:ext cx="6756400" cy="51117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914400"/>
            <a:ext cx="11125200" cy="526256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18.9.2017.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4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18.9.2017.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52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18.9.2017.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697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lang="hr-HR" sz="3200" b="1" kern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buChar char="Ø"/>
              <a:defRPr lang="hr-HR" sz="2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buChar char="Ø"/>
              <a:defRPr lang="hr-HR" sz="2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buChar char="Ø"/>
              <a:defRPr lang="hr-HR" sz="2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buChar char="Ø"/>
              <a:defRPr lang="hr-HR" sz="2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buChar char="Ø"/>
              <a:defRPr lang="hr-HR" sz="28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18.9.2017.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91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18.9.2017.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742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18.9.2017.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515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Ø"/>
              <a:defRPr sz="2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18.9.2017.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648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312-77C3-4371-89D2-CDD56B7C01A9}" type="datetimeFigureOut">
              <a:rPr lang="hr-HR" smtClean="0"/>
              <a:t>18.9.2017.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665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F312-77C3-4371-89D2-CDD56B7C01A9}" type="datetimeFigureOut">
              <a:rPr lang="hr-HR" smtClean="0"/>
              <a:t>18.9.2017.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F59B-FC74-458C-AB35-460AF0F6FA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68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bermudaweather.files.wordpress.com/" TargetMode="External"/><Relationship Id="rId13" Type="http://schemas.openxmlformats.org/officeDocument/2006/relationships/hyperlink" Target="http://www.fenomenitemporaleschi.it/i" TargetMode="External"/><Relationship Id="rId3" Type="http://schemas.openxmlformats.org/officeDocument/2006/relationships/hyperlink" Target="http://img543.imageshack.us/" TargetMode="External"/><Relationship Id="rId7" Type="http://schemas.openxmlformats.org/officeDocument/2006/relationships/hyperlink" Target="http://www.eoearth.org/" TargetMode="External"/><Relationship Id="rId12" Type="http://schemas.openxmlformats.org/officeDocument/2006/relationships/hyperlink" Target="http://www.meteoweb.eu/" TargetMode="External"/><Relationship Id="rId2" Type="http://schemas.openxmlformats.org/officeDocument/2006/relationships/hyperlink" Target="http://a.static.trunity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ntrometeolombardo.com/" TargetMode="External"/><Relationship Id="rId11" Type="http://schemas.openxmlformats.org/officeDocument/2006/relationships/hyperlink" Target="http://meteorologytraining.tpub.com/" TargetMode="External"/><Relationship Id="rId5" Type="http://schemas.openxmlformats.org/officeDocument/2006/relationships/hyperlink" Target="http://www.boston.com/news/weather/" TargetMode="External"/><Relationship Id="rId10" Type="http://schemas.openxmlformats.org/officeDocument/2006/relationships/hyperlink" Target="http://www.link2universe.net/" TargetMode="External"/><Relationship Id="rId4" Type="http://schemas.openxmlformats.org/officeDocument/2006/relationships/hyperlink" Target="http://www.zamg.ac.at/e" TargetMode="External"/><Relationship Id="rId9" Type="http://schemas.openxmlformats.org/officeDocument/2006/relationships/hyperlink" Target="http://i.guim.co.uk/static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Ciklone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48386"/>
          </a:xfrm>
        </p:spPr>
        <p:txBody>
          <a:bodyPr/>
          <a:lstStyle/>
          <a:p>
            <a:r>
              <a:rPr lang="hr-HR" dirty="0"/>
              <a:t>Ciklona – definicija</a:t>
            </a:r>
          </a:p>
          <a:p>
            <a:r>
              <a:rPr lang="hr-HR" dirty="0"/>
              <a:t>Obitelj ciklona</a:t>
            </a:r>
          </a:p>
          <a:p>
            <a:r>
              <a:rPr lang="hr-HR" dirty="0"/>
              <a:t>Sekundarne ciklone</a:t>
            </a:r>
          </a:p>
          <a:p>
            <a:r>
              <a:rPr lang="hr-HR" dirty="0"/>
              <a:t>Polarna frontalna depresija</a:t>
            </a:r>
          </a:p>
          <a:p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5493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Obnavljanje ciklone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ciklona se produbljuje do početka </a:t>
            </a:r>
            <a:r>
              <a:rPr lang="hr-HR" dirty="0" err="1"/>
              <a:t>okluzije</a:t>
            </a:r>
            <a:r>
              <a:rPr lang="hr-HR" dirty="0"/>
              <a:t> kada bi trebala slabit, ali se može produbiti ili obnoviti u ovim slučajevima:</a:t>
            </a:r>
          </a:p>
          <a:p>
            <a:pPr lvl="1"/>
            <a:r>
              <a:rPr lang="hr-HR" dirty="0"/>
              <a:t>novi brži poremećaj sustiže sporu </a:t>
            </a:r>
            <a:r>
              <a:rPr lang="hr-HR" dirty="0" err="1"/>
              <a:t>okludiranu</a:t>
            </a:r>
            <a:r>
              <a:rPr lang="hr-HR" dirty="0"/>
              <a:t> ciklonu</a:t>
            </a:r>
          </a:p>
          <a:p>
            <a:pPr lvl="1"/>
            <a:r>
              <a:rPr lang="hr-HR" dirty="0"/>
              <a:t>spajanje stare ciklone s novom u točki </a:t>
            </a:r>
            <a:r>
              <a:rPr lang="hr-HR" dirty="0" err="1"/>
              <a:t>okluzije</a:t>
            </a:r>
            <a:endParaRPr lang="hr-HR" dirty="0"/>
          </a:p>
          <a:p>
            <a:pPr lvl="1"/>
            <a:r>
              <a:rPr lang="hr-HR" dirty="0"/>
              <a:t>dolazak novog hladnog zraka sa strane</a:t>
            </a:r>
          </a:p>
          <a:p>
            <a:pPr lvl="1"/>
            <a:r>
              <a:rPr lang="hr-HR" dirty="0"/>
              <a:t>kad </a:t>
            </a:r>
            <a:r>
              <a:rPr lang="hr-HR" dirty="0" err="1"/>
              <a:t>okludirana</a:t>
            </a:r>
            <a:r>
              <a:rPr lang="hr-HR" dirty="0"/>
              <a:t> ciklona prijeđe s kopna na more</a:t>
            </a:r>
          </a:p>
          <a:p>
            <a:pPr lvl="1"/>
            <a:r>
              <a:rPr lang="hr-HR" dirty="0"/>
              <a:t>spajanjem dviju slabih ciklona</a:t>
            </a:r>
          </a:p>
          <a:p>
            <a:pPr lvl="1"/>
            <a:r>
              <a:rPr lang="hr-HR" dirty="0"/>
              <a:t>obnavljanjem tropskih ciklona u posljednjoj fazi, tj. kada dođu u zonu umjerenih širina</a:t>
            </a:r>
          </a:p>
        </p:txBody>
      </p:sp>
    </p:spTree>
    <p:extLst>
      <p:ext uri="{BB962C8B-B14F-4D97-AF65-F5344CB8AC3E}">
        <p14:creationId xmlns:p14="http://schemas.microsoft.com/office/powerpoint/2010/main" val="111719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Obitelj ciklona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polarna fronta je valovita crta</a:t>
            </a:r>
          </a:p>
          <a:p>
            <a:pPr lvl="1"/>
            <a:r>
              <a:rPr lang="hr-HR" dirty="0"/>
              <a:t>jezici polarnog i tropskog zraka idu </a:t>
            </a:r>
            <a:br>
              <a:rPr lang="hr-HR" dirty="0"/>
            </a:br>
            <a:r>
              <a:rPr lang="hr-HR" dirty="0"/>
              <a:t>prema suprotnoj strani i stvaraju </a:t>
            </a:r>
            <a:br>
              <a:rPr lang="hr-HR" dirty="0"/>
            </a:br>
            <a:r>
              <a:rPr lang="hr-HR" dirty="0"/>
              <a:t>grebene visokog tlaka između ciklona</a:t>
            </a:r>
            <a:br>
              <a:rPr lang="hr-HR" dirty="0"/>
            </a:br>
            <a:r>
              <a:rPr lang="hr-HR" dirty="0"/>
              <a:t>koji slijede jedan za drugim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121" y="188474"/>
            <a:ext cx="4717562" cy="33572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858" y="3736181"/>
            <a:ext cx="3528942" cy="303489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88" y="3056321"/>
            <a:ext cx="6000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Obitelj ciklona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599" y="914400"/>
            <a:ext cx="11740488" cy="5262563"/>
          </a:xfrm>
        </p:spPr>
        <p:txBody>
          <a:bodyPr/>
          <a:lstStyle/>
          <a:p>
            <a:r>
              <a:rPr lang="hr-HR" dirty="0"/>
              <a:t>Prva ciklona se zove matična (glavna) ciklona (slika 983,1009,1010 </a:t>
            </a:r>
            <a:r>
              <a:rPr lang="hr-HR" dirty="0" err="1"/>
              <a:t>hPa</a:t>
            </a:r>
            <a:r>
              <a:rPr lang="hr-HR" dirty="0"/>
              <a:t>)</a:t>
            </a:r>
          </a:p>
          <a:p>
            <a:r>
              <a:rPr lang="hr-HR" dirty="0"/>
              <a:t>svaka mlada ciklona se kreće južnije od prethodne</a:t>
            </a:r>
          </a:p>
          <a:p>
            <a:r>
              <a:rPr lang="hr-HR" dirty="0"/>
              <a:t>optimalni uvjeti zimi nad oceanima</a:t>
            </a:r>
          </a:p>
          <a:p>
            <a:r>
              <a:rPr lang="hr-HR" dirty="0"/>
              <a:t>obitelj se razvije u 5-6 dana, obično 3-5 ciklona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62" y="2988479"/>
            <a:ext cx="6301041" cy="34579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6166" y="2038576"/>
            <a:ext cx="3384646" cy="35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107" y="201352"/>
            <a:ext cx="5685430" cy="576571"/>
          </a:xfrm>
        </p:spPr>
        <p:txBody>
          <a:bodyPr>
            <a:normAutofit fontScale="90000"/>
          </a:bodyPr>
          <a:lstStyle/>
          <a:p>
            <a:r>
              <a:rPr lang="hr-HR" dirty="0"/>
              <a:t>Sekundarna ciklona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183106" y="777923"/>
            <a:ext cx="11472081" cy="2101755"/>
          </a:xfrm>
        </p:spPr>
        <p:txBody>
          <a:bodyPr/>
          <a:lstStyle/>
          <a:p>
            <a:r>
              <a:rPr lang="hr-HR" dirty="0"/>
              <a:t>mala, nekad i samo jedna zatvorena izobara</a:t>
            </a:r>
          </a:p>
          <a:p>
            <a:r>
              <a:rPr lang="hr-HR" dirty="0"/>
              <a:t>kod sazrijevanja ciklone (</a:t>
            </a:r>
            <a:r>
              <a:rPr lang="hr-HR" dirty="0" err="1"/>
              <a:t>okluzija</a:t>
            </a:r>
            <a:r>
              <a:rPr lang="hr-HR" dirty="0"/>
              <a:t>)</a:t>
            </a:r>
          </a:p>
          <a:p>
            <a:r>
              <a:rPr lang="hr-HR" dirty="0"/>
              <a:t>svaki poremećaj koji se razvija i obilazi osnovnu ciklonu ako u njemu tlak nije niži nego u matičnoj cikloni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817" y="2811439"/>
            <a:ext cx="4237329" cy="384184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475" y="2301946"/>
            <a:ext cx="36322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8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28599" y="212725"/>
            <a:ext cx="10089107" cy="511175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Orografska</a:t>
            </a:r>
            <a:r>
              <a:rPr lang="hr-HR" dirty="0"/>
              <a:t> (zavjetrinska depresija)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jaka zračna struja nailazi okomito na planinski lanac (Alpe) ili veliki otok (Madagaskar) pa se deformira</a:t>
            </a:r>
          </a:p>
          <a:p>
            <a:pPr lvl="1"/>
            <a:r>
              <a:rPr lang="hr-HR" dirty="0"/>
              <a:t>opadanje atmosferskog traka u zavjetrini</a:t>
            </a:r>
          </a:p>
          <a:p>
            <a:pPr lvl="1"/>
            <a:r>
              <a:rPr lang="hr-HR" dirty="0"/>
              <a:t>lijevo Alpe blokiraju oblake</a:t>
            </a:r>
          </a:p>
          <a:p>
            <a:pPr lvl="1"/>
            <a:r>
              <a:rPr lang="hr-HR" dirty="0"/>
              <a:t>desno Madagaskar – nastaje sekundarna </a:t>
            </a:r>
            <a:br>
              <a:rPr lang="hr-HR" dirty="0"/>
            </a:br>
            <a:r>
              <a:rPr lang="hr-HR" dirty="0"/>
              <a:t>ciklona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365" y="2689434"/>
            <a:ext cx="3566615" cy="389639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32" y="3699691"/>
            <a:ext cx="4040591" cy="28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59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Važne ciklone za Jadran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Genovska</a:t>
            </a:r>
            <a:r>
              <a:rPr lang="hr-HR" dirty="0"/>
              <a:t> nad Tirenskim morem (desno)</a:t>
            </a:r>
          </a:p>
          <a:p>
            <a:r>
              <a:rPr lang="hr-HR" dirty="0"/>
              <a:t>Jadranska (ispod)</a:t>
            </a:r>
          </a:p>
          <a:p>
            <a:r>
              <a:rPr lang="hr-HR" dirty="0"/>
              <a:t>Sredozemna (sredina)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634" y="212725"/>
            <a:ext cx="3619094" cy="31667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51" y="2879464"/>
            <a:ext cx="3719624" cy="31667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467" y="1796078"/>
            <a:ext cx="3479670" cy="284416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634" y="3379431"/>
            <a:ext cx="3619094" cy="28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15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Kretanje sredozemnih ciklona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727" y="1474598"/>
            <a:ext cx="7849581" cy="41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20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Toplinske depresije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zimi se polarni i arktički zrak spušta prema ekvatoru i naglo stiže u toplo more gdje ga podloga brzo zagrijava</a:t>
            </a:r>
          </a:p>
          <a:p>
            <a:r>
              <a:rPr lang="hr-HR" dirty="0"/>
              <a:t>intenzivne oborine</a:t>
            </a:r>
          </a:p>
          <a:p>
            <a:r>
              <a:rPr lang="hr-HR" dirty="0"/>
              <a:t>mogu se razviti fronte </a:t>
            </a:r>
            <a:br>
              <a:rPr lang="hr-HR" dirty="0"/>
            </a:br>
            <a:r>
              <a:rPr lang="hr-HR" dirty="0"/>
              <a:t>i sekundarne ciklone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58" y="1869743"/>
            <a:ext cx="6770864" cy="46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9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212725"/>
            <a:ext cx="9693322" cy="511175"/>
          </a:xfrm>
        </p:spPr>
        <p:txBody>
          <a:bodyPr>
            <a:normAutofit fontScale="90000"/>
          </a:bodyPr>
          <a:lstStyle/>
          <a:p>
            <a:r>
              <a:rPr lang="hr-HR" dirty="0"/>
              <a:t>Polarna frontalna depresija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polar</a:t>
            </a:r>
            <a:r>
              <a:rPr lang="hr-HR" dirty="0"/>
              <a:t> </a:t>
            </a:r>
            <a:r>
              <a:rPr lang="hr-HR" dirty="0" err="1"/>
              <a:t>low</a:t>
            </a:r>
            <a:r>
              <a:rPr lang="hr-HR" dirty="0"/>
              <a:t>, </a:t>
            </a:r>
            <a:r>
              <a:rPr lang="hr-HR" dirty="0" err="1"/>
              <a:t>Arctic</a:t>
            </a:r>
            <a:r>
              <a:rPr lang="hr-HR" dirty="0"/>
              <a:t> </a:t>
            </a:r>
            <a:r>
              <a:rPr lang="hr-HR" dirty="0" err="1"/>
              <a:t>hurricane</a:t>
            </a:r>
            <a:endParaRPr lang="hr-HR" dirty="0"/>
          </a:p>
          <a:p>
            <a:r>
              <a:rPr lang="hr-HR" dirty="0"/>
              <a:t>mala kratkotrajna depresija nad </a:t>
            </a:r>
            <a:br>
              <a:rPr lang="hr-HR" dirty="0"/>
            </a:br>
            <a:r>
              <a:rPr lang="hr-HR" dirty="0"/>
              <a:t>oceanom koja se nalazi od polarne </a:t>
            </a:r>
            <a:br>
              <a:rPr lang="hr-HR" dirty="0"/>
            </a:br>
            <a:r>
              <a:rPr lang="hr-HR" dirty="0"/>
              <a:t>fronte prema polovima </a:t>
            </a:r>
          </a:p>
          <a:p>
            <a:r>
              <a:rPr lang="hr-HR" dirty="0"/>
              <a:t>na N i S hemisferi</a:t>
            </a:r>
          </a:p>
          <a:p>
            <a:r>
              <a:rPr lang="hr-HR" dirty="0"/>
              <a:t>oko 15 puta u jednoj zimi</a:t>
            </a:r>
          </a:p>
          <a:p>
            <a:r>
              <a:rPr lang="hr-HR" dirty="0"/>
              <a:t>na satelitu sliče tropskom ciklonu</a:t>
            </a:r>
          </a:p>
          <a:p>
            <a:r>
              <a:rPr lang="hr-HR" dirty="0"/>
              <a:t>brzo nestaju kad stignu nad kopno</a:t>
            </a:r>
          </a:p>
          <a:p>
            <a:r>
              <a:rPr lang="hr-HR" dirty="0"/>
              <a:t>vjetar barem 38 </a:t>
            </a:r>
            <a:r>
              <a:rPr lang="hr-HR" dirty="0" err="1"/>
              <a:t>čv</a:t>
            </a:r>
            <a:r>
              <a:rPr lang="hr-HR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132" y="1111796"/>
            <a:ext cx="45720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21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Izvori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hr-HR" dirty="0"/>
              <a:t>Udžbenik</a:t>
            </a:r>
          </a:p>
          <a:p>
            <a:r>
              <a:rPr lang="hr-HR" dirty="0">
                <a:hlinkClick r:id="rId2"/>
              </a:rPr>
              <a:t>http://a.static.trunity.net/</a:t>
            </a:r>
            <a:endParaRPr lang="hr-HR" dirty="0"/>
          </a:p>
          <a:p>
            <a:r>
              <a:rPr lang="hr-HR" dirty="0"/>
              <a:t>hebritishgeographer.weebly.com</a:t>
            </a:r>
          </a:p>
          <a:p>
            <a:r>
              <a:rPr lang="hr-HR" dirty="0">
                <a:hlinkClick r:id="rId3"/>
              </a:rPr>
              <a:t>http://img543.imageshack.us/</a:t>
            </a:r>
            <a:endParaRPr lang="hr-HR" dirty="0"/>
          </a:p>
          <a:p>
            <a:r>
              <a:rPr lang="hr-HR" dirty="0">
                <a:hlinkClick r:id="rId4"/>
              </a:rPr>
              <a:t>http://www.zamg.ac.at/e</a:t>
            </a:r>
            <a:endParaRPr lang="hr-HR" dirty="0"/>
          </a:p>
          <a:p>
            <a:r>
              <a:rPr lang="hr-HR" dirty="0">
                <a:hlinkClick r:id="rId5"/>
              </a:rPr>
              <a:t>http://www.boston.com/news/weather/</a:t>
            </a:r>
            <a:endParaRPr lang="hr-HR" dirty="0"/>
          </a:p>
          <a:p>
            <a:r>
              <a:rPr lang="hr-HR" dirty="0">
                <a:hlinkClick r:id="rId6"/>
              </a:rPr>
              <a:t>http://www.centrometeolombardo.com/</a:t>
            </a:r>
            <a:endParaRPr lang="hr-HR" dirty="0"/>
          </a:p>
          <a:p>
            <a:r>
              <a:rPr lang="hr-HR" dirty="0">
                <a:hlinkClick r:id="rId7"/>
              </a:rPr>
              <a:t>http://www.eoearth.org/</a:t>
            </a:r>
            <a:endParaRPr lang="hr-HR" dirty="0"/>
          </a:p>
          <a:p>
            <a:r>
              <a:rPr lang="hr-HR" dirty="0">
                <a:hlinkClick r:id="rId8"/>
              </a:rPr>
              <a:t>http://bermudaweather.files.wordpress.com/</a:t>
            </a:r>
            <a:endParaRPr lang="hr-HR" dirty="0"/>
          </a:p>
          <a:p>
            <a:r>
              <a:rPr lang="hr-HR" dirty="0">
                <a:hlinkClick r:id="rId9"/>
              </a:rPr>
              <a:t>http://i.guim.co.uk/static/</a:t>
            </a:r>
            <a:endParaRPr lang="hr-HR" dirty="0"/>
          </a:p>
          <a:p>
            <a:r>
              <a:rPr lang="hr-HR" dirty="0">
                <a:hlinkClick r:id="rId10"/>
              </a:rPr>
              <a:t>http://www.link2universe.net/</a:t>
            </a:r>
            <a:endParaRPr lang="hr-HR" dirty="0"/>
          </a:p>
          <a:p>
            <a:r>
              <a:rPr lang="hr-HR" dirty="0">
                <a:hlinkClick r:id="rId11"/>
              </a:rPr>
              <a:t>http://meteorologytraining.tpub.com/</a:t>
            </a:r>
            <a:endParaRPr lang="hr-HR" dirty="0"/>
          </a:p>
          <a:p>
            <a:r>
              <a:rPr lang="hr-HR" dirty="0"/>
              <a:t>opticalengineering.spiedigitallibrary.org</a:t>
            </a:r>
          </a:p>
          <a:p>
            <a:r>
              <a:rPr lang="hr-HR" dirty="0"/>
              <a:t>/encrypted-tbn1.gstatic.com/</a:t>
            </a:r>
          </a:p>
          <a:p>
            <a:r>
              <a:rPr lang="hr-HR" dirty="0" err="1"/>
              <a:t>image</a:t>
            </a:r>
            <a:r>
              <a:rPr lang="hr-HR" dirty="0"/>
              <a:t>/jpeg;base64,/</a:t>
            </a:r>
          </a:p>
          <a:p>
            <a:r>
              <a:rPr lang="hr-HR" dirty="0">
                <a:hlinkClick r:id="rId12"/>
              </a:rPr>
              <a:t>http://www.meteoweb.eu/</a:t>
            </a:r>
            <a:endParaRPr lang="hr-HR" dirty="0"/>
          </a:p>
          <a:p>
            <a:r>
              <a:rPr lang="hr-HR" dirty="0">
                <a:hlinkClick r:id="rId13"/>
              </a:rPr>
              <a:t>http://www.fenomenitemporaleschi.it/i</a:t>
            </a:r>
            <a:endParaRPr lang="hr-HR" dirty="0"/>
          </a:p>
          <a:p>
            <a:r>
              <a:rPr lang="hr-HR" dirty="0"/>
              <a:t>encrypted-tbn1.gstatic.com/</a:t>
            </a:r>
          </a:p>
          <a:p>
            <a:r>
              <a:rPr lang="hr-HR" dirty="0"/>
              <a:t>http://rgsweather.files.wordpress.com/</a:t>
            </a:r>
          </a:p>
          <a:p>
            <a:r>
              <a:rPr lang="hr-HR" dirty="0"/>
              <a:t>http://en.wikipedia.org/wiki/Polar_low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333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Ciklona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vrtložni barički sustav koji čini područje niskoga atmosferskog tlaka</a:t>
            </a:r>
          </a:p>
          <a:p>
            <a:r>
              <a:rPr lang="hr-HR" dirty="0"/>
              <a:t>zatvorena izobarama</a:t>
            </a:r>
          </a:p>
          <a:p>
            <a:r>
              <a:rPr lang="hr-HR" dirty="0"/>
              <a:t>barički gradijent radijalno usmjeren od rubova prema središtu</a:t>
            </a:r>
          </a:p>
          <a:p>
            <a:r>
              <a:rPr lang="hr-HR" dirty="0"/>
              <a:t>atmosferski tlak niži </a:t>
            </a:r>
            <a:r>
              <a:rPr lang="hr-HR" dirty="0">
                <a:sym typeface="Wingdings" panose="05000000000000000000" pitchFamily="2" charset="2"/>
              </a:rPr>
              <a:t> ciklona izraženija (dublja)</a:t>
            </a:r>
          </a:p>
          <a:p>
            <a:r>
              <a:rPr lang="hr-HR" dirty="0">
                <a:sym typeface="Wingdings" panose="05000000000000000000" pitchFamily="2" charset="2"/>
              </a:rPr>
              <a:t>konvergentno prizemno strujanje – divergentno visinsko strujanje</a:t>
            </a:r>
          </a:p>
          <a:p>
            <a:r>
              <a:rPr lang="hr-HR" dirty="0">
                <a:sym typeface="Wingdings" panose="05000000000000000000" pitchFamily="2" charset="2"/>
              </a:rPr>
              <a:t>na sjevernoj polutko vjetar skreće desno od smjera gradijenta tlaka 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strujanje suprotno okretanju kazaljke na satu</a:t>
            </a:r>
          </a:p>
          <a:p>
            <a:r>
              <a:rPr lang="hr-HR" dirty="0">
                <a:sym typeface="Wingdings" panose="05000000000000000000" pitchFamily="2" charset="2"/>
              </a:rPr>
              <a:t>konvergencija u središtu  uzlazna strujanja  oblaci, oborine</a:t>
            </a:r>
          </a:p>
          <a:p>
            <a:r>
              <a:rPr lang="hr-HR" dirty="0">
                <a:sym typeface="Wingdings" panose="05000000000000000000" pitchFamily="2" charset="2"/>
              </a:rPr>
              <a:t>sjeverni dio ciklone – hladan zrak / južni dio – topli zrak</a:t>
            </a:r>
          </a:p>
          <a:p>
            <a:r>
              <a:rPr lang="hr-HR" dirty="0">
                <a:sym typeface="Wingdings" panose="05000000000000000000" pitchFamily="2" charset="2"/>
              </a:rPr>
              <a:t>barem dvije zračne mase s frontama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32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62401"/>
            <a:ext cx="3575713" cy="662782"/>
          </a:xfrm>
        </p:spPr>
        <p:txBody>
          <a:bodyPr>
            <a:normAutofit fontScale="90000"/>
          </a:bodyPr>
          <a:lstStyle/>
          <a:p>
            <a:r>
              <a:rPr lang="hr-HR" dirty="0"/>
              <a:t>Ciklona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96844" y="872790"/>
            <a:ext cx="3288968" cy="3249500"/>
          </a:xfrm>
          <a:prstGeom prst="rect">
            <a:avLst/>
          </a:prstGeom>
        </p:spPr>
      </p:pic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2129051" y="201541"/>
            <a:ext cx="9456761" cy="2295999"/>
          </a:xfrm>
        </p:spPr>
        <p:txBody>
          <a:bodyPr/>
          <a:lstStyle/>
          <a:p>
            <a:r>
              <a:rPr lang="hr-HR" dirty="0"/>
              <a:t>tlak u središtu Europske ciklone 950-1025 </a:t>
            </a:r>
            <a:r>
              <a:rPr lang="hr-HR" dirty="0" err="1"/>
              <a:t>hPa</a:t>
            </a:r>
            <a:r>
              <a:rPr lang="hr-HR" dirty="0"/>
              <a:t> (935 </a:t>
            </a:r>
            <a:r>
              <a:rPr lang="hr-HR" dirty="0" err="1"/>
              <a:t>hPa</a:t>
            </a:r>
            <a:r>
              <a:rPr lang="hr-HR" dirty="0"/>
              <a:t> min.)</a:t>
            </a:r>
          </a:p>
          <a:p>
            <a:r>
              <a:rPr lang="hr-HR" dirty="0"/>
              <a:t>prostor oko 1000 km </a:t>
            </a:r>
          </a:p>
          <a:p>
            <a:r>
              <a:rPr lang="hr-HR" dirty="0"/>
              <a:t>brzina gibanja ciklone 30-40 km/h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83" y="2267379"/>
            <a:ext cx="7555118" cy="42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0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Toplinska depresija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nije ciklona</a:t>
            </a:r>
          </a:p>
          <a:p>
            <a:r>
              <a:rPr lang="hr-HR" dirty="0"/>
              <a:t>barički sustav niskog atmosferskog tlaka</a:t>
            </a:r>
          </a:p>
          <a:p>
            <a:r>
              <a:rPr lang="hr-HR" dirty="0"/>
              <a:t>u najtoplijem dijelu godine iznad u mirnim vremenskim </a:t>
            </a:r>
            <a:r>
              <a:rPr lang="hr-HR" dirty="0" err="1"/>
              <a:t>uvjetimakontinenta</a:t>
            </a:r>
            <a:r>
              <a:rPr lang="hr-HR" dirty="0"/>
              <a:t> kao posljedica nejednakog zagrijavanja dijelova kopna (stepe, pustinje)</a:t>
            </a:r>
          </a:p>
          <a:p>
            <a:r>
              <a:rPr lang="hr-HR" dirty="0"/>
              <a:t>plitka barička područja</a:t>
            </a:r>
          </a:p>
          <a:p>
            <a:r>
              <a:rPr lang="hr-HR" dirty="0"/>
              <a:t>nema oborine jer nema fronte!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591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Postanak i razvoj ciklone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Većina ciklona se stvara na polarnoj fronti, a nekad na frontama </a:t>
            </a:r>
            <a:r>
              <a:rPr lang="hr-HR" dirty="0" err="1"/>
              <a:t>okluzije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Faze: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stacionarna fronta, zračne mase se mimoilaze (</a:t>
            </a:r>
            <a:r>
              <a:rPr lang="hr-HR" dirty="0" err="1"/>
              <a:t>kvazistacionarna</a:t>
            </a:r>
            <a:r>
              <a:rPr lang="hr-HR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err="1"/>
              <a:t>pojavljue</a:t>
            </a:r>
            <a:r>
              <a:rPr lang="hr-HR" dirty="0"/>
              <a:t> se frontalni val koji (ako je nestabilan) „probija” stacionarnu frontu i dijeli ju na toplu i hladnu i stvara mladu ciklonu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31638"/>
            <a:ext cx="11125200" cy="26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Postanak i razvoj ciklone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Faze: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r-HR" dirty="0"/>
              <a:t>razvija se ciklona (zrela c.) s područjem oborina na toploj fronti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r-HR" dirty="0"/>
              <a:t>stvara se fronta </a:t>
            </a:r>
            <a:r>
              <a:rPr lang="hr-HR" dirty="0" err="1"/>
              <a:t>okluzije</a:t>
            </a:r>
            <a:r>
              <a:rPr lang="hr-HR" dirty="0"/>
              <a:t> i </a:t>
            </a:r>
            <a:r>
              <a:rPr lang="hr-HR" dirty="0" err="1"/>
              <a:t>okluzija</a:t>
            </a:r>
            <a:r>
              <a:rPr lang="hr-HR" dirty="0"/>
              <a:t> ciklone – hladna fronta sustiže toplu, ciklona slabi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31638"/>
            <a:ext cx="11125200" cy="26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4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Sekluzija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ako je spajanje fronta u središtu ciklone je okluzija (lijevo)</a:t>
            </a:r>
          </a:p>
          <a:p>
            <a:r>
              <a:rPr lang="pl-PL" dirty="0"/>
              <a:t>ako spajanje fronta nije u središtu ciklone to je sekluzija (desno)</a:t>
            </a:r>
          </a:p>
          <a:p>
            <a:endParaRPr lang="pl-PL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" t="-1155" b="693"/>
          <a:stretch/>
        </p:blipFill>
        <p:spPr>
          <a:xfrm>
            <a:off x="4833257" y="1947553"/>
            <a:ext cx="7109057" cy="39188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92574"/>
            <a:ext cx="4458105" cy="39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9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Vrijeme u cikloni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ovisi o:</a:t>
            </a:r>
          </a:p>
          <a:p>
            <a:pPr lvl="1"/>
            <a:r>
              <a:rPr lang="hr-HR" dirty="0"/>
              <a:t>trenutnoj fazi i brzini razvoja </a:t>
            </a:r>
            <a:br>
              <a:rPr lang="hr-HR" dirty="0"/>
            </a:br>
            <a:r>
              <a:rPr lang="hr-HR" dirty="0"/>
              <a:t>ciklone</a:t>
            </a:r>
          </a:p>
          <a:p>
            <a:pPr lvl="1"/>
            <a:r>
              <a:rPr lang="hr-HR" dirty="0"/>
              <a:t>aktivnosti fronte</a:t>
            </a:r>
          </a:p>
          <a:p>
            <a:pPr lvl="1"/>
            <a:r>
              <a:rPr lang="hr-HR" dirty="0"/>
              <a:t>osobinama zračne mase</a:t>
            </a:r>
          </a:p>
          <a:p>
            <a:pPr lvl="1"/>
            <a:r>
              <a:rPr lang="hr-HR" dirty="0"/>
              <a:t>godišnjem dobu</a:t>
            </a:r>
          </a:p>
          <a:p>
            <a:pPr lvl="1"/>
            <a:r>
              <a:rPr lang="hr-HR" dirty="0"/>
              <a:t>klimi područja</a:t>
            </a:r>
          </a:p>
          <a:p>
            <a:pPr marL="457200" lvl="1" indent="0">
              <a:buNone/>
            </a:pPr>
            <a:endParaRPr lang="hr-HR" dirty="0"/>
          </a:p>
          <a:p>
            <a:r>
              <a:rPr lang="hr-HR" dirty="0"/>
              <a:t>mlada ciklona se može podijeliti </a:t>
            </a:r>
            <a:br>
              <a:rPr lang="hr-HR" dirty="0"/>
            </a:br>
            <a:r>
              <a:rPr lang="hr-HR" dirty="0"/>
              <a:t>na tri zone:</a:t>
            </a:r>
          </a:p>
          <a:p>
            <a:pPr marL="1028700" lvl="1" indent="-571500">
              <a:buFont typeface="+mj-lt"/>
              <a:buAutoNum type="romanUcPeriod"/>
            </a:pPr>
            <a:r>
              <a:rPr lang="hr-HR" dirty="0"/>
              <a:t>prednji i središnji dio</a:t>
            </a:r>
          </a:p>
          <a:p>
            <a:pPr marL="1028700" lvl="1" indent="-571500">
              <a:buFont typeface="+mj-lt"/>
              <a:buAutoNum type="romanUcPeriod"/>
            </a:pPr>
            <a:r>
              <a:rPr lang="hr-HR" dirty="0"/>
              <a:t>stražnji dio hladnog područja</a:t>
            </a:r>
          </a:p>
          <a:p>
            <a:pPr marL="1028700" lvl="1" indent="-571500">
              <a:buFont typeface="+mj-lt"/>
              <a:buAutoNum type="romanUcPeriod"/>
            </a:pPr>
            <a:r>
              <a:rPr lang="hr-HR" dirty="0"/>
              <a:t>toplo područje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582" y="567567"/>
            <a:ext cx="6056549" cy="42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212725"/>
            <a:ext cx="11125200" cy="511175"/>
          </a:xfrm>
        </p:spPr>
        <p:txBody>
          <a:bodyPr>
            <a:normAutofit fontScale="90000"/>
          </a:bodyPr>
          <a:lstStyle/>
          <a:p>
            <a:r>
              <a:rPr lang="hr-HR" dirty="0"/>
              <a:t>Gibanje ciklone tijekom razvitka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umjerenim širinama uglavnom prema E, NE, ENE</a:t>
            </a:r>
          </a:p>
          <a:p>
            <a:r>
              <a:rPr lang="hr-HR" dirty="0"/>
              <a:t>središte ciklone giba se u smjeru strujanja (vjetra) toplog sektora (usporedno s izobarama toplog sektora)</a:t>
            </a:r>
          </a:p>
          <a:p>
            <a:r>
              <a:rPr lang="hr-HR" dirty="0"/>
              <a:t>brzina ciklone raste s porastom temperaturne razlike u cikloni</a:t>
            </a:r>
          </a:p>
          <a:p>
            <a:r>
              <a:rPr lang="hr-HR" dirty="0"/>
              <a:t>poslije </a:t>
            </a:r>
            <a:r>
              <a:rPr lang="hr-HR" dirty="0" err="1"/>
              <a:t>okluzije</a:t>
            </a:r>
            <a:r>
              <a:rPr lang="hr-HR" dirty="0"/>
              <a:t> usporava</a:t>
            </a:r>
          </a:p>
          <a:p>
            <a:r>
              <a:rPr lang="hr-HR" dirty="0"/>
              <a:t>treba imati na umu:</a:t>
            </a:r>
          </a:p>
          <a:p>
            <a:pPr lvl="1"/>
            <a:r>
              <a:rPr lang="hr-HR" dirty="0"/>
              <a:t>ubrzano gibanje ciklone</a:t>
            </a:r>
            <a:br>
              <a:rPr lang="hr-HR" dirty="0"/>
            </a:br>
            <a:r>
              <a:rPr lang="hr-HR" dirty="0"/>
              <a:t>prije </a:t>
            </a:r>
            <a:r>
              <a:rPr lang="hr-HR" dirty="0" err="1"/>
              <a:t>okluzije</a:t>
            </a:r>
            <a:endParaRPr lang="hr-HR" dirty="0"/>
          </a:p>
          <a:p>
            <a:pPr lvl="1"/>
            <a:r>
              <a:rPr lang="hr-HR" dirty="0"/>
              <a:t>naglo smanjenje brzine</a:t>
            </a:r>
            <a:br>
              <a:rPr lang="hr-HR" dirty="0"/>
            </a:br>
            <a:r>
              <a:rPr lang="hr-HR" dirty="0"/>
              <a:t>poslije </a:t>
            </a:r>
            <a:r>
              <a:rPr lang="hr-HR" dirty="0" err="1"/>
              <a:t>okluzije</a:t>
            </a:r>
            <a:endParaRPr lang="hr-HR" dirty="0"/>
          </a:p>
        </p:txBody>
      </p:sp>
      <p:pic>
        <p:nvPicPr>
          <p:cNvPr id="2050" name="Picture 2" descr="http://www.physicalgeography.net/fundamentals/images/midlatitudecyclonepath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692" y="2728912"/>
            <a:ext cx="669607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31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757</Words>
  <Application>Microsoft Office PowerPoint</Application>
  <PresentationFormat>Široki zaslon</PresentationFormat>
  <Paragraphs>123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Wingdings</vt:lpstr>
      <vt:lpstr>Tema sustava Office</vt:lpstr>
      <vt:lpstr>Ciklone</vt:lpstr>
      <vt:lpstr>Ciklona</vt:lpstr>
      <vt:lpstr>Ciklona</vt:lpstr>
      <vt:lpstr>Toplinska depresija</vt:lpstr>
      <vt:lpstr>Postanak i razvoj ciklone</vt:lpstr>
      <vt:lpstr>Postanak i razvoj ciklone</vt:lpstr>
      <vt:lpstr>Sekluzija</vt:lpstr>
      <vt:lpstr>Vrijeme u cikloni</vt:lpstr>
      <vt:lpstr>Gibanje ciklone tijekom razvitka</vt:lpstr>
      <vt:lpstr>Obnavljanje ciklone</vt:lpstr>
      <vt:lpstr>Obitelj ciklona</vt:lpstr>
      <vt:lpstr>Obitelj ciklona</vt:lpstr>
      <vt:lpstr>Sekundarna ciklona</vt:lpstr>
      <vt:lpstr>Orografska (zavjetrinska depresija)</vt:lpstr>
      <vt:lpstr>Važne ciklone za Jadran</vt:lpstr>
      <vt:lpstr>Kretanje sredozemnih ciklona</vt:lpstr>
      <vt:lpstr>Toplinske depresije</vt:lpstr>
      <vt:lpstr>Polarna frontalna depresija</vt:lpstr>
      <vt:lpstr>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Aldina</dc:creator>
  <cp:lastModifiedBy>Aldina Buric</cp:lastModifiedBy>
  <cp:revision>29</cp:revision>
  <dcterms:created xsi:type="dcterms:W3CDTF">2014-10-02T16:15:42Z</dcterms:created>
  <dcterms:modified xsi:type="dcterms:W3CDTF">2017-09-18T09:06:33Z</dcterms:modified>
</cp:coreProperties>
</file>