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88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56" r:id="rId16"/>
    <p:sldId id="257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1" r:id="rId29"/>
    <p:sldId id="272" r:id="rId30"/>
    <p:sldId id="273" r:id="rId31"/>
    <p:sldId id="274" r:id="rId32"/>
    <p:sldId id="258" r:id="rId3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il teme 1 - Isticanj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il teme 1 - Isticanj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60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r-HR" dirty="0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F312-77C3-4371-89D2-CDD56B7C01A9}" type="datetimeFigureOut">
              <a:rPr lang="hr-HR" smtClean="0"/>
              <a:t>7.5.2019.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F59B-FC74-458C-AB35-460AF0F6FA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0608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r-HR" dirty="0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 marL="2286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6858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 marL="11430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 marL="16002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 marL="20574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F312-77C3-4371-89D2-CDD56B7C01A9}" type="datetimeFigureOut">
              <a:rPr lang="hr-HR" smtClean="0"/>
              <a:t>7.5.2019.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F59B-FC74-458C-AB35-460AF0F6FA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9373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>
            <a:normAutofit/>
          </a:bodyPr>
          <a:lstStyle>
            <a:lvl1pPr marL="457200" indent="-4572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914400" indent="-4572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 marL="1371600" indent="-4572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 marL="1828800" indent="-4572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 marL="2286000" indent="-4572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F312-77C3-4371-89D2-CDD56B7C01A9}" type="datetimeFigureOut">
              <a:rPr lang="hr-HR" smtClean="0"/>
              <a:t>7.5.2019.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F59B-FC74-458C-AB35-460AF0F6FA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883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212725"/>
            <a:ext cx="6756400" cy="51117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r-HR" dirty="0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8600" y="914400"/>
            <a:ext cx="11125200" cy="5262563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 marL="6858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F312-77C3-4371-89D2-CDD56B7C01A9}" type="datetimeFigureOut">
              <a:rPr lang="hr-HR" smtClean="0"/>
              <a:t>7.5.2019.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F59B-FC74-458C-AB35-460AF0F6FA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4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r-HR" dirty="0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F312-77C3-4371-89D2-CDD56B7C01A9}" type="datetimeFigureOut">
              <a:rPr lang="hr-HR" smtClean="0"/>
              <a:t>7.5.2019.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F59B-FC74-458C-AB35-460AF0F6FA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4526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5900" y="200025"/>
            <a:ext cx="11137900" cy="54927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r-HR" dirty="0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15900" y="938212"/>
            <a:ext cx="5892800" cy="5183188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 marL="6858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08700" y="938212"/>
            <a:ext cx="5740400" cy="5183188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 marL="6858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F312-77C3-4371-89D2-CDD56B7C01A9}" type="datetimeFigureOut">
              <a:rPr lang="hr-HR" smtClean="0"/>
              <a:t>7.5.2019.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F59B-FC74-458C-AB35-460AF0F6FA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6974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r-HR" dirty="0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 marL="6858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lang="hr-HR" sz="3200" b="1" kern="1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Wingdings" panose="05000000000000000000" pitchFamily="2" charset="2"/>
              <a:buChar char="Ø"/>
              <a:defRPr lang="hr-HR" sz="28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Wingdings" panose="05000000000000000000" pitchFamily="2" charset="2"/>
              <a:buChar char="Ø"/>
              <a:defRPr lang="hr-HR" sz="28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Wingdings" panose="05000000000000000000" pitchFamily="2" charset="2"/>
              <a:buChar char="Ø"/>
              <a:defRPr lang="hr-HR" sz="28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Wingdings" panose="05000000000000000000" pitchFamily="2" charset="2"/>
              <a:buChar char="Ø"/>
              <a:defRPr lang="hr-HR" sz="28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Wingdings" panose="05000000000000000000" pitchFamily="2" charset="2"/>
              <a:buChar char="Ø"/>
              <a:defRPr lang="hr-HR" sz="280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F312-77C3-4371-89D2-CDD56B7C01A9}" type="datetimeFigureOut">
              <a:rPr lang="hr-HR" smtClean="0"/>
              <a:t>7.5.2019.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F59B-FC74-458C-AB35-460AF0F6FA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791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r-HR" dirty="0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F312-77C3-4371-89D2-CDD56B7C01A9}" type="datetimeFigureOut">
              <a:rPr lang="hr-HR" smtClean="0"/>
              <a:t>7.5.2019.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F59B-FC74-458C-AB35-460AF0F6FA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742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F312-77C3-4371-89D2-CDD56B7C01A9}" type="datetimeFigureOut">
              <a:rPr lang="hr-HR" smtClean="0"/>
              <a:t>7.5.2019.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F59B-FC74-458C-AB35-460AF0F6FA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5151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r-HR" dirty="0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 marL="6858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F312-77C3-4371-89D2-CDD56B7C01A9}" type="datetimeFigureOut">
              <a:rPr lang="hr-HR" smtClean="0"/>
              <a:t>7.5.2019.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F59B-FC74-458C-AB35-460AF0F6FA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6481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r-HR" dirty="0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F312-77C3-4371-89D2-CDD56B7C01A9}" type="datetimeFigureOut">
              <a:rPr lang="hr-HR" smtClean="0"/>
              <a:t>7.5.2019.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F59B-FC74-458C-AB35-460AF0F6FA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665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BF312-77C3-4371-89D2-CDD56B7C01A9}" type="datetimeFigureOut">
              <a:rPr lang="hr-HR" smtClean="0"/>
              <a:t>7.5.2019.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DF59B-FC74-458C-AB35-460AF0F6FA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68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chemeClr val="tx2">
              <a:lumMod val="75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800" kern="1200">
          <a:solidFill>
            <a:schemeClr val="tx2">
              <a:lumMod val="7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800" kern="1200">
          <a:solidFill>
            <a:schemeClr val="tx2">
              <a:lumMod val="7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800" kern="1200">
          <a:solidFill>
            <a:schemeClr val="tx2">
              <a:lumMod val="7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800" kern="1200">
          <a:solidFill>
            <a:schemeClr val="tx2">
              <a:lumMod val="7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idsgeo.com/" TargetMode="External"/><Relationship Id="rId3" Type="http://schemas.openxmlformats.org/officeDocument/2006/relationships/hyperlink" Target="http://www.centrometeolombardo.com/" TargetMode="External"/><Relationship Id="rId7" Type="http://schemas.openxmlformats.org/officeDocument/2006/relationships/hyperlink" Target="http://www.ux1.eiu.edu/" TargetMode="External"/><Relationship Id="rId2" Type="http://schemas.openxmlformats.org/officeDocument/2006/relationships/hyperlink" Target="http://jadran.gfz.hr/pojmovnik_slike/f1.gif&#382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oatingsidekicks.com/" TargetMode="External"/><Relationship Id="rId5" Type="http://schemas.openxmlformats.org/officeDocument/2006/relationships/hyperlink" Target="http://i272.photobucket.com/" TargetMode="External"/><Relationship Id="rId4" Type="http://schemas.openxmlformats.org/officeDocument/2006/relationships/hyperlink" Target="http://apollo.lsc.vsc.edu/" TargetMode="External"/><Relationship Id="rId9" Type="http://schemas.openxmlformats.org/officeDocument/2006/relationships/hyperlink" Target="http://www.crh.noaa.gov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Zračne mase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8931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Hladna zračna masa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45924" y="1807361"/>
            <a:ext cx="9736058" cy="4051437"/>
          </a:xfrm>
        </p:spPr>
        <p:txBody>
          <a:bodyPr>
            <a:normAutofit/>
          </a:bodyPr>
          <a:lstStyle/>
          <a:p>
            <a:r>
              <a:rPr lang="hr-HR" dirty="0"/>
              <a:t>temperatura donjih slojeva niža od temperature podloge</a:t>
            </a:r>
          </a:p>
          <a:p>
            <a:r>
              <a:rPr lang="hr-HR" dirty="0"/>
              <a:t>iz polarnih regija ili hladnih kontinenata</a:t>
            </a:r>
          </a:p>
          <a:p>
            <a:r>
              <a:rPr lang="hr-HR" dirty="0"/>
              <a:t>stabilna, malo vlage, jako niske temperature</a:t>
            </a:r>
          </a:p>
          <a:p>
            <a:r>
              <a:rPr lang="hr-HR" dirty="0"/>
              <a:t>na putu prema nižim širinama se grije uz jaka </a:t>
            </a:r>
            <a:r>
              <a:rPr lang="hr-HR" dirty="0" err="1"/>
              <a:t>konvektivna</a:t>
            </a:r>
            <a:r>
              <a:rPr lang="hr-HR" dirty="0"/>
              <a:t> strujanja:</a:t>
            </a:r>
          </a:p>
          <a:p>
            <a:pPr lvl="1"/>
            <a:r>
              <a:rPr lang="hr-HR" dirty="0"/>
              <a:t>postaje nestabilna, vjetar je neravnomjeran, naoblaka vertikalnog razvitka, nevere, dobra vidljivost (eventualna magla je radijacijska)</a:t>
            </a:r>
          </a:p>
        </p:txBody>
      </p:sp>
    </p:spTree>
    <p:extLst>
      <p:ext uri="{BB962C8B-B14F-4D97-AF65-F5344CB8AC3E}">
        <p14:creationId xmlns:p14="http://schemas.microsoft.com/office/powerpoint/2010/main" val="128420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13" t="3975" r="16471" b="9976"/>
          <a:stretch/>
        </p:blipFill>
        <p:spPr>
          <a:xfrm>
            <a:off x="313899" y="389672"/>
            <a:ext cx="4257675" cy="3957638"/>
          </a:xfrm>
          <a:prstGeom prst="rect">
            <a:avLst/>
          </a:prstGeo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4805411" y="2989406"/>
            <a:ext cx="7250112" cy="335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17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61110" y="675725"/>
            <a:ext cx="2984964" cy="2818102"/>
          </a:xfrm>
        </p:spPr>
        <p:txBody>
          <a:bodyPr/>
          <a:lstStyle/>
          <a:p>
            <a:r>
              <a:rPr lang="hr-HR" dirty="0"/>
              <a:t>Zračne mase koje utječu na Evropu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77" y="585575"/>
            <a:ext cx="7202008" cy="581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05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Zračne mase koje utječu na GB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216641" y="1600199"/>
            <a:ext cx="9005532" cy="515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83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6933" y="348179"/>
            <a:ext cx="1861300" cy="2654329"/>
          </a:xfrm>
        </p:spPr>
        <p:txBody>
          <a:bodyPr>
            <a:normAutofit fontScale="90000"/>
          </a:bodyPr>
          <a:lstStyle/>
          <a:p>
            <a:r>
              <a:rPr lang="hr-HR" dirty="0"/>
              <a:t>Zračne mase koje utječu na USA</a:t>
            </a: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238233" y="620595"/>
            <a:ext cx="7670042" cy="557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99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Fronte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5493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Fronta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8600" y="914400"/>
            <a:ext cx="7441442" cy="5262563"/>
          </a:xfrm>
        </p:spPr>
        <p:txBody>
          <a:bodyPr>
            <a:normAutofit lnSpcReduction="10000"/>
          </a:bodyPr>
          <a:lstStyle/>
          <a:p>
            <a:r>
              <a:rPr lang="hr-HR" dirty="0"/>
              <a:t>Frontalna ploha </a:t>
            </a:r>
          </a:p>
          <a:p>
            <a:pPr lvl="1"/>
            <a:r>
              <a:rPr lang="hr-HR" dirty="0" err="1"/>
              <a:t>razdvojna</a:t>
            </a:r>
            <a:r>
              <a:rPr lang="hr-HR" dirty="0"/>
              <a:t> ploha između dvije zračne mase</a:t>
            </a:r>
          </a:p>
          <a:p>
            <a:pPr lvl="1"/>
            <a:r>
              <a:rPr lang="hr-HR" dirty="0"/>
              <a:t>prijelazno područje debljine i preko 10 km</a:t>
            </a:r>
          </a:p>
          <a:p>
            <a:pPr lvl="1"/>
            <a:r>
              <a:rPr lang="hr-HR" dirty="0"/>
              <a:t>počinje od tla pa sve do </a:t>
            </a:r>
            <a:r>
              <a:rPr lang="hr-HR" dirty="0" err="1"/>
              <a:t>tropopauze</a:t>
            </a:r>
            <a:endParaRPr lang="hr-HR" dirty="0"/>
          </a:p>
          <a:p>
            <a:r>
              <a:rPr lang="hr-HR" dirty="0"/>
              <a:t>Fronta</a:t>
            </a:r>
          </a:p>
          <a:p>
            <a:pPr lvl="1"/>
            <a:r>
              <a:rPr lang="hr-HR" dirty="0"/>
              <a:t>presjek frontalne plohe sa zemaljskom površinom</a:t>
            </a:r>
          </a:p>
          <a:p>
            <a:pPr lvl="1"/>
            <a:r>
              <a:rPr lang="hr-HR" dirty="0"/>
              <a:t>prizemna granica između dvije zračne mase</a:t>
            </a:r>
          </a:p>
          <a:p>
            <a:pPr lvl="1"/>
            <a:r>
              <a:rPr lang="hr-HR" dirty="0"/>
              <a:t>zbog dizanja toplog nad hladnim zrakom nastaju oblaci i oborine</a:t>
            </a:r>
          </a:p>
          <a:p>
            <a:pPr lvl="1"/>
            <a:r>
              <a:rPr lang="hr-HR" dirty="0"/>
              <a:t>intenzivne vremenske pojave i promjene obilježja vremena</a:t>
            </a: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741" y="461963"/>
            <a:ext cx="33909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21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Fronta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5074833" y="938212"/>
            <a:ext cx="6774267" cy="5183188"/>
          </a:xfrm>
        </p:spPr>
        <p:txBody>
          <a:bodyPr>
            <a:normAutofit lnSpcReduction="10000"/>
          </a:bodyPr>
          <a:lstStyle/>
          <a:p>
            <a:r>
              <a:rPr lang="hr-HR" dirty="0"/>
              <a:t>Zemljopisna klasifikacija</a:t>
            </a:r>
          </a:p>
          <a:p>
            <a:pPr lvl="1"/>
            <a:r>
              <a:rPr lang="hr-HR" dirty="0"/>
              <a:t>arktička (antarktička) fronta AF</a:t>
            </a:r>
          </a:p>
          <a:p>
            <a:pPr lvl="2"/>
            <a:r>
              <a:rPr lang="hr-HR" dirty="0"/>
              <a:t>dijeli polarnu od arktičke zračne mase</a:t>
            </a:r>
          </a:p>
          <a:p>
            <a:pPr lvl="1"/>
            <a:r>
              <a:rPr lang="hr-HR" dirty="0"/>
              <a:t>polarna fronta PF</a:t>
            </a:r>
          </a:p>
          <a:p>
            <a:pPr lvl="2"/>
            <a:r>
              <a:rPr lang="hr-HR" dirty="0"/>
              <a:t>dijeli polarnu od tropske zračne mase </a:t>
            </a:r>
            <a:r>
              <a:rPr lang="hr-HR" dirty="0">
                <a:sym typeface="Wingdings" panose="05000000000000000000" pitchFamily="2" charset="2"/>
              </a:rPr>
              <a:t> ciklone!</a:t>
            </a:r>
            <a:endParaRPr lang="hr-HR" dirty="0"/>
          </a:p>
          <a:p>
            <a:pPr lvl="1"/>
            <a:r>
              <a:rPr lang="hr-HR" dirty="0"/>
              <a:t>tropska fronta TF </a:t>
            </a:r>
          </a:p>
          <a:p>
            <a:pPr lvl="2"/>
            <a:r>
              <a:rPr lang="hr-HR" dirty="0"/>
              <a:t>dijeli tropsku od ekvatorske zračne mase</a:t>
            </a:r>
          </a:p>
          <a:p>
            <a:pPr lvl="1"/>
            <a:r>
              <a:rPr lang="hr-HR" dirty="0"/>
              <a:t>ekvatorska fronta EF</a:t>
            </a:r>
          </a:p>
          <a:p>
            <a:pPr lvl="2"/>
            <a:r>
              <a:rPr lang="hr-HR" dirty="0" err="1"/>
              <a:t>intertropski</a:t>
            </a:r>
            <a:r>
              <a:rPr lang="hr-HR" dirty="0"/>
              <a:t> pojas konvergencije – susret NE i SE pasata</a:t>
            </a:r>
          </a:p>
        </p:txBody>
      </p:sp>
      <p:sp>
        <p:nvSpPr>
          <p:cNvPr id="7" name="Rezervirano mjesto sadržaja 6"/>
          <p:cNvSpPr>
            <a:spLocks noGrp="1"/>
          </p:cNvSpPr>
          <p:nvPr>
            <p:ph sz="half" idx="1"/>
          </p:nvPr>
        </p:nvSpPr>
        <p:spPr>
          <a:xfrm>
            <a:off x="215900" y="938212"/>
            <a:ext cx="4342452" cy="5183188"/>
          </a:xfrm>
        </p:spPr>
        <p:txBody>
          <a:bodyPr>
            <a:normAutofit lnSpcReduction="10000"/>
          </a:bodyPr>
          <a:lstStyle/>
          <a:p>
            <a:r>
              <a:rPr lang="hr-HR" dirty="0"/>
              <a:t>Na sinoptičkoj karti fronta je prikazana crtom</a:t>
            </a:r>
          </a:p>
          <a:p>
            <a:r>
              <a:rPr lang="hr-HR" dirty="0"/>
              <a:t>frontalna ploha prikazuje se dvjema crtama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42017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Fronta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15900" y="938212"/>
            <a:ext cx="4124088" cy="5183188"/>
          </a:xfrm>
        </p:spPr>
        <p:txBody>
          <a:bodyPr/>
          <a:lstStyle/>
          <a:p>
            <a:r>
              <a:rPr lang="hr-HR" dirty="0"/>
              <a:t>Obitelj ciklone</a:t>
            </a:r>
          </a:p>
          <a:p>
            <a:pPr lvl="1"/>
            <a:r>
              <a:rPr lang="hr-HR" dirty="0"/>
              <a:t>niz ciklona (3-4) uz jednu frontu</a:t>
            </a:r>
          </a:p>
          <a:p>
            <a:pPr lvl="1"/>
            <a:r>
              <a:rPr lang="hr-HR" dirty="0"/>
              <a:t>često na polarnoj fronti</a:t>
            </a:r>
          </a:p>
          <a:p>
            <a:pPr lvl="1"/>
            <a:r>
              <a:rPr lang="hr-HR" dirty="0"/>
              <a:t>različiti stadiji razvitka za svaku ciklonu u obitelji</a:t>
            </a:r>
          </a:p>
          <a:p>
            <a:pPr lvl="1"/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78021" y="1058172"/>
            <a:ext cx="6972451" cy="495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39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Fronta</a:t>
            </a: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8557" y="1149112"/>
            <a:ext cx="4767485" cy="4761389"/>
          </a:xfrm>
          <a:prstGeom prst="rect">
            <a:avLst/>
          </a:prstGeo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Toplinske osobine</a:t>
            </a:r>
          </a:p>
          <a:p>
            <a:pPr lvl="1"/>
            <a:r>
              <a:rPr lang="hr-HR" dirty="0"/>
              <a:t>topla fronta (</a:t>
            </a:r>
            <a:r>
              <a:rPr lang="hr-HR" dirty="0" err="1"/>
              <a:t>warm</a:t>
            </a:r>
            <a:r>
              <a:rPr lang="hr-HR" dirty="0"/>
              <a:t>)</a:t>
            </a:r>
          </a:p>
          <a:p>
            <a:pPr lvl="1"/>
            <a:r>
              <a:rPr lang="hr-HR" dirty="0"/>
              <a:t>hladna fronta (</a:t>
            </a:r>
            <a:r>
              <a:rPr lang="hr-HR" dirty="0" err="1"/>
              <a:t>cold</a:t>
            </a:r>
            <a:r>
              <a:rPr lang="hr-HR" dirty="0"/>
              <a:t>)</a:t>
            </a:r>
          </a:p>
          <a:p>
            <a:pPr lvl="1"/>
            <a:r>
              <a:rPr lang="hr-HR" dirty="0"/>
              <a:t>fronta </a:t>
            </a:r>
            <a:r>
              <a:rPr lang="hr-HR" dirty="0" err="1"/>
              <a:t>okluzije</a:t>
            </a:r>
            <a:endParaRPr lang="hr-HR" dirty="0"/>
          </a:p>
          <a:p>
            <a:pPr lvl="1"/>
            <a:r>
              <a:rPr lang="hr-HR" dirty="0"/>
              <a:t>stacionarna fronta</a:t>
            </a:r>
          </a:p>
          <a:p>
            <a:pPr lvl="1"/>
            <a:endParaRPr lang="hr-HR" dirty="0"/>
          </a:p>
          <a:p>
            <a:pPr lvl="1"/>
            <a:r>
              <a:rPr lang="hr-HR" i="1" dirty="0" err="1"/>
              <a:t>aloft</a:t>
            </a:r>
            <a:r>
              <a:rPr lang="hr-HR" i="1" dirty="0"/>
              <a:t> – </a:t>
            </a:r>
            <a:r>
              <a:rPr lang="hr-HR" dirty="0"/>
              <a:t>u zraku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139750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Definicija zračne mase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10812" y="914400"/>
            <a:ext cx="9642987" cy="5262563"/>
          </a:xfrm>
        </p:spPr>
        <p:txBody>
          <a:bodyPr>
            <a:normAutofit/>
          </a:bodyPr>
          <a:lstStyle/>
          <a:p>
            <a:r>
              <a:rPr lang="hr-HR" sz="3200" dirty="0"/>
              <a:t>Golema količina zraka koja zauzima znatan prostor nad kopnenom ili vodenom površinom.</a:t>
            </a:r>
          </a:p>
          <a:p>
            <a:r>
              <a:rPr lang="hr-HR" sz="3200" dirty="0"/>
              <a:t>Ako je zrak duže vrijeme nad kopnom ili morem, postepeno dobiva osobine podloge nad kojom se nalazi.</a:t>
            </a:r>
          </a:p>
          <a:p>
            <a:r>
              <a:rPr lang="hr-HR" sz="3200" dirty="0"/>
              <a:t>Različite podloge različito utječu na zrak nad njima:</a:t>
            </a:r>
          </a:p>
          <a:p>
            <a:pPr lvl="1"/>
            <a:r>
              <a:rPr lang="hr-HR" sz="3200" dirty="0"/>
              <a:t>jednovrsna podloga </a:t>
            </a:r>
            <a:r>
              <a:rPr lang="hr-HR" sz="3200" dirty="0">
                <a:sym typeface="Wingdings" panose="05000000000000000000" pitchFamily="2" charset="2"/>
              </a:rPr>
              <a:t></a:t>
            </a:r>
            <a:r>
              <a:rPr lang="hr-HR" sz="3200" dirty="0"/>
              <a:t> jednovrstan zrak </a:t>
            </a:r>
            <a:r>
              <a:rPr lang="hr-HR" sz="3200" dirty="0">
                <a:sym typeface="Wingdings" panose="05000000000000000000" pitchFamily="2" charset="2"/>
              </a:rPr>
              <a:t> zračna masa!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98109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56843" y="269471"/>
            <a:ext cx="5892800" cy="6390635"/>
          </a:xfrm>
        </p:spPr>
        <p:txBody>
          <a:bodyPr/>
          <a:lstStyle/>
          <a:p>
            <a:r>
              <a:rPr lang="hr-HR" dirty="0"/>
              <a:t>Topla fronta</a:t>
            </a:r>
          </a:p>
          <a:p>
            <a:pPr lvl="1"/>
            <a:r>
              <a:rPr lang="hr-HR" dirty="0"/>
              <a:t>topli zrak zauzima prostor koji je prije zauzimao hladni zrak</a:t>
            </a:r>
          </a:p>
          <a:p>
            <a:pPr lvl="1"/>
            <a:r>
              <a:rPr lang="hr-HR" dirty="0"/>
              <a:t>donosi toplije vrijeme</a:t>
            </a:r>
          </a:p>
          <a:p>
            <a:r>
              <a:rPr lang="hr-HR" dirty="0"/>
              <a:t>Hladna fronta</a:t>
            </a:r>
          </a:p>
          <a:p>
            <a:pPr lvl="1"/>
            <a:r>
              <a:rPr lang="hr-HR" dirty="0"/>
              <a:t>hladni zrak zauzima prostor koji je prije zauzimao topli zrak</a:t>
            </a:r>
          </a:p>
          <a:p>
            <a:pPr lvl="1"/>
            <a:r>
              <a:rPr lang="hr-HR" dirty="0"/>
              <a:t>donosi hladnije vrijeme</a:t>
            </a:r>
          </a:p>
          <a:p>
            <a:r>
              <a:rPr lang="hr-HR" dirty="0"/>
              <a:t>Fronta </a:t>
            </a:r>
            <a:r>
              <a:rPr lang="hr-HR" dirty="0" err="1"/>
              <a:t>okluzije</a:t>
            </a:r>
            <a:r>
              <a:rPr lang="hr-HR" dirty="0"/>
              <a:t> – </a:t>
            </a:r>
            <a:r>
              <a:rPr lang="hr-HR" dirty="0" err="1"/>
              <a:t>okludirana</a:t>
            </a:r>
            <a:r>
              <a:rPr lang="hr-HR" dirty="0"/>
              <a:t> fronta</a:t>
            </a:r>
          </a:p>
          <a:p>
            <a:pPr lvl="1"/>
            <a:r>
              <a:rPr lang="hr-HR" dirty="0"/>
              <a:t>spajanjem tople i hladne fronte </a:t>
            </a:r>
          </a:p>
          <a:p>
            <a:r>
              <a:rPr lang="hr-HR" dirty="0"/>
              <a:t>Stacionirana fronta – usporedna s izobarama</a:t>
            </a:r>
          </a:p>
          <a:p>
            <a:r>
              <a:rPr lang="hr-HR" dirty="0" err="1"/>
              <a:t>predfrontalno</a:t>
            </a:r>
            <a:r>
              <a:rPr lang="hr-HR" dirty="0"/>
              <a:t> i </a:t>
            </a:r>
            <a:r>
              <a:rPr lang="hr-HR" dirty="0" err="1"/>
              <a:t>zafrontalno</a:t>
            </a:r>
            <a:r>
              <a:rPr lang="hr-HR" dirty="0"/>
              <a:t> područje</a:t>
            </a:r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7421" y="481260"/>
            <a:ext cx="5378711" cy="277371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422" y="3540459"/>
            <a:ext cx="5378710" cy="260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82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Topla fronta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15899" y="938212"/>
            <a:ext cx="5993831" cy="5694600"/>
          </a:xfrm>
        </p:spPr>
        <p:txBody>
          <a:bodyPr>
            <a:normAutofit/>
          </a:bodyPr>
          <a:lstStyle/>
          <a:p>
            <a:r>
              <a:rPr lang="hr-HR" dirty="0"/>
              <a:t>topli zrak – lakši – podiže se nad hladnim zrakom</a:t>
            </a:r>
          </a:p>
          <a:p>
            <a:r>
              <a:rPr lang="hr-HR" dirty="0"/>
              <a:t>oblaci i oborine ovise o vlazi u zraku </a:t>
            </a:r>
          </a:p>
          <a:p>
            <a:r>
              <a:rPr lang="hr-HR" dirty="0"/>
              <a:t>širina oblačnog pojasa 700-1000km</a:t>
            </a:r>
          </a:p>
          <a:p>
            <a:r>
              <a:rPr lang="hr-HR" dirty="0"/>
              <a:t>Znaci približavanja:</a:t>
            </a:r>
          </a:p>
          <a:p>
            <a:pPr lvl="1"/>
            <a:r>
              <a:rPr lang="hr-HR" dirty="0"/>
              <a:t>smanjenje tlaka</a:t>
            </a:r>
          </a:p>
          <a:p>
            <a:pPr lvl="1"/>
            <a:r>
              <a:rPr lang="hr-HR" dirty="0"/>
              <a:t>slijed oblaka: </a:t>
            </a:r>
            <a:r>
              <a:rPr lang="hr-HR" dirty="0" err="1"/>
              <a:t>Ci</a:t>
            </a:r>
            <a:r>
              <a:rPr lang="hr-HR" dirty="0"/>
              <a:t>, Cs, As, </a:t>
            </a:r>
            <a:r>
              <a:rPr lang="hr-HR" dirty="0" err="1"/>
              <a:t>Ns</a:t>
            </a:r>
            <a:r>
              <a:rPr lang="hr-HR" dirty="0"/>
              <a:t>, </a:t>
            </a:r>
            <a:r>
              <a:rPr lang="hr-HR" dirty="0" err="1"/>
              <a:t>Fc</a:t>
            </a:r>
            <a:r>
              <a:rPr lang="hr-HR" dirty="0"/>
              <a:t>, </a:t>
            </a:r>
            <a:r>
              <a:rPr lang="hr-HR" dirty="0" err="1"/>
              <a:t>Fs</a:t>
            </a:r>
            <a:endParaRPr lang="hr-HR" dirty="0"/>
          </a:p>
          <a:p>
            <a:pPr lvl="1"/>
            <a:r>
              <a:rPr lang="hr-HR" dirty="0" err="1"/>
              <a:t>predfront.oborina</a:t>
            </a:r>
            <a:r>
              <a:rPr lang="hr-HR" dirty="0"/>
              <a:t> 300-400km</a:t>
            </a:r>
          </a:p>
          <a:p>
            <a:pPr lvl="1"/>
            <a:r>
              <a:rPr lang="hr-HR" dirty="0"/>
              <a:t>vjetar na sjeveru skreće od Se na S pa nakon fronte SW</a:t>
            </a:r>
          </a:p>
          <a:p>
            <a:pPr lvl="1"/>
            <a:r>
              <a:rPr lang="hr-HR" dirty="0"/>
              <a:t>uz frontu i odmah za njom moguća magla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7257" y="749300"/>
            <a:ext cx="6052386" cy="55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21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819175"/>
              </p:ext>
            </p:extLst>
          </p:nvPr>
        </p:nvGraphicFramePr>
        <p:xfrm>
          <a:off x="6537276" y="365125"/>
          <a:ext cx="5326528" cy="602241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331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1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1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1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6207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 </a:t>
                      </a:r>
                      <a:endParaRPr lang="hr-HR" sz="1600" dirty="0">
                        <a:latin typeface="+mj-lt"/>
                      </a:endParaRPr>
                    </a:p>
                  </a:txBody>
                  <a:tcPr marL="56511" marR="56511" marT="28255" marB="2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err="1"/>
                        <a:t>Before</a:t>
                      </a:r>
                      <a:r>
                        <a:rPr lang="hr-HR" sz="1600" dirty="0"/>
                        <a:t> </a:t>
                      </a:r>
                      <a:r>
                        <a:rPr lang="hr-HR" sz="1600" dirty="0" err="1"/>
                        <a:t>Passing</a:t>
                      </a:r>
                      <a:endParaRPr lang="hr-HR" sz="1600" dirty="0">
                        <a:latin typeface="+mj-lt"/>
                      </a:endParaRPr>
                    </a:p>
                  </a:txBody>
                  <a:tcPr marL="56511" marR="56511" marT="28255" marB="2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err="1"/>
                        <a:t>While</a:t>
                      </a:r>
                      <a:r>
                        <a:rPr lang="hr-HR" sz="1600" dirty="0"/>
                        <a:t> </a:t>
                      </a:r>
                      <a:r>
                        <a:rPr lang="hr-HR" sz="1600" dirty="0" err="1"/>
                        <a:t>Passing</a:t>
                      </a:r>
                      <a:endParaRPr lang="hr-HR" sz="1600" dirty="0">
                        <a:latin typeface="+mj-lt"/>
                      </a:endParaRPr>
                    </a:p>
                  </a:txBody>
                  <a:tcPr marL="56511" marR="56511" marT="28255" marB="2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err="1"/>
                        <a:t>After</a:t>
                      </a:r>
                      <a:r>
                        <a:rPr lang="hr-HR" sz="1600" dirty="0"/>
                        <a:t> </a:t>
                      </a:r>
                      <a:r>
                        <a:rPr lang="hr-HR" sz="1600" dirty="0" err="1"/>
                        <a:t>Passing</a:t>
                      </a:r>
                      <a:endParaRPr lang="hr-HR" sz="1600" dirty="0">
                        <a:latin typeface="+mj-lt"/>
                      </a:endParaRPr>
                    </a:p>
                  </a:txBody>
                  <a:tcPr marL="56511" marR="56511" marT="28255" marB="282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207">
                <a:tc>
                  <a:txBody>
                    <a:bodyPr/>
                    <a:lstStyle/>
                    <a:p>
                      <a:pPr algn="ctr"/>
                      <a:r>
                        <a:rPr lang="hr-HR" sz="1600"/>
                        <a:t>Winds</a:t>
                      </a:r>
                      <a:endParaRPr lang="hr-HR" sz="1600">
                        <a:latin typeface="+mj-lt"/>
                      </a:endParaRPr>
                    </a:p>
                  </a:txBody>
                  <a:tcPr marL="56511" marR="56511" marT="28255" marB="2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/>
                        <a:t>south-southeast</a:t>
                      </a:r>
                      <a:endParaRPr lang="hr-HR" sz="1600">
                        <a:latin typeface="+mj-lt"/>
                      </a:endParaRPr>
                    </a:p>
                  </a:txBody>
                  <a:tcPr marL="56511" marR="56511" marT="28255" marB="2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err="1"/>
                        <a:t>variable</a:t>
                      </a:r>
                      <a:endParaRPr lang="hr-HR" sz="1600" dirty="0">
                        <a:latin typeface="+mj-lt"/>
                      </a:endParaRPr>
                    </a:p>
                  </a:txBody>
                  <a:tcPr marL="56511" marR="56511" marT="28255" marB="2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/>
                        <a:t>south-southwest</a:t>
                      </a:r>
                      <a:endParaRPr lang="hr-HR" sz="1600">
                        <a:latin typeface="+mj-lt"/>
                      </a:endParaRPr>
                    </a:p>
                  </a:txBody>
                  <a:tcPr marL="56511" marR="56511" marT="28255" marB="282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207">
                <a:tc>
                  <a:txBody>
                    <a:bodyPr/>
                    <a:lstStyle/>
                    <a:p>
                      <a:pPr algn="ctr"/>
                      <a:r>
                        <a:rPr lang="hr-HR" sz="1600"/>
                        <a:t>Temperature</a:t>
                      </a:r>
                      <a:endParaRPr lang="hr-HR" sz="1600">
                        <a:latin typeface="+mj-lt"/>
                      </a:endParaRPr>
                    </a:p>
                  </a:txBody>
                  <a:tcPr marL="56511" marR="56511" marT="28255" marB="2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/>
                        <a:t>cool-cold, slow warming</a:t>
                      </a:r>
                      <a:endParaRPr lang="hr-HR" sz="1600">
                        <a:latin typeface="+mj-lt"/>
                      </a:endParaRPr>
                    </a:p>
                  </a:txBody>
                  <a:tcPr marL="56511" marR="56511" marT="28255" marB="2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/>
                        <a:t>steady rise</a:t>
                      </a:r>
                      <a:endParaRPr lang="hr-HR" sz="1600">
                        <a:latin typeface="+mj-lt"/>
                      </a:endParaRPr>
                    </a:p>
                  </a:txBody>
                  <a:tcPr marL="56511" marR="56511" marT="28255" marB="2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/>
                        <a:t>warmer, then steady</a:t>
                      </a:r>
                      <a:endParaRPr lang="hr-HR" sz="1600">
                        <a:latin typeface="+mj-lt"/>
                      </a:endParaRPr>
                    </a:p>
                  </a:txBody>
                  <a:tcPr marL="56511" marR="56511" marT="28255" marB="282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154">
                <a:tc>
                  <a:txBody>
                    <a:bodyPr/>
                    <a:lstStyle/>
                    <a:p>
                      <a:pPr algn="ctr"/>
                      <a:r>
                        <a:rPr lang="hr-HR" sz="1600"/>
                        <a:t>Pressure</a:t>
                      </a:r>
                      <a:endParaRPr lang="hr-HR" sz="1600">
                        <a:latin typeface="+mj-lt"/>
                      </a:endParaRPr>
                    </a:p>
                  </a:txBody>
                  <a:tcPr marL="56511" marR="56511" marT="28255" marB="2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/>
                        <a:t>usually falling</a:t>
                      </a:r>
                      <a:endParaRPr lang="hr-HR" sz="1600">
                        <a:latin typeface="+mj-lt"/>
                      </a:endParaRPr>
                    </a:p>
                  </a:txBody>
                  <a:tcPr marL="56511" marR="56511" marT="28255" marB="2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err="1"/>
                        <a:t>leveling</a:t>
                      </a:r>
                      <a:r>
                        <a:rPr lang="hr-HR" sz="1600" dirty="0"/>
                        <a:t> </a:t>
                      </a:r>
                      <a:r>
                        <a:rPr lang="hr-HR" sz="1600" dirty="0" err="1"/>
                        <a:t>off</a:t>
                      </a:r>
                      <a:endParaRPr lang="hr-HR" sz="1600" dirty="0">
                        <a:latin typeface="+mj-lt"/>
                      </a:endParaRPr>
                    </a:p>
                  </a:txBody>
                  <a:tcPr marL="56511" marR="56511" marT="28255" marB="2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slight rise, followed by fall</a:t>
                      </a:r>
                      <a:endParaRPr lang="en-US" sz="1600">
                        <a:latin typeface="+mj-lt"/>
                      </a:endParaRPr>
                    </a:p>
                  </a:txBody>
                  <a:tcPr marL="56511" marR="56511" marT="28255" marB="282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7046">
                <a:tc>
                  <a:txBody>
                    <a:bodyPr/>
                    <a:lstStyle/>
                    <a:p>
                      <a:pPr algn="ctr"/>
                      <a:r>
                        <a:rPr lang="hr-HR" sz="1600"/>
                        <a:t>Clouds</a:t>
                      </a:r>
                      <a:endParaRPr lang="hr-HR" sz="1600">
                        <a:latin typeface="+mj-lt"/>
                      </a:endParaRPr>
                    </a:p>
                  </a:txBody>
                  <a:tcPr marL="56511" marR="56511" marT="28255" marB="2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in this order: Ci, Cs, As, Ns, St, and fog; occasionally Cb in summer</a:t>
                      </a:r>
                      <a:endParaRPr lang="en-US" sz="1600">
                        <a:latin typeface="+mj-lt"/>
                      </a:endParaRPr>
                    </a:p>
                  </a:txBody>
                  <a:tcPr marL="56511" marR="56511" marT="28255" marB="2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/>
                        <a:t>stratus-type</a:t>
                      </a:r>
                      <a:endParaRPr lang="hr-HR" sz="1600">
                        <a:latin typeface="+mj-lt"/>
                      </a:endParaRPr>
                    </a:p>
                  </a:txBody>
                  <a:tcPr marL="56511" marR="56511" marT="28255" marB="2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clearing with scattered Sc; occasionally Cb in summer</a:t>
                      </a:r>
                      <a:endParaRPr lang="en-US" sz="1600">
                        <a:latin typeface="+mj-lt"/>
                      </a:endParaRPr>
                    </a:p>
                  </a:txBody>
                  <a:tcPr marL="56511" marR="56511" marT="28255" marB="282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7046">
                <a:tc>
                  <a:txBody>
                    <a:bodyPr/>
                    <a:lstStyle/>
                    <a:p>
                      <a:pPr algn="ctr"/>
                      <a:r>
                        <a:rPr lang="hr-HR" sz="1600"/>
                        <a:t>Precipitation</a:t>
                      </a:r>
                      <a:endParaRPr lang="hr-HR" sz="1600">
                        <a:latin typeface="+mj-lt"/>
                      </a:endParaRPr>
                    </a:p>
                  </a:txBody>
                  <a:tcPr marL="56511" marR="56511" marT="28255" marB="2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light-to-moderate rain, snow, sleet, or drizzle</a:t>
                      </a:r>
                      <a:endParaRPr lang="en-US" sz="1600">
                        <a:latin typeface="+mj-lt"/>
                      </a:endParaRPr>
                    </a:p>
                  </a:txBody>
                  <a:tcPr marL="56511" marR="56511" marT="28255" marB="2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/>
                        <a:t>drizzle or none</a:t>
                      </a:r>
                      <a:endParaRPr lang="hr-HR" sz="1600">
                        <a:latin typeface="+mj-lt"/>
                      </a:endParaRPr>
                    </a:p>
                  </a:txBody>
                  <a:tcPr marL="56511" marR="56511" marT="28255" marB="2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usually none, sometimes light rain or showers</a:t>
                      </a:r>
                      <a:endParaRPr lang="en-US" sz="1600">
                        <a:latin typeface="+mj-lt"/>
                      </a:endParaRPr>
                    </a:p>
                  </a:txBody>
                  <a:tcPr marL="56511" marR="56511" marT="28255" marB="2825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207">
                <a:tc>
                  <a:txBody>
                    <a:bodyPr/>
                    <a:lstStyle/>
                    <a:p>
                      <a:pPr algn="ctr"/>
                      <a:r>
                        <a:rPr lang="hr-HR" sz="1600"/>
                        <a:t>Visibility</a:t>
                      </a:r>
                      <a:endParaRPr lang="hr-HR" sz="1600">
                        <a:latin typeface="+mj-lt"/>
                      </a:endParaRPr>
                    </a:p>
                  </a:txBody>
                  <a:tcPr marL="56511" marR="56511" marT="28255" marB="2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/>
                        <a:t>poor</a:t>
                      </a:r>
                      <a:endParaRPr lang="hr-HR" sz="1600">
                        <a:latin typeface="+mj-lt"/>
                      </a:endParaRPr>
                    </a:p>
                  </a:txBody>
                  <a:tcPr marL="56511" marR="56511" marT="28255" marB="2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/>
                        <a:t>poor, but improving</a:t>
                      </a:r>
                      <a:endParaRPr lang="hr-HR" sz="1600">
                        <a:latin typeface="+mj-lt"/>
                      </a:endParaRPr>
                    </a:p>
                  </a:txBody>
                  <a:tcPr marL="56511" marR="56511" marT="28255" marB="2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/>
                        <a:t>fair in haze</a:t>
                      </a:r>
                      <a:endParaRPr lang="hr-HR" sz="1600">
                        <a:latin typeface="+mj-lt"/>
                      </a:endParaRPr>
                    </a:p>
                  </a:txBody>
                  <a:tcPr marL="56511" marR="56511" marT="28255" marB="2825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6207">
                <a:tc>
                  <a:txBody>
                    <a:bodyPr/>
                    <a:lstStyle/>
                    <a:p>
                      <a:pPr algn="ctr"/>
                      <a:r>
                        <a:rPr lang="hr-HR" sz="1600"/>
                        <a:t>Dew Point</a:t>
                      </a:r>
                      <a:endParaRPr lang="hr-HR" sz="1600">
                        <a:latin typeface="+mj-lt"/>
                      </a:endParaRPr>
                    </a:p>
                  </a:txBody>
                  <a:tcPr marL="56511" marR="56511" marT="28255" marB="2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/>
                        <a:t>steady rise</a:t>
                      </a:r>
                      <a:endParaRPr lang="hr-HR" sz="1600">
                        <a:latin typeface="+mj-lt"/>
                      </a:endParaRPr>
                    </a:p>
                  </a:txBody>
                  <a:tcPr marL="56511" marR="56511" marT="28255" marB="2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/>
                        <a:t>steady</a:t>
                      </a:r>
                      <a:endParaRPr lang="hr-HR" sz="1600">
                        <a:latin typeface="+mj-lt"/>
                      </a:endParaRPr>
                    </a:p>
                  </a:txBody>
                  <a:tcPr marL="56511" marR="56511" marT="28255" marB="2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rise, </a:t>
                      </a:r>
                      <a:r>
                        <a:rPr lang="hr-HR" sz="1600" dirty="0" err="1"/>
                        <a:t>then</a:t>
                      </a:r>
                      <a:r>
                        <a:rPr lang="hr-HR" sz="1600" dirty="0"/>
                        <a:t> </a:t>
                      </a:r>
                      <a:r>
                        <a:rPr lang="hr-HR" sz="1600" dirty="0" err="1"/>
                        <a:t>steady</a:t>
                      </a:r>
                      <a:endParaRPr lang="hr-HR" sz="1600" dirty="0">
                        <a:latin typeface="+mj-lt"/>
                      </a:endParaRPr>
                    </a:p>
                  </a:txBody>
                  <a:tcPr marL="56511" marR="56511" marT="28255" marB="2825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647131" y="51227"/>
            <a:ext cx="10515600" cy="1325563"/>
          </a:xfrm>
        </p:spPr>
        <p:txBody>
          <a:bodyPr/>
          <a:lstStyle/>
          <a:p>
            <a:r>
              <a:rPr lang="hr-HR" dirty="0"/>
              <a:t>Topla fronta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45" y="1376790"/>
            <a:ext cx="5873086" cy="227582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00" y="3800475"/>
            <a:ext cx="49053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66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Hladna fronta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teži hladni zrak kao klin zavlači se pod topli i prisiljava ga da se diže</a:t>
            </a:r>
          </a:p>
          <a:p>
            <a:pPr lvl="1"/>
            <a:r>
              <a:rPr lang="hr-HR" dirty="0"/>
              <a:t>pojavljuju se oblaci s kratkom i jakom kišom</a:t>
            </a:r>
          </a:p>
          <a:p>
            <a:r>
              <a:rPr lang="hr-HR" dirty="0"/>
              <a:t>stabilan topli zrak </a:t>
            </a:r>
            <a:r>
              <a:rPr lang="hr-HR" dirty="0">
                <a:sym typeface="Wingdings" panose="05000000000000000000" pitchFamily="2" charset="2"/>
              </a:rPr>
              <a:t> kiša, snijeg</a:t>
            </a:r>
          </a:p>
          <a:p>
            <a:r>
              <a:rPr lang="hr-HR" dirty="0">
                <a:sym typeface="Wingdings" panose="05000000000000000000" pitchFamily="2" charset="2"/>
              </a:rPr>
              <a:t>nestabilan </a:t>
            </a:r>
            <a:r>
              <a:rPr lang="hr-HR" dirty="0" err="1">
                <a:sym typeface="Wingdings" panose="05000000000000000000" pitchFamily="2" charset="2"/>
              </a:rPr>
              <a:t>t.z</a:t>
            </a:r>
            <a:r>
              <a:rPr lang="hr-HR" dirty="0">
                <a:sym typeface="Wingdings" panose="05000000000000000000" pitchFamily="2" charset="2"/>
              </a:rPr>
              <a:t>.  veliki Cu, </a:t>
            </a:r>
            <a:r>
              <a:rPr lang="hr-HR" dirty="0" err="1">
                <a:sym typeface="Wingdings" panose="05000000000000000000" pitchFamily="2" charset="2"/>
              </a:rPr>
              <a:t>Cb</a:t>
            </a:r>
            <a:endParaRPr lang="hr-HR" dirty="0">
              <a:sym typeface="Wingdings" panose="05000000000000000000" pitchFamily="2" charset="2"/>
            </a:endParaRPr>
          </a:p>
          <a:p>
            <a:r>
              <a:rPr lang="hr-HR" dirty="0">
                <a:sym typeface="Wingdings" panose="05000000000000000000" pitchFamily="2" charset="2"/>
              </a:rPr>
              <a:t>pojas oblaka oko 300 km, pojas oborina 100 km</a:t>
            </a:r>
          </a:p>
          <a:p>
            <a:r>
              <a:rPr lang="hr-HR" dirty="0">
                <a:sym typeface="Wingdings" panose="05000000000000000000" pitchFamily="2" charset="2"/>
              </a:rPr>
              <a:t>pred frontom tlak pada, kod prolaza fronte raste, a pada temperatura i jača vjetar koji skreće u smjeru sata (SWNWNE)</a:t>
            </a:r>
          </a:p>
          <a:p>
            <a:r>
              <a:rPr lang="hr-HR" dirty="0">
                <a:sym typeface="Wingdings" panose="05000000000000000000" pitchFamily="2" charset="2"/>
              </a:rPr>
              <a:t>Slijed oblaka: Cs, As, Ac, Cu, </a:t>
            </a:r>
            <a:r>
              <a:rPr lang="hr-HR" dirty="0" err="1">
                <a:sym typeface="Wingdings" panose="05000000000000000000" pitchFamily="2" charset="2"/>
              </a:rPr>
              <a:t>Cb</a:t>
            </a:r>
            <a:r>
              <a:rPr lang="hr-HR" dirty="0">
                <a:sym typeface="Wingdings" panose="05000000000000000000" pitchFamily="2" charset="2"/>
              </a:rPr>
              <a:t>, </a:t>
            </a:r>
            <a:r>
              <a:rPr lang="hr-HR" dirty="0" err="1">
                <a:sym typeface="Wingdings" panose="05000000000000000000" pitchFamily="2" charset="2"/>
              </a:rPr>
              <a:t>Ns</a:t>
            </a:r>
            <a:r>
              <a:rPr lang="hr-HR" dirty="0">
                <a:sym typeface="Wingdings" panose="05000000000000000000" pitchFamily="2" charset="2"/>
              </a:rPr>
              <a:t>, </a:t>
            </a:r>
          </a:p>
          <a:p>
            <a:r>
              <a:rPr lang="hr-HR" dirty="0">
                <a:sym typeface="Wingdings" panose="05000000000000000000" pitchFamily="2" charset="2"/>
              </a:rPr>
              <a:t>vidljivost je prije slaba, a poslije dobra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08700" y="326219"/>
            <a:ext cx="5740400" cy="292760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425" y="3676904"/>
            <a:ext cx="490537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34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Hladna fronta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1. vrste</a:t>
            </a:r>
          </a:p>
          <a:p>
            <a:pPr lvl="1"/>
            <a:r>
              <a:rPr lang="hr-HR" dirty="0"/>
              <a:t>spora ili stacionarna</a:t>
            </a:r>
          </a:p>
          <a:p>
            <a:pPr lvl="1"/>
            <a:r>
              <a:rPr lang="hr-HR" dirty="0"/>
              <a:t>pljuskovi pa oborina</a:t>
            </a:r>
          </a:p>
          <a:p>
            <a:pPr lvl="1"/>
            <a:r>
              <a:rPr lang="hr-HR" dirty="0" err="1"/>
              <a:t>Ns</a:t>
            </a:r>
            <a:r>
              <a:rPr lang="hr-HR" dirty="0"/>
              <a:t>, As, Cs</a:t>
            </a:r>
          </a:p>
          <a:p>
            <a:pPr lvl="1"/>
            <a:endParaRPr lang="hr-HR" dirty="0"/>
          </a:p>
          <a:p>
            <a:r>
              <a:rPr lang="hr-HR" dirty="0"/>
              <a:t>2. vrste</a:t>
            </a:r>
          </a:p>
          <a:p>
            <a:pPr lvl="1"/>
            <a:r>
              <a:rPr lang="hr-HR" dirty="0" err="1"/>
              <a:t>Cb</a:t>
            </a:r>
            <a:r>
              <a:rPr lang="hr-HR" dirty="0"/>
              <a:t>, Ac, Sc</a:t>
            </a:r>
          </a:p>
          <a:p>
            <a:pPr lvl="1"/>
            <a:r>
              <a:rPr lang="hr-HR" dirty="0"/>
              <a:t>nekada i bez oborine</a:t>
            </a:r>
          </a:p>
          <a:p>
            <a:pPr lvl="1"/>
            <a:r>
              <a:rPr lang="hr-HR" dirty="0"/>
              <a:t>zimi</a:t>
            </a:r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69506271"/>
              </p:ext>
            </p:extLst>
          </p:nvPr>
        </p:nvGraphicFramePr>
        <p:xfrm>
          <a:off x="6231530" y="938212"/>
          <a:ext cx="5669320" cy="514360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17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7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7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915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</a:endParaRPr>
                    </a:p>
                  </a:txBody>
                  <a:tcPr marL="49917" marR="49917" marT="24958" marB="249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err="1"/>
                        <a:t>Before</a:t>
                      </a:r>
                      <a:r>
                        <a:rPr lang="hr-HR" sz="1600" dirty="0"/>
                        <a:t> </a:t>
                      </a:r>
                      <a:r>
                        <a:rPr lang="hr-HR" sz="1600" dirty="0" err="1"/>
                        <a:t>Passing</a:t>
                      </a:r>
                      <a:endParaRPr lang="hr-HR" sz="1600" dirty="0">
                        <a:latin typeface="+mj-lt"/>
                      </a:endParaRPr>
                    </a:p>
                  </a:txBody>
                  <a:tcPr marL="49917" marR="49917" marT="24958" marB="249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err="1"/>
                        <a:t>While</a:t>
                      </a:r>
                      <a:r>
                        <a:rPr lang="hr-HR" sz="1600" dirty="0"/>
                        <a:t> </a:t>
                      </a:r>
                      <a:r>
                        <a:rPr lang="hr-HR" sz="1600" dirty="0" err="1"/>
                        <a:t>Passing</a:t>
                      </a:r>
                      <a:endParaRPr lang="hr-HR" sz="1600" dirty="0">
                        <a:latin typeface="+mj-lt"/>
                      </a:endParaRPr>
                    </a:p>
                  </a:txBody>
                  <a:tcPr marL="49917" marR="49917" marT="24958" marB="249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err="1"/>
                        <a:t>After</a:t>
                      </a:r>
                      <a:r>
                        <a:rPr lang="hr-HR" sz="1600" dirty="0"/>
                        <a:t> </a:t>
                      </a:r>
                      <a:r>
                        <a:rPr lang="hr-HR" sz="1600" dirty="0" err="1"/>
                        <a:t>Passing</a:t>
                      </a:r>
                      <a:endParaRPr lang="hr-HR" sz="1600" dirty="0">
                        <a:latin typeface="+mj-lt"/>
                      </a:endParaRPr>
                    </a:p>
                  </a:txBody>
                  <a:tcPr marL="49917" marR="49917" marT="24958" marB="2495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416">
                <a:tc>
                  <a:txBody>
                    <a:bodyPr/>
                    <a:lstStyle/>
                    <a:p>
                      <a:pPr algn="ctr"/>
                      <a:r>
                        <a:rPr lang="hr-HR" sz="1600"/>
                        <a:t>Winds</a:t>
                      </a:r>
                      <a:endParaRPr lang="hr-HR" sz="1600">
                        <a:latin typeface="+mj-lt"/>
                      </a:endParaRPr>
                    </a:p>
                  </a:txBody>
                  <a:tcPr marL="49917" marR="49917" marT="24958" marB="249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/>
                        <a:t>south-southwest</a:t>
                      </a:r>
                      <a:endParaRPr lang="hr-HR" sz="1600">
                        <a:latin typeface="+mj-lt"/>
                      </a:endParaRPr>
                    </a:p>
                  </a:txBody>
                  <a:tcPr marL="49917" marR="49917" marT="24958" marB="249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/>
                        <a:t>gusty; shifting</a:t>
                      </a:r>
                      <a:endParaRPr lang="hr-HR" sz="1600">
                        <a:latin typeface="+mj-lt"/>
                      </a:endParaRPr>
                    </a:p>
                  </a:txBody>
                  <a:tcPr marL="49917" marR="49917" marT="24958" marB="249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/>
                        <a:t>west-northwest</a:t>
                      </a:r>
                      <a:endParaRPr lang="hr-HR" sz="1600">
                        <a:latin typeface="+mj-lt"/>
                      </a:endParaRPr>
                    </a:p>
                  </a:txBody>
                  <a:tcPr marL="49917" marR="49917" marT="24958" marB="2495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416">
                <a:tc>
                  <a:txBody>
                    <a:bodyPr/>
                    <a:lstStyle/>
                    <a:p>
                      <a:pPr algn="ctr"/>
                      <a:r>
                        <a:rPr lang="hr-HR" sz="1600"/>
                        <a:t>Temperature</a:t>
                      </a:r>
                      <a:endParaRPr lang="hr-HR" sz="1600">
                        <a:latin typeface="+mj-lt"/>
                      </a:endParaRPr>
                    </a:p>
                  </a:txBody>
                  <a:tcPr marL="49917" marR="49917" marT="24958" marB="249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/>
                        <a:t>warm</a:t>
                      </a:r>
                      <a:endParaRPr lang="hr-HR" sz="1600">
                        <a:latin typeface="+mj-lt"/>
                      </a:endParaRPr>
                    </a:p>
                  </a:txBody>
                  <a:tcPr marL="49917" marR="49917" marT="24958" marB="249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/>
                        <a:t>sudden drop</a:t>
                      </a:r>
                      <a:endParaRPr lang="hr-HR" sz="1600">
                        <a:latin typeface="+mj-lt"/>
                      </a:endParaRPr>
                    </a:p>
                  </a:txBody>
                  <a:tcPr marL="49917" marR="49917" marT="24958" marB="249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/>
                        <a:t>steadily dropping</a:t>
                      </a:r>
                      <a:endParaRPr lang="hr-HR" sz="1600">
                        <a:latin typeface="+mj-lt"/>
                      </a:endParaRPr>
                    </a:p>
                  </a:txBody>
                  <a:tcPr marL="49917" marR="49917" marT="24958" marB="2495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165">
                <a:tc>
                  <a:txBody>
                    <a:bodyPr/>
                    <a:lstStyle/>
                    <a:p>
                      <a:pPr algn="ctr"/>
                      <a:r>
                        <a:rPr lang="hr-HR" sz="1600"/>
                        <a:t>Pressure</a:t>
                      </a:r>
                      <a:endParaRPr lang="hr-HR" sz="1600">
                        <a:latin typeface="+mj-lt"/>
                      </a:endParaRPr>
                    </a:p>
                  </a:txBody>
                  <a:tcPr marL="49917" marR="49917" marT="24958" marB="249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/>
                        <a:t>falling steadily</a:t>
                      </a:r>
                      <a:endParaRPr lang="hr-HR" sz="1600">
                        <a:latin typeface="+mj-lt"/>
                      </a:endParaRPr>
                    </a:p>
                  </a:txBody>
                  <a:tcPr marL="49917" marR="49917" marT="24958" marB="249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/>
                        <a:t>minimum, then sharp rise</a:t>
                      </a:r>
                      <a:endParaRPr lang="hr-HR" sz="1600">
                        <a:latin typeface="+mj-lt"/>
                      </a:endParaRPr>
                    </a:p>
                  </a:txBody>
                  <a:tcPr marL="49917" marR="49917" marT="24958" marB="249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/>
                        <a:t>rising steadily</a:t>
                      </a:r>
                      <a:endParaRPr lang="hr-HR" sz="1600">
                        <a:latin typeface="+mj-lt"/>
                      </a:endParaRPr>
                    </a:p>
                  </a:txBody>
                  <a:tcPr marL="49917" marR="49917" marT="24958" marB="2495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416">
                <a:tc>
                  <a:txBody>
                    <a:bodyPr/>
                    <a:lstStyle/>
                    <a:p>
                      <a:pPr algn="ctr"/>
                      <a:r>
                        <a:rPr lang="hr-HR" sz="1600"/>
                        <a:t>Clouds</a:t>
                      </a:r>
                      <a:endParaRPr lang="hr-HR" sz="1600">
                        <a:latin typeface="+mj-lt"/>
                      </a:endParaRPr>
                    </a:p>
                  </a:txBody>
                  <a:tcPr marL="49917" marR="49917" marT="24958" marB="249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increasing: Ci, Cs and Cb</a:t>
                      </a:r>
                      <a:endParaRPr lang="en-US" sz="1600">
                        <a:latin typeface="+mj-lt"/>
                      </a:endParaRPr>
                    </a:p>
                  </a:txBody>
                  <a:tcPr marL="49917" marR="49917" marT="24958" marB="249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/>
                        <a:t>Cb</a:t>
                      </a:r>
                      <a:endParaRPr lang="hr-HR" sz="1600">
                        <a:latin typeface="+mj-lt"/>
                      </a:endParaRPr>
                    </a:p>
                  </a:txBody>
                  <a:tcPr marL="49917" marR="49917" marT="24958" marB="249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/>
                        <a:t>Cu</a:t>
                      </a:r>
                      <a:endParaRPr lang="hr-HR" sz="1600">
                        <a:latin typeface="+mj-lt"/>
                      </a:endParaRPr>
                    </a:p>
                  </a:txBody>
                  <a:tcPr marL="49917" marR="49917" marT="24958" marB="2495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8664">
                <a:tc>
                  <a:txBody>
                    <a:bodyPr/>
                    <a:lstStyle/>
                    <a:p>
                      <a:pPr algn="ctr"/>
                      <a:r>
                        <a:rPr lang="hr-HR" sz="1600"/>
                        <a:t>Precipitation</a:t>
                      </a:r>
                      <a:endParaRPr lang="hr-HR" sz="1600">
                        <a:latin typeface="+mj-lt"/>
                      </a:endParaRPr>
                    </a:p>
                  </a:txBody>
                  <a:tcPr marL="49917" marR="49917" marT="24958" marB="249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/>
                        <a:t>short period of showers</a:t>
                      </a:r>
                      <a:endParaRPr lang="hr-HR" sz="1600">
                        <a:latin typeface="+mj-lt"/>
                      </a:endParaRPr>
                    </a:p>
                  </a:txBody>
                  <a:tcPr marL="49917" marR="49917" marT="24958" marB="249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heavy rains, sometimes with hail, thunder and lightning</a:t>
                      </a:r>
                      <a:endParaRPr lang="en-US" sz="1600">
                        <a:latin typeface="+mj-lt"/>
                      </a:endParaRPr>
                    </a:p>
                  </a:txBody>
                  <a:tcPr marL="49917" marR="49917" marT="24958" marB="249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/>
                        <a:t>showers then clearing</a:t>
                      </a:r>
                      <a:endParaRPr lang="hr-HR" sz="1600">
                        <a:latin typeface="+mj-lt"/>
                      </a:endParaRPr>
                    </a:p>
                  </a:txBody>
                  <a:tcPr marL="49917" marR="49917" marT="24958" marB="2495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9165">
                <a:tc>
                  <a:txBody>
                    <a:bodyPr/>
                    <a:lstStyle/>
                    <a:p>
                      <a:pPr algn="ctr"/>
                      <a:r>
                        <a:rPr lang="hr-HR" sz="1600"/>
                        <a:t>Visibility</a:t>
                      </a:r>
                      <a:endParaRPr lang="hr-HR" sz="1600">
                        <a:latin typeface="+mj-lt"/>
                      </a:endParaRPr>
                    </a:p>
                  </a:txBody>
                  <a:tcPr marL="49917" marR="49917" marT="24958" marB="249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fair to poor in haze</a:t>
                      </a:r>
                      <a:endParaRPr lang="en-US" sz="1600">
                        <a:latin typeface="+mj-lt"/>
                      </a:endParaRPr>
                    </a:p>
                  </a:txBody>
                  <a:tcPr marL="49917" marR="49917" marT="24958" marB="249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/>
                        <a:t>poor, followed by improving</a:t>
                      </a:r>
                      <a:endParaRPr lang="hr-HR" sz="1600">
                        <a:latin typeface="+mj-lt"/>
                      </a:endParaRPr>
                    </a:p>
                  </a:txBody>
                  <a:tcPr marL="49917" marR="49917" marT="24958" marB="249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/>
                        <a:t>good, except in showers</a:t>
                      </a:r>
                      <a:endParaRPr lang="hr-HR" sz="1600">
                        <a:latin typeface="+mj-lt"/>
                      </a:endParaRPr>
                    </a:p>
                  </a:txBody>
                  <a:tcPr marL="49917" marR="49917" marT="24958" marB="24958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416">
                <a:tc>
                  <a:txBody>
                    <a:bodyPr/>
                    <a:lstStyle/>
                    <a:p>
                      <a:pPr algn="ctr"/>
                      <a:r>
                        <a:rPr lang="hr-HR" sz="1600"/>
                        <a:t>Dew Point</a:t>
                      </a:r>
                      <a:endParaRPr lang="hr-HR" sz="1600">
                        <a:latin typeface="+mj-lt"/>
                      </a:endParaRPr>
                    </a:p>
                  </a:txBody>
                  <a:tcPr marL="49917" marR="49917" marT="24958" marB="249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/>
                        <a:t>high; remains steady</a:t>
                      </a:r>
                      <a:endParaRPr lang="hr-HR" sz="1600">
                        <a:latin typeface="+mj-lt"/>
                      </a:endParaRPr>
                    </a:p>
                  </a:txBody>
                  <a:tcPr marL="49917" marR="49917" marT="24958" marB="249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/>
                        <a:t>sharp drop</a:t>
                      </a:r>
                      <a:endParaRPr lang="hr-HR" sz="1600">
                        <a:latin typeface="+mj-lt"/>
                      </a:endParaRPr>
                    </a:p>
                  </a:txBody>
                  <a:tcPr marL="49917" marR="49917" marT="24958" marB="249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err="1"/>
                        <a:t>lowering</a:t>
                      </a:r>
                      <a:endParaRPr lang="hr-HR" sz="1600" dirty="0">
                        <a:latin typeface="+mj-lt"/>
                      </a:endParaRPr>
                    </a:p>
                  </a:txBody>
                  <a:tcPr marL="49917" marR="49917" marT="24958" marB="24958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120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Fronta </a:t>
            </a:r>
            <a:r>
              <a:rPr lang="hr-HR" dirty="0" err="1"/>
              <a:t>okluzije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Spajanje tople i hladne fronte u zreloj cikloni</a:t>
            </a:r>
          </a:p>
          <a:p>
            <a:r>
              <a:rPr lang="hr-HR" dirty="0"/>
              <a:t>hladna fronta se giba brže od tople, sustiže ju i prisiljava da se topli zrak digne sasvim gore</a:t>
            </a:r>
          </a:p>
          <a:p>
            <a:r>
              <a:rPr lang="hr-HR" dirty="0"/>
              <a:t>2 hladne i 1 topla zračna masa</a:t>
            </a:r>
          </a:p>
          <a:p>
            <a:r>
              <a:rPr lang="hr-HR" i="1" dirty="0"/>
              <a:t>prizemna fronta </a:t>
            </a:r>
            <a:r>
              <a:rPr lang="hr-HR" i="1" dirty="0" err="1"/>
              <a:t>okluzije</a:t>
            </a:r>
            <a:r>
              <a:rPr lang="hr-HR" i="1" dirty="0"/>
              <a:t> </a:t>
            </a:r>
            <a:r>
              <a:rPr lang="hr-HR" dirty="0"/>
              <a:t>– crta u kojoj se površina </a:t>
            </a:r>
            <a:r>
              <a:rPr lang="hr-HR" dirty="0" err="1"/>
              <a:t>okluzije</a:t>
            </a:r>
            <a:r>
              <a:rPr lang="hr-HR" dirty="0"/>
              <a:t> siječe sa zemaljskom </a:t>
            </a:r>
            <a:r>
              <a:rPr lang="hr-HR" dirty="0" err="1"/>
              <a:t>okluzijom</a:t>
            </a:r>
            <a:endParaRPr lang="hr-HR" dirty="0"/>
          </a:p>
          <a:p>
            <a:r>
              <a:rPr lang="hr-HR" i="1" dirty="0"/>
              <a:t>visinska fronta </a:t>
            </a:r>
            <a:r>
              <a:rPr lang="hr-HR" i="1" dirty="0" err="1"/>
              <a:t>okluzije</a:t>
            </a:r>
            <a:r>
              <a:rPr lang="hr-HR" i="1" dirty="0"/>
              <a:t> </a:t>
            </a:r>
            <a:r>
              <a:rPr lang="hr-HR" dirty="0"/>
              <a:t>– crta u atmosferi gdje se sijeku sve tri zračne mase</a:t>
            </a:r>
          </a:p>
          <a:p>
            <a:r>
              <a:rPr lang="hr-HR" i="1" dirty="0"/>
              <a:t>točka </a:t>
            </a:r>
            <a:r>
              <a:rPr lang="hr-HR" i="1" dirty="0" err="1"/>
              <a:t>okluzije</a:t>
            </a:r>
            <a:r>
              <a:rPr lang="hr-HR" dirty="0"/>
              <a:t> – sastajalište triju zračnih masa</a:t>
            </a:r>
            <a:endParaRPr lang="hr-HR" i="1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2984" y="1596103"/>
            <a:ext cx="5320938" cy="412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43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Fronta </a:t>
            </a:r>
            <a:r>
              <a:rPr lang="hr-HR" dirty="0" err="1"/>
              <a:t>okluzije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4366" y="1478324"/>
            <a:ext cx="5675868" cy="4102964"/>
          </a:xfrm>
          <a:prstGeom prst="rect">
            <a:avLst/>
          </a:prstGeo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prikladno područje južno od Rta </a:t>
            </a:r>
            <a:r>
              <a:rPr lang="hr-HR" dirty="0" err="1"/>
              <a:t>Hatteras</a:t>
            </a:r>
            <a:endParaRPr lang="hr-HR" dirty="0"/>
          </a:p>
          <a:p>
            <a:pPr lvl="1"/>
            <a:r>
              <a:rPr lang="hr-HR" dirty="0"/>
              <a:t>južno morski topli zrak</a:t>
            </a:r>
          </a:p>
          <a:p>
            <a:pPr lvl="1"/>
            <a:r>
              <a:rPr lang="hr-HR" dirty="0"/>
              <a:t>W i NW polarni kontinentalni zrak</a:t>
            </a:r>
          </a:p>
          <a:p>
            <a:pPr lvl="1"/>
            <a:r>
              <a:rPr lang="hr-HR" dirty="0"/>
              <a:t>E i NE morski polarni zrak</a:t>
            </a:r>
          </a:p>
          <a:p>
            <a:pPr lvl="1"/>
            <a:r>
              <a:rPr lang="hr-HR" dirty="0"/>
              <a:t>ako se formira točka </a:t>
            </a:r>
            <a:r>
              <a:rPr lang="hr-HR" dirty="0" err="1"/>
              <a:t>okluzije</a:t>
            </a:r>
            <a:r>
              <a:rPr lang="hr-HR" dirty="0"/>
              <a:t> u roku 24h tlak pada na 975 </a:t>
            </a:r>
            <a:r>
              <a:rPr lang="hr-HR" dirty="0" err="1"/>
              <a:t>hPa</a:t>
            </a:r>
            <a:r>
              <a:rPr lang="hr-HR" dirty="0"/>
              <a:t> i razvija se žestoka oluja</a:t>
            </a:r>
          </a:p>
          <a:p>
            <a:r>
              <a:rPr lang="hr-HR" dirty="0"/>
              <a:t>fronta </a:t>
            </a:r>
            <a:r>
              <a:rPr lang="hr-HR" dirty="0" err="1"/>
              <a:t>okluzije</a:t>
            </a:r>
            <a:r>
              <a:rPr lang="hr-HR" dirty="0"/>
              <a:t> je uvijek blaža od fronte koja joj je prethodila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3994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671" y="206477"/>
            <a:ext cx="10631129" cy="825911"/>
          </a:xfrm>
        </p:spPr>
        <p:txBody>
          <a:bodyPr>
            <a:normAutofit fontScale="90000"/>
          </a:bodyPr>
          <a:lstStyle/>
          <a:p>
            <a:r>
              <a:rPr lang="hr-HR" dirty="0" err="1"/>
              <a:t>Okluzija</a:t>
            </a:r>
            <a:r>
              <a:rPr lang="hr-HR" dirty="0"/>
              <a:t> s osobinom tople (gore) i hladne (dole) fronte </a:t>
            </a:r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472" y="1280243"/>
            <a:ext cx="3711575" cy="2298700"/>
          </a:xfrm>
          <a:prstGeom prst="rect">
            <a:avLst/>
          </a:prstGeom>
        </p:spPr>
      </p:pic>
      <p:pic>
        <p:nvPicPr>
          <p:cNvPr id="10" name="Rezervirano mjesto sadržaja 8"/>
          <p:cNvPicPr>
            <a:picLocks noChangeAspect="1"/>
          </p:cNvPicPr>
          <p:nvPr/>
        </p:nvPicPr>
        <p:blipFill rotWithShape="1">
          <a:blip r:embed="rId3"/>
          <a:srcRect l="17554" t="36500" r="154" b="35326"/>
          <a:stretch/>
        </p:blipFill>
        <p:spPr>
          <a:xfrm>
            <a:off x="4396819" y="1280243"/>
            <a:ext cx="3712191" cy="2269741"/>
          </a:xfrm>
          <a:prstGeom prst="rect">
            <a:avLst/>
          </a:prstGeom>
        </p:spPr>
      </p:pic>
      <p:pic>
        <p:nvPicPr>
          <p:cNvPr id="11" name="Rezervirano mjesto sadržaja 8"/>
          <p:cNvPicPr>
            <a:picLocks noChangeAspect="1"/>
          </p:cNvPicPr>
          <p:nvPr/>
        </p:nvPicPr>
        <p:blipFill rotWithShape="1">
          <a:blip r:embed="rId3"/>
          <a:srcRect l="16972" b="64386"/>
          <a:stretch/>
        </p:blipFill>
        <p:spPr>
          <a:xfrm>
            <a:off x="8775510" y="1289369"/>
            <a:ext cx="2988860" cy="228957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72" y="4044590"/>
            <a:ext cx="4078577" cy="243861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3568" y="4032397"/>
            <a:ext cx="3712786" cy="2450804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4297" y="3704413"/>
            <a:ext cx="3040073" cy="289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77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Stacionarna (</a:t>
            </a:r>
            <a:r>
              <a:rPr lang="hr-HR" dirty="0" err="1"/>
              <a:t>kvazistacionarna</a:t>
            </a:r>
            <a:r>
              <a:rPr lang="hr-HR" dirty="0"/>
              <a:t>) fronta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Ako je jedna fronta usporedna s izobarama ne može napredovati ili je spora</a:t>
            </a:r>
          </a:p>
          <a:p>
            <a:r>
              <a:rPr lang="hr-HR" dirty="0"/>
              <a:t>nema vjetra ili je usporedna s frontom</a:t>
            </a:r>
          </a:p>
          <a:p>
            <a:r>
              <a:rPr lang="hr-HR" dirty="0"/>
              <a:t>zračne mase se gibaju usporedno</a:t>
            </a:r>
          </a:p>
          <a:p>
            <a:r>
              <a:rPr lang="hr-HR" dirty="0"/>
              <a:t>topli zrak se nastoji uzdići iznad frontalne plohe</a:t>
            </a:r>
          </a:p>
          <a:p>
            <a:pPr lvl="1"/>
            <a:r>
              <a:rPr lang="hr-HR" dirty="0"/>
              <a:t>kondenzacija pare</a:t>
            </a:r>
          </a:p>
          <a:p>
            <a:pPr lvl="1"/>
            <a:r>
              <a:rPr lang="hr-HR" dirty="0"/>
              <a:t>St (topli i stabilan zrak)</a:t>
            </a:r>
          </a:p>
          <a:p>
            <a:pPr lvl="1"/>
            <a:r>
              <a:rPr lang="hr-HR" dirty="0"/>
              <a:t>Cu, </a:t>
            </a:r>
            <a:r>
              <a:rPr lang="hr-HR" dirty="0" err="1"/>
              <a:t>Cb</a:t>
            </a:r>
            <a:r>
              <a:rPr lang="hr-HR" dirty="0"/>
              <a:t>, (topli labilan zrak)</a:t>
            </a:r>
          </a:p>
          <a:p>
            <a:r>
              <a:rPr lang="hr-HR" dirty="0"/>
              <a:t>oborine u pojasu 80-300 km, magla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61891" y="938212"/>
            <a:ext cx="2743200" cy="20574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017" y="3280083"/>
            <a:ext cx="4962999" cy="284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93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Olujna crta (neprava/</a:t>
            </a:r>
            <a:r>
              <a:rPr lang="hr-HR" dirty="0" err="1"/>
              <a:t>pseudohladna</a:t>
            </a:r>
            <a:r>
              <a:rPr lang="hr-HR" dirty="0"/>
              <a:t> fronta)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nije vezana za frontu</a:t>
            </a:r>
          </a:p>
          <a:p>
            <a:r>
              <a:rPr lang="hr-HR" dirty="0"/>
              <a:t>formira se u smjeru </a:t>
            </a:r>
            <a:r>
              <a:rPr lang="hr-HR"/>
              <a:t>vjetra na </a:t>
            </a:r>
            <a:r>
              <a:rPr lang="hr-HR" dirty="0"/>
              <a:t>manjim visinama</a:t>
            </a:r>
          </a:p>
          <a:p>
            <a:r>
              <a:rPr lang="hr-HR" dirty="0"/>
              <a:t>crta </a:t>
            </a:r>
            <a:r>
              <a:rPr lang="hr-HR" dirty="0" err="1"/>
              <a:t>mahovitosti</a:t>
            </a:r>
            <a:r>
              <a:rPr lang="hr-HR" dirty="0"/>
              <a:t> ili olujna crta (</a:t>
            </a:r>
            <a:r>
              <a:rPr lang="hr-HR" dirty="0" err="1"/>
              <a:t>squall</a:t>
            </a:r>
            <a:r>
              <a:rPr lang="hr-HR" dirty="0"/>
              <a:t> line)</a:t>
            </a:r>
          </a:p>
          <a:p>
            <a:r>
              <a:rPr lang="hr-HR" dirty="0"/>
              <a:t>vrijeme slično onome uzduž hladne fronte</a:t>
            </a:r>
          </a:p>
          <a:p>
            <a:r>
              <a:rPr lang="hr-HR" dirty="0"/>
              <a:t>jak </a:t>
            </a:r>
            <a:r>
              <a:rPr lang="hr-HR" dirty="0" err="1"/>
              <a:t>vjeter</a:t>
            </a:r>
            <a:r>
              <a:rPr lang="hr-HR" dirty="0"/>
              <a:t>, kiša, snijeg, tuča, tornado</a:t>
            </a:r>
          </a:p>
          <a:p>
            <a:r>
              <a:rPr lang="hr-HR" dirty="0"/>
              <a:t>u prizemlju male </a:t>
            </a:r>
            <a:r>
              <a:rPr lang="hr-HR" i="1" dirty="0"/>
              <a:t>olujne anticiklone</a:t>
            </a:r>
            <a:endParaRPr lang="hr-HR" dirty="0"/>
          </a:p>
          <a:p>
            <a:r>
              <a:rPr lang="hr-HR" dirty="0"/>
              <a:t>ispred hladne fronte u toplom sektoru ciklone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67407" y="938213"/>
            <a:ext cx="4422986" cy="518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12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Definicija zračne mase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45924" y="1061885"/>
            <a:ext cx="9500149" cy="5461746"/>
          </a:xfrm>
        </p:spPr>
        <p:txBody>
          <a:bodyPr>
            <a:normAutofit/>
          </a:bodyPr>
          <a:lstStyle/>
          <a:p>
            <a:r>
              <a:rPr lang="hr-HR" sz="3200" dirty="0"/>
              <a:t>Fizičke osobine zračne mase utječu na:</a:t>
            </a:r>
            <a:br>
              <a:rPr lang="hr-HR" sz="3200" dirty="0"/>
            </a:br>
            <a:r>
              <a:rPr lang="hr-HR" sz="3200" dirty="0"/>
              <a:t>temperaturu, vlažnost, vidljivost, vjetar, naoblaku, maglu, oborine,…</a:t>
            </a:r>
          </a:p>
          <a:p>
            <a:r>
              <a:rPr lang="hr-HR" sz="3200" dirty="0"/>
              <a:t>Debljina zračne mase od nekoliko stotina metara do nekoliko km</a:t>
            </a:r>
          </a:p>
          <a:p>
            <a:r>
              <a:rPr lang="hr-HR" sz="3200" dirty="0"/>
              <a:t>Često zauzima čitavu troposferu a najčešće seže do </a:t>
            </a:r>
            <a:r>
              <a:rPr lang="hr-HR" sz="3200" dirty="0" err="1"/>
              <a:t>tropopauze</a:t>
            </a:r>
            <a:r>
              <a:rPr lang="hr-HR" sz="3200" dirty="0"/>
              <a:t>.</a:t>
            </a:r>
          </a:p>
          <a:p>
            <a:r>
              <a:rPr lang="hr-HR" sz="3200" dirty="0"/>
              <a:t>Kreću se iz jednog područja u drugo i utječu na promjene vremena pa se prognoza temelji na poznavanju zračnih masa, njihovom kretanju i transformiranju</a:t>
            </a:r>
          </a:p>
          <a:p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51192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Olujna crta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5900" y="1024107"/>
            <a:ext cx="5892800" cy="501139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462" y="3632823"/>
            <a:ext cx="3185877" cy="2402682"/>
          </a:xfrm>
          <a:prstGeom prst="rect">
            <a:avLst/>
          </a:prstGeom>
        </p:spPr>
      </p:pic>
      <p:sp>
        <p:nvSpPr>
          <p:cNvPr id="8" name="Rezervirano mjesto sadržaja 7"/>
          <p:cNvSpPr>
            <a:spLocks noGrp="1"/>
          </p:cNvSpPr>
          <p:nvPr>
            <p:ph sz="half" idx="2"/>
          </p:nvPr>
        </p:nvSpPr>
        <p:spPr>
          <a:xfrm>
            <a:off x="6233236" y="852317"/>
            <a:ext cx="5740400" cy="5183188"/>
          </a:xfrm>
        </p:spPr>
        <p:txBody>
          <a:bodyPr/>
          <a:lstStyle/>
          <a:p>
            <a:r>
              <a:rPr lang="hr-HR" dirty="0"/>
              <a:t>Isti oblaci sa SW i NW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200" y="1255412"/>
            <a:ext cx="2968051" cy="227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225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O frontama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Utjecaj </a:t>
            </a:r>
            <a:r>
              <a:rPr lang="hr-HR" dirty="0" err="1"/>
              <a:t>orografije</a:t>
            </a:r>
            <a:endParaRPr lang="hr-HR" dirty="0"/>
          </a:p>
          <a:p>
            <a:pPr lvl="1"/>
            <a:r>
              <a:rPr lang="hr-HR" dirty="0"/>
              <a:t>planine i planinski lanci izobličuju fronte</a:t>
            </a:r>
          </a:p>
          <a:p>
            <a:pPr lvl="1"/>
            <a:r>
              <a:rPr lang="hr-HR" dirty="0"/>
              <a:t>Alpe i Kavkaz:</a:t>
            </a:r>
          </a:p>
          <a:p>
            <a:pPr lvl="2"/>
            <a:r>
              <a:rPr lang="hr-HR" dirty="0" err="1"/>
              <a:t>orogenetska</a:t>
            </a:r>
            <a:r>
              <a:rPr lang="hr-HR" dirty="0"/>
              <a:t> </a:t>
            </a:r>
            <a:r>
              <a:rPr lang="hr-HR" dirty="0" err="1"/>
              <a:t>okluzija</a:t>
            </a:r>
            <a:r>
              <a:rPr lang="hr-HR" dirty="0"/>
              <a:t> – hladne mase se spajaju nakon zaobilaženja grebena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6108700" y="237485"/>
            <a:ext cx="5740400" cy="5183188"/>
          </a:xfrm>
        </p:spPr>
        <p:txBody>
          <a:bodyPr/>
          <a:lstStyle/>
          <a:p>
            <a:r>
              <a:rPr lang="hr-HR" dirty="0"/>
              <a:t>Frontalne zone i visinsko strujanje</a:t>
            </a:r>
          </a:p>
          <a:p>
            <a:pPr lvl="1"/>
            <a:r>
              <a:rPr lang="hr-HR" dirty="0"/>
              <a:t>visinske frontalne zone planetarnih dimenzija</a:t>
            </a:r>
          </a:p>
          <a:p>
            <a:pPr lvl="1"/>
            <a:r>
              <a:rPr lang="hr-HR" dirty="0" err="1"/>
              <a:t>Rossbyjevi</a:t>
            </a:r>
            <a:r>
              <a:rPr lang="hr-HR" dirty="0"/>
              <a:t> valovi – 3-5 u svijetu svaki trenutak koji su povezani s obiteljima ciklona</a:t>
            </a:r>
          </a:p>
          <a:p>
            <a:pPr lvl="1"/>
            <a:r>
              <a:rPr lang="hr-HR" dirty="0"/>
              <a:t>u vezi s </a:t>
            </a:r>
            <a:r>
              <a:rPr lang="hr-HR" i="1" dirty="0"/>
              <a:t>mlaznom strujom</a:t>
            </a:r>
            <a:r>
              <a:rPr lang="hr-HR" dirty="0"/>
              <a:t> u troposferi i stratosferi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098" y="4017014"/>
            <a:ext cx="3181704" cy="260899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23" t="11967" r="16032" b="10767"/>
          <a:stretch/>
        </p:blipFill>
        <p:spPr>
          <a:xfrm>
            <a:off x="668644" y="4372992"/>
            <a:ext cx="2866031" cy="189703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4770" y="4141197"/>
            <a:ext cx="4334491" cy="236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3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Izvori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Udžbenik</a:t>
            </a:r>
          </a:p>
          <a:p>
            <a:r>
              <a:rPr lang="hr-HR" dirty="0">
                <a:hlinkClick r:id="rId2"/>
              </a:rPr>
              <a:t>http://jadran.gfz.hr/pojmovnik_slike/f1.gifž</a:t>
            </a:r>
            <a:endParaRPr lang="hr-HR" dirty="0"/>
          </a:p>
          <a:p>
            <a:r>
              <a:rPr lang="hr-HR" dirty="0">
                <a:hlinkClick r:id="rId3"/>
              </a:rPr>
              <a:t>http://www.centrometeolombardo.com/</a:t>
            </a:r>
            <a:endParaRPr lang="hr-HR" dirty="0"/>
          </a:p>
          <a:p>
            <a:r>
              <a:rPr lang="hr-HR" dirty="0">
                <a:hlinkClick r:id="rId4"/>
              </a:rPr>
              <a:t>http://apollo.lsc.vsc.edu/</a:t>
            </a:r>
            <a:endParaRPr lang="hr-HR" dirty="0"/>
          </a:p>
          <a:p>
            <a:r>
              <a:rPr lang="hr-HR" dirty="0">
                <a:hlinkClick r:id="rId5"/>
              </a:rPr>
              <a:t>http://i272.photobucket.com/</a:t>
            </a:r>
            <a:endParaRPr lang="hr-HR" dirty="0"/>
          </a:p>
          <a:p>
            <a:r>
              <a:rPr lang="hr-HR" dirty="0">
                <a:hlinkClick r:id="rId6"/>
              </a:rPr>
              <a:t>http://www.boatingsidekicks.com/</a:t>
            </a:r>
            <a:endParaRPr lang="hr-HR" dirty="0"/>
          </a:p>
          <a:p>
            <a:r>
              <a:rPr lang="hr-HR" dirty="0"/>
              <a:t>exchangedownloads.smarttech.com</a:t>
            </a:r>
          </a:p>
          <a:p>
            <a:r>
              <a:rPr lang="hr-HR" dirty="0"/>
              <a:t>http://soundwaves.usgs.gov/</a:t>
            </a:r>
          </a:p>
          <a:p>
            <a:r>
              <a:rPr lang="hr-HR" dirty="0">
                <a:hlinkClick r:id="rId7"/>
              </a:rPr>
              <a:t>http://www.ux1.eiu.edu/</a:t>
            </a:r>
            <a:endParaRPr lang="hr-HR" dirty="0"/>
          </a:p>
          <a:p>
            <a:r>
              <a:rPr lang="hr-HR" dirty="0">
                <a:hlinkClick r:id="rId8"/>
              </a:rPr>
              <a:t>http://www.kidsgeo.com/</a:t>
            </a:r>
            <a:endParaRPr lang="hr-HR" dirty="0"/>
          </a:p>
          <a:p>
            <a:r>
              <a:rPr lang="hr-HR" dirty="0"/>
              <a:t>ec.gc.ca</a:t>
            </a:r>
          </a:p>
          <a:p>
            <a:r>
              <a:rPr lang="hr-HR" dirty="0">
                <a:hlinkClick r:id="rId9"/>
              </a:rPr>
              <a:t>http://www.crh.noaa.gov/</a:t>
            </a:r>
            <a:endParaRPr lang="hr-HR" dirty="0"/>
          </a:p>
          <a:p>
            <a:r>
              <a:rPr lang="hr-HR" dirty="0"/>
              <a:t>http://www.ees.rochester.edu/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278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82937" y="2004678"/>
            <a:ext cx="3380749" cy="2859045"/>
          </a:xfrm>
        </p:spPr>
        <p:txBody>
          <a:bodyPr/>
          <a:lstStyle/>
          <a:p>
            <a:r>
              <a:rPr lang="hr-HR" dirty="0"/>
              <a:t>Slojevi atmosfere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951" y="318969"/>
            <a:ext cx="6013962" cy="623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3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Formiranje zračnih masa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27006" y="914400"/>
            <a:ext cx="9126794" cy="5262563"/>
          </a:xfrm>
        </p:spPr>
        <p:txBody>
          <a:bodyPr>
            <a:normAutofit/>
          </a:bodyPr>
          <a:lstStyle/>
          <a:p>
            <a:r>
              <a:rPr lang="hr-HR" sz="3200" dirty="0"/>
              <a:t>Pod utjecajem karakteristika područja do kojeg dolaze, zračne mase se mijenjaju i to odozdo prema gore (od tla) – ako ostanu duže vrijeme na jednoličnom području, mijenjaju se!</a:t>
            </a:r>
          </a:p>
          <a:p>
            <a:r>
              <a:rPr lang="hr-HR" sz="3200" dirty="0"/>
              <a:t>Nemaju stalne osobine već se transformiraju i teško je odrediti trenutak kada se može reći da je zračna masa konačno formirana.</a:t>
            </a:r>
          </a:p>
          <a:p>
            <a:r>
              <a:rPr lang="hr-HR" sz="3200" dirty="0"/>
              <a:t>Konačno formiranje zračne mase – kada dobije osobine područja nad kojim se nalazi.</a:t>
            </a:r>
          </a:p>
        </p:txBody>
      </p:sp>
    </p:spTree>
    <p:extLst>
      <p:ext uri="{BB962C8B-B14F-4D97-AF65-F5344CB8AC3E}">
        <p14:creationId xmlns:p14="http://schemas.microsoft.com/office/powerpoint/2010/main" val="243243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599" y="212725"/>
            <a:ext cx="10611465" cy="1350604"/>
          </a:xfrm>
        </p:spPr>
        <p:txBody>
          <a:bodyPr>
            <a:normAutofit/>
          </a:bodyPr>
          <a:lstStyle/>
          <a:p>
            <a:r>
              <a:rPr lang="hr-HR" dirty="0"/>
              <a:t>Definicija  i karakteristike regije nastanka zračnih   masa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8600" y="1666568"/>
            <a:ext cx="11125200" cy="4510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b="1" dirty="0"/>
              <a:t>Izvorne regije</a:t>
            </a:r>
            <a:endParaRPr lang="hr-HR" sz="3200" dirty="0"/>
          </a:p>
          <a:p>
            <a:r>
              <a:rPr lang="hr-HR" sz="3200" dirty="0"/>
              <a:t>Regije u kojima nastaju zračne mase</a:t>
            </a:r>
          </a:p>
          <a:p>
            <a:r>
              <a:rPr lang="hr-HR" sz="3200" dirty="0"/>
              <a:t>Jednolična površinska temperatura i slabi vjetrovi</a:t>
            </a:r>
          </a:p>
          <a:p>
            <a:r>
              <a:rPr lang="hr-HR" sz="3200" dirty="0"/>
              <a:t>Tropska mora, pustinje, polarna područja</a:t>
            </a:r>
          </a:p>
          <a:p>
            <a:r>
              <a:rPr lang="hr-HR" sz="3200" dirty="0"/>
              <a:t>Umjerena područja su s vrlo raznolikim terenom i temperaturnim promjenama pa ne mogu biti izvorne regije</a:t>
            </a:r>
          </a:p>
        </p:txBody>
      </p:sp>
    </p:spTree>
    <p:extLst>
      <p:ext uri="{BB962C8B-B14F-4D97-AF65-F5344CB8AC3E}">
        <p14:creationId xmlns:p14="http://schemas.microsoft.com/office/powerpoint/2010/main" val="221567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212725"/>
            <a:ext cx="11125200" cy="790165"/>
          </a:xfrm>
        </p:spPr>
        <p:txBody>
          <a:bodyPr>
            <a:normAutofit fontScale="90000"/>
          </a:bodyPr>
          <a:lstStyle/>
          <a:p>
            <a:r>
              <a:rPr lang="hr-HR" dirty="0"/>
              <a:t>Definicija  i karakteristike regije nastanka zračnih   masa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8600" y="1253613"/>
            <a:ext cx="11125200" cy="5262563"/>
          </a:xfrm>
        </p:spPr>
        <p:txBody>
          <a:bodyPr>
            <a:normAutofit/>
          </a:bodyPr>
          <a:lstStyle/>
          <a:p>
            <a:r>
              <a:rPr lang="hr-HR" dirty="0"/>
              <a:t>Temeljem toplinskog stanja:</a:t>
            </a:r>
          </a:p>
          <a:p>
            <a:pPr lvl="1"/>
            <a:r>
              <a:rPr lang="hr-HR" dirty="0"/>
              <a:t>tople i hladne</a:t>
            </a:r>
          </a:p>
          <a:p>
            <a:r>
              <a:rPr lang="hr-HR" dirty="0"/>
              <a:t>Temeljem geografske širine nastajanja:</a:t>
            </a:r>
          </a:p>
          <a:p>
            <a:pPr lvl="1"/>
            <a:r>
              <a:rPr lang="hr-HR" dirty="0"/>
              <a:t>arktičke</a:t>
            </a:r>
          </a:p>
          <a:p>
            <a:pPr lvl="1"/>
            <a:r>
              <a:rPr lang="hr-HR" dirty="0"/>
              <a:t>polarne</a:t>
            </a:r>
          </a:p>
          <a:p>
            <a:pPr lvl="1"/>
            <a:r>
              <a:rPr lang="hr-HR" dirty="0"/>
              <a:t>tropske (suptropske)</a:t>
            </a:r>
          </a:p>
          <a:p>
            <a:pPr lvl="1"/>
            <a:r>
              <a:rPr lang="hr-HR" dirty="0"/>
              <a:t>ekvatorijalne</a:t>
            </a:r>
          </a:p>
          <a:p>
            <a:r>
              <a:rPr lang="hr-HR" dirty="0"/>
              <a:t>Svaka od njih još može biti:</a:t>
            </a:r>
          </a:p>
          <a:p>
            <a:pPr lvl="1"/>
            <a:r>
              <a:rPr lang="hr-HR" dirty="0"/>
              <a:t>morska ili kontinentska</a:t>
            </a:r>
          </a:p>
          <a:p>
            <a:r>
              <a:rPr lang="hr-HR" dirty="0"/>
              <a:t>Prema rajonu: sibirska, sredozemna, monsunska, itd.</a:t>
            </a:r>
          </a:p>
        </p:txBody>
      </p:sp>
    </p:spTree>
    <p:extLst>
      <p:ext uri="{BB962C8B-B14F-4D97-AF65-F5344CB8AC3E}">
        <p14:creationId xmlns:p14="http://schemas.microsoft.com/office/powerpoint/2010/main" val="190825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6582" y="316579"/>
            <a:ext cx="5188875" cy="1921654"/>
          </a:xfrm>
        </p:spPr>
        <p:txBody>
          <a:bodyPr>
            <a:normAutofit fontScale="90000"/>
          </a:bodyPr>
          <a:lstStyle/>
          <a:p>
            <a:r>
              <a:rPr lang="hr-HR" dirty="0"/>
              <a:t>Definicija  i karakteristike regije nastanka zračnih   masa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56582" y="2334146"/>
            <a:ext cx="4847681" cy="4051301"/>
          </a:xfrm>
        </p:spPr>
        <p:txBody>
          <a:bodyPr>
            <a:normAutofit/>
          </a:bodyPr>
          <a:lstStyle/>
          <a:p>
            <a:pPr lvl="1"/>
            <a:r>
              <a:rPr lang="hr-HR" dirty="0"/>
              <a:t>morske/kontinentske arktičke</a:t>
            </a:r>
          </a:p>
          <a:p>
            <a:pPr lvl="1"/>
            <a:r>
              <a:rPr lang="hr-HR" dirty="0"/>
              <a:t>morske/kontinentske polarne</a:t>
            </a:r>
          </a:p>
          <a:p>
            <a:pPr lvl="1"/>
            <a:r>
              <a:rPr lang="hr-HR" dirty="0"/>
              <a:t>morske/kontinentske tropske (suptropske)</a:t>
            </a:r>
          </a:p>
          <a:p>
            <a:pPr lvl="1"/>
            <a:r>
              <a:rPr lang="hr-HR" dirty="0"/>
              <a:t>morske/kontinentske ekvatorijalne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209" y="316578"/>
            <a:ext cx="5931922" cy="293521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209" y="3375501"/>
            <a:ext cx="5931922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8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Topla zračna masa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4400" y="1807361"/>
            <a:ext cx="10167582" cy="4552496"/>
          </a:xfrm>
        </p:spPr>
        <p:txBody>
          <a:bodyPr>
            <a:normAutofit/>
          </a:bodyPr>
          <a:lstStyle/>
          <a:p>
            <a:r>
              <a:rPr lang="hr-HR" dirty="0"/>
              <a:t>temperatura donjih slojeva viša od temperature podloge</a:t>
            </a:r>
          </a:p>
          <a:p>
            <a:r>
              <a:rPr lang="hr-HR" dirty="0"/>
              <a:t>iz suptropskih rajona ili toplih kontinenata</a:t>
            </a:r>
          </a:p>
          <a:p>
            <a:r>
              <a:rPr lang="hr-HR" dirty="0"/>
              <a:t>stabilna, s visokom temperaturom</a:t>
            </a:r>
          </a:p>
          <a:p>
            <a:r>
              <a:rPr lang="hr-HR" dirty="0"/>
              <a:t>vlažnost ovisi o području formiranja (more/kopno)</a:t>
            </a:r>
          </a:p>
          <a:p>
            <a:r>
              <a:rPr lang="hr-HR" dirty="0"/>
              <a:t>kad se kreće prema višim širinama hladi se odozdo (tlo hladnije) i nema </a:t>
            </a:r>
            <a:r>
              <a:rPr lang="hr-HR" dirty="0" err="1"/>
              <a:t>konvektivnog</a:t>
            </a:r>
            <a:r>
              <a:rPr lang="hr-HR" dirty="0"/>
              <a:t> strujanja:</a:t>
            </a:r>
          </a:p>
          <a:p>
            <a:pPr lvl="1"/>
            <a:r>
              <a:rPr lang="hr-HR" dirty="0"/>
              <a:t>postaje još stabilnija – ravnomjerni vjetrovi, slojeviti oblaci, oborine bez nevera, magle</a:t>
            </a:r>
          </a:p>
        </p:txBody>
      </p:sp>
    </p:spTree>
    <p:extLst>
      <p:ext uri="{BB962C8B-B14F-4D97-AF65-F5344CB8AC3E}">
        <p14:creationId xmlns:p14="http://schemas.microsoft.com/office/powerpoint/2010/main" val="115044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1418</Words>
  <Application>Microsoft Office PowerPoint</Application>
  <PresentationFormat>Široki zaslon</PresentationFormat>
  <Paragraphs>250</Paragraphs>
  <Slides>32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32</vt:i4>
      </vt:variant>
    </vt:vector>
  </HeadingPairs>
  <TitlesOfParts>
    <vt:vector size="37" baseType="lpstr">
      <vt:lpstr>Arial</vt:lpstr>
      <vt:lpstr>Calibri</vt:lpstr>
      <vt:lpstr>Cambria</vt:lpstr>
      <vt:lpstr>Wingdings</vt:lpstr>
      <vt:lpstr>Tema sustava Office</vt:lpstr>
      <vt:lpstr>Zračne mase</vt:lpstr>
      <vt:lpstr>Definicija zračne mase</vt:lpstr>
      <vt:lpstr>Definicija zračne mase</vt:lpstr>
      <vt:lpstr>Slojevi atmosfere</vt:lpstr>
      <vt:lpstr>Formiranje zračnih masa</vt:lpstr>
      <vt:lpstr>Definicija  i karakteristike regije nastanka zračnih   masa</vt:lpstr>
      <vt:lpstr>Definicija  i karakteristike regije nastanka zračnih   masa</vt:lpstr>
      <vt:lpstr>Definicija  i karakteristike regije nastanka zračnih   masa</vt:lpstr>
      <vt:lpstr>Topla zračna masa</vt:lpstr>
      <vt:lpstr>Hladna zračna masa</vt:lpstr>
      <vt:lpstr>PowerPoint prezentacija</vt:lpstr>
      <vt:lpstr>Zračne mase koje utječu na Evropu</vt:lpstr>
      <vt:lpstr>Zračne mase koje utječu na GB</vt:lpstr>
      <vt:lpstr>Zračne mase koje utječu na USA</vt:lpstr>
      <vt:lpstr>Fronte</vt:lpstr>
      <vt:lpstr>Fronta</vt:lpstr>
      <vt:lpstr>Fronta</vt:lpstr>
      <vt:lpstr>Fronta</vt:lpstr>
      <vt:lpstr>Fronta</vt:lpstr>
      <vt:lpstr>PowerPoint prezentacija</vt:lpstr>
      <vt:lpstr>Topla fronta</vt:lpstr>
      <vt:lpstr>Topla fronta</vt:lpstr>
      <vt:lpstr>Hladna fronta</vt:lpstr>
      <vt:lpstr>Hladna fronta</vt:lpstr>
      <vt:lpstr>Fronta okluzije</vt:lpstr>
      <vt:lpstr>Fronta okluzije</vt:lpstr>
      <vt:lpstr>Okluzija s osobinom tople (gore) i hladne (dole) fronte </vt:lpstr>
      <vt:lpstr>Stacionarna (kvazistacionarna) fronta</vt:lpstr>
      <vt:lpstr>Olujna crta (neprava/pseudohladna fronta)</vt:lpstr>
      <vt:lpstr>Olujna crta</vt:lpstr>
      <vt:lpstr>O frontama</vt:lpstr>
      <vt:lpstr>Izvori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Aldina</dc:creator>
  <cp:lastModifiedBy>Aldina Burić</cp:lastModifiedBy>
  <cp:revision>26</cp:revision>
  <dcterms:created xsi:type="dcterms:W3CDTF">2014-10-02T16:15:42Z</dcterms:created>
  <dcterms:modified xsi:type="dcterms:W3CDTF">2019-05-07T10:05:35Z</dcterms:modified>
</cp:coreProperties>
</file>