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9" r:id="rId4"/>
    <p:sldId id="260" r:id="rId5"/>
    <p:sldId id="258" r:id="rId6"/>
    <p:sldId id="265" r:id="rId7"/>
    <p:sldId id="259" r:id="rId8"/>
    <p:sldId id="266" r:id="rId9"/>
    <p:sldId id="270" r:id="rId10"/>
    <p:sldId id="271" r:id="rId11"/>
    <p:sldId id="267" r:id="rId12"/>
    <p:sldId id="261" r:id="rId13"/>
    <p:sldId id="263" r:id="rId14"/>
    <p:sldId id="264" r:id="rId15"/>
    <p:sldId id="26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9 w 717"/>
                <a:gd name="T1" fmla="*/ 845 h 845"/>
                <a:gd name="T2" fmla="*/ 719 w 717"/>
                <a:gd name="T3" fmla="*/ 821 h 845"/>
                <a:gd name="T4" fmla="*/ 576 w 717"/>
                <a:gd name="T5" fmla="*/ 605 h 845"/>
                <a:gd name="T6" fmla="*/ 407 w 717"/>
                <a:gd name="T7" fmla="*/ 396 h 845"/>
                <a:gd name="T8" fmla="*/ 22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0 w 717"/>
                <a:gd name="T15" fmla="*/ 198 h 845"/>
                <a:gd name="T16" fmla="*/ 401 w 717"/>
                <a:gd name="T17" fmla="*/ 408 h 845"/>
                <a:gd name="T18" fmla="*/ 570 w 717"/>
                <a:gd name="T19" fmla="*/ 623 h 845"/>
                <a:gd name="T20" fmla="*/ 719 w 717"/>
                <a:gd name="T21" fmla="*/ 845 h 845"/>
                <a:gd name="T22" fmla="*/ 71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8 w 407"/>
                <a:gd name="T1" fmla="*/ 414 h 414"/>
                <a:gd name="T2" fmla="*/ 408 w 407"/>
                <a:gd name="T3" fmla="*/ 396 h 414"/>
                <a:gd name="T4" fmla="*/ 22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7 w 407"/>
                <a:gd name="T13" fmla="*/ 204 h 414"/>
                <a:gd name="T14" fmla="*/ 408 w 407"/>
                <a:gd name="T15" fmla="*/ 414 h 414"/>
                <a:gd name="T16" fmla="*/ 40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8 w 586"/>
                <a:gd name="T1" fmla="*/ 0 h 599"/>
                <a:gd name="T2" fmla="*/ 570 w 586"/>
                <a:gd name="T3" fmla="*/ 0 h 599"/>
                <a:gd name="T4" fmla="*/ 408 w 586"/>
                <a:gd name="T5" fmla="*/ 132 h 599"/>
                <a:gd name="T6" fmla="*/ 25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8 w 586"/>
                <a:gd name="T17" fmla="*/ 282 h 599"/>
                <a:gd name="T18" fmla="*/ 414 w 586"/>
                <a:gd name="T19" fmla="*/ 138 h 599"/>
                <a:gd name="T20" fmla="*/ 588 w 586"/>
                <a:gd name="T21" fmla="*/ 0 h 599"/>
                <a:gd name="T22" fmla="*/ 58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0 w 269"/>
                <a:gd name="T1" fmla="*/ 0 h 252"/>
                <a:gd name="T2" fmla="*/ 25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0 w 269"/>
                <a:gd name="T15" fmla="*/ 0 h 252"/>
                <a:gd name="T16" fmla="*/ 27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823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sr-Latn-RS" noProof="0"/>
              <a:t>Kliknite da biste uredili stil naslova matrice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sr-Latn-RS" noProof="0"/>
              <a:t>Kliknite da biste uredili stil podnaslova matrice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473837-A1D0-464D-89ED-E43503CC91C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9730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07F75-06FA-4119-A738-99E16C669B6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9302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9BF13-B48F-4703-903E-EC0BD27F6AB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5083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D6DAC-17DC-4BF9-9B0F-E50E46F5237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6384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83A2D-44B3-423A-BDC7-5C90C0EEA7B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2381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59569-D6CA-45FD-9286-A92DD28CEE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1526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94C39-FF12-4376-8365-F8BA5F9D3A5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4033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A21A2-B5AF-4ECF-96C1-42A03379CB2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3834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F2351-3739-4545-BBC2-31EB37D152F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800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0780D-1E99-4B3A-A9E5-B1535AD79C2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4816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30E87-FFC4-42E9-8568-2DB4A0FD75B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3111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17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717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717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717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718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718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718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718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  <p:sp>
            <p:nvSpPr>
              <p:cNvPr id="718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r-HR"/>
              </a:p>
            </p:txBody>
          </p:sp>
        </p:grp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9 w 717"/>
                <a:gd name="T1" fmla="*/ 845 h 845"/>
                <a:gd name="T2" fmla="*/ 719 w 717"/>
                <a:gd name="T3" fmla="*/ 821 h 845"/>
                <a:gd name="T4" fmla="*/ 576 w 717"/>
                <a:gd name="T5" fmla="*/ 605 h 845"/>
                <a:gd name="T6" fmla="*/ 407 w 717"/>
                <a:gd name="T7" fmla="*/ 396 h 845"/>
                <a:gd name="T8" fmla="*/ 22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0 w 717"/>
                <a:gd name="T15" fmla="*/ 198 h 845"/>
                <a:gd name="T16" fmla="*/ 401 w 717"/>
                <a:gd name="T17" fmla="*/ 408 h 845"/>
                <a:gd name="T18" fmla="*/ 570 w 717"/>
                <a:gd name="T19" fmla="*/ 623 h 845"/>
                <a:gd name="T20" fmla="*/ 719 w 717"/>
                <a:gd name="T21" fmla="*/ 845 h 845"/>
                <a:gd name="T22" fmla="*/ 71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8 w 407"/>
                <a:gd name="T1" fmla="*/ 414 h 414"/>
                <a:gd name="T2" fmla="*/ 408 w 407"/>
                <a:gd name="T3" fmla="*/ 396 h 414"/>
                <a:gd name="T4" fmla="*/ 22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7 w 407"/>
                <a:gd name="T13" fmla="*/ 204 h 414"/>
                <a:gd name="T14" fmla="*/ 408 w 407"/>
                <a:gd name="T15" fmla="*/ 414 h 414"/>
                <a:gd name="T16" fmla="*/ 40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r-HR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8 w 586"/>
                <a:gd name="T1" fmla="*/ 0 h 599"/>
                <a:gd name="T2" fmla="*/ 570 w 586"/>
                <a:gd name="T3" fmla="*/ 0 h 599"/>
                <a:gd name="T4" fmla="*/ 408 w 586"/>
                <a:gd name="T5" fmla="*/ 132 h 599"/>
                <a:gd name="T6" fmla="*/ 25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8 w 586"/>
                <a:gd name="T17" fmla="*/ 282 h 599"/>
                <a:gd name="T18" fmla="*/ 414 w 586"/>
                <a:gd name="T19" fmla="*/ 138 h 599"/>
                <a:gd name="T20" fmla="*/ 588 w 586"/>
                <a:gd name="T21" fmla="*/ 0 h 599"/>
                <a:gd name="T22" fmla="*/ 58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0 w 269"/>
                <a:gd name="T1" fmla="*/ 0 h 252"/>
                <a:gd name="T2" fmla="*/ 25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0 w 269"/>
                <a:gd name="T15" fmla="*/ 0 h 252"/>
                <a:gd name="T16" fmla="*/ 27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720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Kliknite da biste uredili stil naslova matrice</a:t>
            </a:r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20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21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DC99EE2-3131-44C1-A6C4-013A678C5E1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Kliknite da biste uredili stilove teksta matrice</a:t>
            </a:r>
          </a:p>
          <a:p>
            <a:pPr lvl="1"/>
            <a:r>
              <a:rPr lang="en-US" altLang="sr-Latn-RS"/>
              <a:t>Druga razina</a:t>
            </a:r>
          </a:p>
          <a:p>
            <a:pPr lvl="2"/>
            <a:r>
              <a:rPr lang="en-US" altLang="sr-Latn-RS"/>
              <a:t>Treća razina</a:t>
            </a:r>
          </a:p>
          <a:p>
            <a:pPr lvl="3"/>
            <a:r>
              <a:rPr lang="en-US" altLang="sr-Latn-RS"/>
              <a:t>Četvrta razina</a:t>
            </a:r>
          </a:p>
          <a:p>
            <a:pPr lvl="4"/>
            <a:r>
              <a:rPr lang="en-US" altLang="sr-Latn-RS"/>
              <a:t>Peta razina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/>
              <a:t>Peljarenje</a:t>
            </a:r>
            <a:endParaRPr lang="en-US" altLang="sr-Latn-R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/>
              <a:t>Pomorsko pravo 3.N.</a:t>
            </a:r>
            <a:endParaRPr lang="en-US" altLang="sr-Latn-R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457200"/>
            <a:ext cx="4320000" cy="5863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57200" y="277813"/>
            <a:ext cx="2743200" cy="1139825"/>
          </a:xfrm>
        </p:spPr>
        <p:txBody>
          <a:bodyPr/>
          <a:lstStyle/>
          <a:p>
            <a:pPr algn="l"/>
            <a:r>
              <a:rPr lang="hr-HR" dirty="0"/>
              <a:t>Pilot </a:t>
            </a:r>
            <a:r>
              <a:rPr lang="hr-HR" dirty="0" err="1"/>
              <a:t>card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457200" y="1600200"/>
            <a:ext cx="2971800" cy="4530725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CMA CGM</a:t>
            </a:r>
          </a:p>
          <a:p>
            <a:pPr marL="0" indent="0">
              <a:buNone/>
            </a:pPr>
            <a:r>
              <a:rPr lang="hr-HR" dirty="0" err="1"/>
              <a:t>Centaurus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(</a:t>
            </a:r>
            <a:r>
              <a:rPr lang="hr-HR" dirty="0" err="1"/>
              <a:t>by</a:t>
            </a:r>
            <a:r>
              <a:rPr lang="hr-HR"/>
              <a:t> </a:t>
            </a:r>
            <a:br>
              <a:rPr lang="hr-HR"/>
            </a:br>
            <a:r>
              <a:rPr lang="hr-HR"/>
              <a:t>Lovro Čović)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8129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Obaveze peljara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za cijelo vrijeme </a:t>
            </a:r>
            <a:r>
              <a:rPr lang="hr-HR" sz="2800" dirty="0" err="1"/>
              <a:t>peljarenja</a:t>
            </a:r>
            <a:r>
              <a:rPr lang="hr-HR" sz="2800" dirty="0"/>
              <a:t> ne smiju napuštati zapovjednički most</a:t>
            </a:r>
          </a:p>
          <a:p>
            <a:r>
              <a:rPr lang="hr-HR" sz="2800" dirty="0"/>
              <a:t>ukoliko nije udovoljeno administrativnim ili sigurnosnim uvjetima na brodu, peljari su dužni odbiti </a:t>
            </a:r>
            <a:r>
              <a:rPr lang="hr-HR" sz="2800" dirty="0" err="1"/>
              <a:t>peljarenje</a:t>
            </a:r>
            <a:endParaRPr lang="hr-HR" sz="2800" dirty="0"/>
          </a:p>
          <a:p>
            <a:r>
              <a:rPr lang="hr-HR" sz="2800" dirty="0"/>
              <a:t>o tome, kao i o početku i završetku </a:t>
            </a:r>
            <a:r>
              <a:rPr lang="hr-HR" sz="2800" dirty="0" err="1"/>
              <a:t>peljarenja</a:t>
            </a:r>
            <a:r>
              <a:rPr lang="hr-HR" sz="2800" dirty="0"/>
              <a:t>, izvješćuju lučku kapetaniju.</a:t>
            </a:r>
          </a:p>
        </p:txBody>
      </p:sp>
    </p:spTree>
    <p:extLst>
      <p:ext uri="{BB962C8B-B14F-4D97-AF65-F5344CB8AC3E}">
        <p14:creationId xmlns:p14="http://schemas.microsoft.com/office/powerpoint/2010/main" val="127574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Odgovornost peljara i zapovjednika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921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 err="1"/>
              <a:t>Peljarenje</a:t>
            </a:r>
            <a:r>
              <a:rPr lang="hr-HR" altLang="sr-Latn-RS" dirty="0"/>
              <a:t> plovnog objekta,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bez obzira je li obvezno ili nije,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b="1" dirty="0"/>
              <a:t>ne oslobađa zapovjednika broda dužnosti upravljanja</a:t>
            </a:r>
            <a:r>
              <a:rPr lang="hr-HR" altLang="sr-Latn-RS" dirty="0"/>
              <a:t> plovidbom i manevriranjem plovnim objektom te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dirty="0"/>
              <a:t>odgovornosti koje iz toga nastaju. </a:t>
            </a:r>
            <a:endParaRPr lang="en-US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Odgovornost peljara i zapovjednika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u="sng" dirty="0"/>
              <a:t>Brodar</a:t>
            </a:r>
            <a:r>
              <a:rPr lang="hr-HR" altLang="sr-Latn-RS" dirty="0"/>
              <a:t> plovnog objekta koji se koristi uslugama peljara </a:t>
            </a:r>
          </a:p>
          <a:p>
            <a:r>
              <a:rPr lang="hr-HR" altLang="sr-Latn-RS" u="sng" dirty="0"/>
              <a:t>odgovara za radnje i propuste peljara</a:t>
            </a:r>
            <a:r>
              <a:rPr lang="hr-HR" altLang="sr-Latn-RS" dirty="0"/>
              <a:t> </a:t>
            </a:r>
          </a:p>
          <a:p>
            <a:r>
              <a:rPr lang="hr-HR" altLang="sr-Latn-RS" dirty="0"/>
              <a:t>jednako kao i za radnje i propuste člana posade svog broda. </a:t>
            </a:r>
            <a:endParaRPr lang="hr-HR" altLang="sr-Latn-RS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065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Odgovornost peljara i zapovjednika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dirty="0"/>
              <a:t>Funkcija peljara je savjetodavna, ali!!!! </a:t>
            </a:r>
            <a:r>
              <a:rPr lang="hr-HR" altLang="sr-Latn-RS" dirty="0">
                <a:sym typeface="Wingdings" panose="05000000000000000000" pitchFamily="2" charset="2"/>
              </a:rPr>
              <a:t> </a:t>
            </a:r>
            <a:r>
              <a:rPr lang="hr-HR" altLang="sr-Latn-RS" dirty="0"/>
              <a:t> </a:t>
            </a:r>
          </a:p>
          <a:p>
            <a:pPr lvl="1"/>
            <a:r>
              <a:rPr lang="hr-HR" altLang="sr-Latn-RS" dirty="0"/>
              <a:t>peljari uvijek osobe s dugim plovidbenim iskustvom koji </a:t>
            </a:r>
          </a:p>
          <a:p>
            <a:pPr lvl="1"/>
            <a:r>
              <a:rPr lang="hr-HR" altLang="sr-Latn-RS" dirty="0"/>
              <a:t>jako dobro poznaju uvjete plovidbe na području u kojem obavljaju svoju službu.</a:t>
            </a:r>
            <a:r>
              <a:rPr lang="en-US" altLang="sr-Latn-RS" dirty="0"/>
              <a:t>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595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Ponavljanje gradiva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z="2800" dirty="0"/>
              <a:t>Koja je definicija </a:t>
            </a:r>
            <a:r>
              <a:rPr lang="hr-HR" sz="2800" dirty="0" err="1"/>
              <a:t>peljarenja</a:t>
            </a:r>
            <a:r>
              <a:rPr lang="hr-HR" sz="2800" dirty="0"/>
              <a:t>?</a:t>
            </a:r>
          </a:p>
          <a:p>
            <a:pPr lvl="0"/>
            <a:r>
              <a:rPr lang="hr-HR" sz="2800" dirty="0"/>
              <a:t>Koje vrste </a:t>
            </a:r>
            <a:r>
              <a:rPr lang="hr-HR" sz="2800" dirty="0" err="1"/>
              <a:t>peljarenja</a:t>
            </a:r>
            <a:r>
              <a:rPr lang="hr-HR" sz="2800" dirty="0"/>
              <a:t> razlikujemo?</a:t>
            </a:r>
          </a:p>
          <a:p>
            <a:pPr lvl="0"/>
            <a:r>
              <a:rPr lang="hr-HR" sz="2800" dirty="0"/>
              <a:t>Koje su dužnosti zapovjednika?</a:t>
            </a:r>
          </a:p>
          <a:p>
            <a:pPr lvl="0"/>
            <a:r>
              <a:rPr lang="hr-HR" sz="2800" dirty="0"/>
              <a:t>Koje su dužnosti peljara?</a:t>
            </a:r>
          </a:p>
          <a:p>
            <a:pPr lvl="0"/>
            <a:r>
              <a:rPr lang="hr-HR" sz="2800" dirty="0"/>
              <a:t>Usporedite odgovornost zapovjednika broda (brodara) i odgovornosti peljara!</a:t>
            </a:r>
          </a:p>
          <a:p>
            <a:pPr lvl="0"/>
            <a:endParaRPr lang="hr-HR" sz="2800" dirty="0"/>
          </a:p>
          <a:p>
            <a:pPr lvl="0"/>
            <a:r>
              <a:rPr lang="hr-HR" sz="2800" dirty="0"/>
              <a:t>Domaći rad: prepisati gradivo i prevesti izraze na Pilot </a:t>
            </a:r>
            <a:r>
              <a:rPr lang="hr-HR" sz="2800"/>
              <a:t>card</a:t>
            </a:r>
            <a:endParaRPr lang="hr-HR" sz="2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037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b="1" dirty="0" err="1"/>
              <a:t>Peljarenje</a:t>
            </a:r>
            <a:r>
              <a:rPr lang="hr-HR" altLang="sr-Latn-RS" b="1" dirty="0"/>
              <a:t> ili pilotaža</a:t>
            </a:r>
            <a:r>
              <a:rPr lang="en-US" altLang="sr-Latn-RS" dirty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z="2800" u="sng" dirty="0"/>
              <a:t>postupak vođenja plovnog objekta i </a:t>
            </a:r>
          </a:p>
          <a:p>
            <a:pPr eaLnBrk="1" hangingPunct="1">
              <a:defRPr/>
            </a:pPr>
            <a:r>
              <a:rPr lang="hr-HR" altLang="sr-Latn-RS" sz="2800" u="sng" dirty="0"/>
              <a:t>davanje stručnih savjeta zapovjedniku plovnog objekta</a:t>
            </a:r>
            <a:r>
              <a:rPr lang="hr-HR" altLang="sr-Latn-RS" sz="2800" dirty="0"/>
              <a:t>, </a:t>
            </a:r>
          </a:p>
          <a:p>
            <a:pPr eaLnBrk="1" hangingPunct="1">
              <a:defRPr/>
            </a:pPr>
            <a:r>
              <a:rPr lang="hr-HR" altLang="sr-Latn-RS" sz="2800" u="sng" dirty="0"/>
              <a:t>radi sigurne plovidbe </a:t>
            </a:r>
          </a:p>
          <a:p>
            <a:pPr eaLnBrk="1" hangingPunct="1">
              <a:defRPr/>
            </a:pPr>
            <a:r>
              <a:rPr lang="hr-HR" altLang="sr-Latn-RS" sz="2800" u="sng" dirty="0"/>
              <a:t>u lukama, tjesnacima </a:t>
            </a:r>
          </a:p>
          <a:p>
            <a:pPr eaLnBrk="1" hangingPunct="1">
              <a:defRPr/>
            </a:pPr>
            <a:r>
              <a:rPr lang="hr-HR" altLang="sr-Latn-RS" sz="2800" u="sng" dirty="0"/>
              <a:t>i drugim područjima unutarnjih morskih voda i teritorijalnog mora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Peljar ili pilot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z="2800" u="sng" dirty="0"/>
              <a:t>stručna osoba koja je za djelatnost </a:t>
            </a:r>
            <a:r>
              <a:rPr lang="hr-HR" altLang="sr-Latn-RS" sz="2800" u="sng" dirty="0" err="1"/>
              <a:t>peljarenja</a:t>
            </a:r>
            <a:r>
              <a:rPr lang="hr-HR" altLang="sr-Latn-RS" sz="2800" u="sng" dirty="0"/>
              <a:t> položila poseban ispit </a:t>
            </a:r>
          </a:p>
          <a:p>
            <a:pPr eaLnBrk="1" hangingPunct="1">
              <a:defRPr/>
            </a:pPr>
            <a:endParaRPr lang="hr-HR" altLang="sr-Latn-RS" sz="2800" dirty="0"/>
          </a:p>
          <a:p>
            <a:pPr eaLnBrk="1" hangingPunct="1">
              <a:defRPr/>
            </a:pPr>
            <a:r>
              <a:rPr lang="hr-HR" altLang="sr-Latn-RS" sz="2800" dirty="0"/>
              <a:t>Poslove </a:t>
            </a:r>
            <a:r>
              <a:rPr lang="hr-HR" altLang="sr-Latn-RS" sz="2800" dirty="0" err="1"/>
              <a:t>peljarenja</a:t>
            </a:r>
            <a:r>
              <a:rPr lang="hr-HR" altLang="sr-Latn-RS" sz="2800" dirty="0"/>
              <a:t> </a:t>
            </a:r>
            <a:r>
              <a:rPr lang="hr-HR" altLang="sr-Latn-RS" sz="2800" u="sng" dirty="0"/>
              <a:t>u unutarnjim morskim vodama i u teritorijalnom moru Republike Hrvatske ne mogu obavljati strane pravne osobe</a:t>
            </a:r>
            <a:r>
              <a:rPr lang="en-US" altLang="sr-Latn-RS" sz="2800" dirty="0"/>
              <a:t> </a:t>
            </a:r>
            <a:r>
              <a:rPr lang="hr-HR" altLang="sr-Latn-RS" sz="2800" dirty="0"/>
              <a:t>(osim s posebnim odobrenjem Ministarstva)</a:t>
            </a:r>
            <a:endParaRPr lang="en-US" altLang="sr-Latn-RS" sz="2800" dirty="0"/>
          </a:p>
          <a:p>
            <a:pPr eaLnBrk="1" hangingPunct="1">
              <a:defRPr/>
            </a:pPr>
            <a:endParaRPr lang="hr-HR" altLang="sr-Latn-RS" sz="2800" u="sng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997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/>
              <a:t>Peljari - peljarenje</a:t>
            </a:r>
            <a:endParaRPr lang="en-US" altLang="sr-Latn-R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/>
              <a:t>Trgovačka društva koja za obavljanje ovih poslova dobiju odobrenje Ministarstva. </a:t>
            </a:r>
          </a:p>
          <a:p>
            <a:pPr eaLnBrk="1" hangingPunct="1">
              <a:defRPr/>
            </a:pPr>
            <a:r>
              <a:rPr lang="hr-HR" altLang="sr-Latn-RS" dirty="0" err="1"/>
              <a:t>Peljarenjem</a:t>
            </a:r>
            <a:r>
              <a:rPr lang="hr-HR" altLang="sr-Latn-RS" dirty="0"/>
              <a:t> se može koristiti svaki plovni objekt uz jednake uvjete. </a:t>
            </a:r>
          </a:p>
          <a:p>
            <a:pPr eaLnBrk="1" hangingPunct="1">
              <a:defRPr/>
            </a:pPr>
            <a:endParaRPr lang="hr-HR" altLang="sr-Latn-R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hr-HR" altLang="sr-Latn-RS" dirty="0"/>
          </a:p>
          <a:p>
            <a:pPr eaLnBrk="1" hangingPunct="1">
              <a:defRPr/>
            </a:pPr>
            <a:endParaRPr lang="hr-HR" altLang="sr-Latn-RS" dirty="0"/>
          </a:p>
          <a:p>
            <a:pPr eaLnBrk="1" hangingPunct="1">
              <a:defRPr/>
            </a:pPr>
            <a:endParaRPr lang="hr-HR" altLang="sr-Latn-RS" dirty="0"/>
          </a:p>
          <a:p>
            <a:pPr eaLnBrk="1" hangingPunct="1">
              <a:defRPr/>
            </a:pPr>
            <a:endParaRPr lang="hr-HR" altLang="sr-Latn-RS" dirty="0"/>
          </a:p>
          <a:p>
            <a:pPr eaLnBrk="1" hangingPunct="1">
              <a:defRPr/>
            </a:pPr>
            <a:endParaRPr lang="en-US" altLang="sr-Latn-RS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448175"/>
            <a:ext cx="5124450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/>
              <a:t>Lučko i obalno peljarenje</a:t>
            </a:r>
            <a:endParaRPr lang="en-US" altLang="sr-Latn-R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800" dirty="0"/>
              <a:t>Lučko </a:t>
            </a:r>
            <a:r>
              <a:rPr lang="hr-HR" altLang="sr-Latn-RS" sz="2800" dirty="0" err="1"/>
              <a:t>peljarenje</a:t>
            </a:r>
            <a:r>
              <a:rPr lang="hr-HR" altLang="sr-Latn-RS" sz="28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800" dirty="0"/>
              <a:t>u području luke do određene granice.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hr-HR" altLang="sr-Latn-RS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800" dirty="0"/>
              <a:t>Obalno </a:t>
            </a:r>
            <a:r>
              <a:rPr lang="hr-HR" altLang="sr-Latn-RS" sz="2800" dirty="0" err="1"/>
              <a:t>peljarenje</a:t>
            </a:r>
            <a:r>
              <a:rPr lang="hr-HR" altLang="sr-Latn-RS" sz="28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800" dirty="0"/>
              <a:t>u dijelu unutarnjih morskih voda i teritorijalnog mora.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z="4000" dirty="0"/>
              <a:t>Obavezno ili dobrovoljno </a:t>
            </a:r>
            <a:r>
              <a:rPr lang="hr-HR" altLang="sr-Latn-RS" sz="4000" dirty="0" err="1"/>
              <a:t>peljarenje</a:t>
            </a:r>
            <a:endParaRPr lang="en-US" altLang="sr-Latn-R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800" dirty="0"/>
              <a:t>Obveznom </a:t>
            </a:r>
            <a:r>
              <a:rPr lang="hr-HR" altLang="sr-Latn-RS" sz="2800" dirty="0" err="1"/>
              <a:t>peljarenju</a:t>
            </a:r>
            <a:r>
              <a:rPr lang="hr-HR" altLang="sr-Latn-RS" sz="2800" dirty="0"/>
              <a:t> ne podliježu: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hrvatski ratni i javni brodovi, </a:t>
            </a:r>
            <a:br>
              <a:rPr lang="hr-HR" altLang="sr-Latn-RS" sz="2800" dirty="0"/>
            </a:br>
            <a:r>
              <a:rPr lang="hr-HR" altLang="sr-Latn-RS" sz="2800" dirty="0"/>
              <a:t>brodovi koji služe za održavanje plovnih putova i objekata sigurnosti plovidbe na tim putovima, </a:t>
            </a:r>
            <a:br>
              <a:rPr lang="hr-HR" altLang="sr-Latn-RS" sz="2800" dirty="0"/>
            </a:br>
            <a:r>
              <a:rPr lang="hr-HR" altLang="sr-Latn-RS" sz="2800" dirty="0" err="1"/>
              <a:t>vodonosci</a:t>
            </a:r>
            <a:r>
              <a:rPr lang="hr-HR" altLang="sr-Latn-RS" sz="2800" dirty="0"/>
              <a:t>, </a:t>
            </a:r>
            <a:br>
              <a:rPr lang="hr-HR" altLang="sr-Latn-RS" sz="2800" dirty="0"/>
            </a:br>
            <a:r>
              <a:rPr lang="hr-HR" altLang="sr-Latn-RS" sz="2800" dirty="0"/>
              <a:t>hrvatski putnički brodovi koji plove na redovnoj liniji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brodovi sa GT&lt;500,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jahte sa GT&lt;1000</a:t>
            </a:r>
            <a:r>
              <a:rPr lang="en-US" altLang="sr-Latn-RS" sz="2800" dirty="0"/>
              <a:t> </a:t>
            </a:r>
            <a:r>
              <a:rPr lang="hr-HR" altLang="sr-Latn-RS" sz="2800" dirty="0"/>
              <a:t>(u ML GT&lt;500).</a:t>
            </a: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20079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z="4000" b="1" dirty="0"/>
              <a:t>Obaveze zapovjednika</a:t>
            </a:r>
            <a:endParaRPr lang="en-US" altLang="sr-Latn-R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prije dolaska u područje </a:t>
            </a:r>
            <a:r>
              <a:rPr lang="hr-HR" altLang="sr-Latn-RS" sz="2800" dirty="0" err="1"/>
              <a:t>peljarenja</a:t>
            </a:r>
            <a:r>
              <a:rPr lang="hr-HR" altLang="sr-Latn-RS" sz="2800" dirty="0"/>
              <a:t> zapovjednik broda dužan je </a:t>
            </a:r>
            <a:r>
              <a:rPr lang="hr-HR" altLang="sr-Latn-RS" sz="2800" u="sng" dirty="0"/>
              <a:t>na vrijeme najaviti svoj dolazak</a:t>
            </a:r>
            <a:r>
              <a:rPr lang="hr-HR" altLang="sr-Latn-RS" sz="2800" dirty="0"/>
              <a:t> i od lučkih vlasti zatražiti usluge </a:t>
            </a:r>
            <a:r>
              <a:rPr lang="hr-HR" altLang="sr-Latn-RS" sz="2800" dirty="0" err="1"/>
              <a:t>peljarenja</a:t>
            </a:r>
            <a:r>
              <a:rPr lang="en-US" altLang="sr-Latn-RS" sz="2800" dirty="0"/>
              <a:t> </a:t>
            </a:r>
            <a:endParaRPr lang="hr-HR" altLang="sr-Latn-R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peljaru treba </a:t>
            </a:r>
            <a:r>
              <a:rPr lang="hr-HR" altLang="sr-Latn-RS" sz="2800" u="sng" dirty="0"/>
              <a:t>na vrijeme dostaviti peljarsku kartu (pilot </a:t>
            </a:r>
            <a:r>
              <a:rPr lang="hr-HR" altLang="sr-Latn-RS" sz="2800" u="sng" dirty="0" err="1"/>
              <a:t>card</a:t>
            </a:r>
            <a:r>
              <a:rPr lang="hr-HR" altLang="sr-Latn-RS" sz="2800" u="sng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/>
              <a:t>zapovjednik mora </a:t>
            </a:r>
            <a:r>
              <a:rPr lang="hr-HR" altLang="sr-Latn-RS" sz="2800" u="sng" dirty="0"/>
              <a:t>pripremiti opremu za ukrcaj peljara na brod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r-HR" altLang="sr-Latn-RS" dirty="0"/>
              <a:t>ljestve (</a:t>
            </a:r>
            <a:r>
              <a:rPr lang="hr-HR" altLang="sr-Latn-RS" dirty="0" err="1"/>
              <a:t>jakobice</a:t>
            </a:r>
            <a:r>
              <a:rPr lang="hr-HR" altLang="sr-Latn-RS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r-HR" altLang="sr-Latn-RS" dirty="0"/>
              <a:t>rasvjeta…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6178903" cy="48960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388" y="525900"/>
            <a:ext cx="6431701" cy="5256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1067414"/>
            <a:ext cx="6320373" cy="52200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3802" y="1572928"/>
            <a:ext cx="6662001" cy="52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91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8"/>
            <a:ext cx="9144000" cy="646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69924"/>
      </p:ext>
    </p:extLst>
  </p:cSld>
  <p:clrMapOvr>
    <a:masterClrMapping/>
  </p:clrMapOvr>
</p:sld>
</file>

<file path=ppt/theme/theme1.xml><?xml version="1.0" encoding="utf-8"?>
<a:theme xmlns:a="http://schemas.openxmlformats.org/drawingml/2006/main" name="Globus">
  <a:themeElements>
    <a:clrScheme name="Globus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u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lobus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87</TotalTime>
  <Words>371</Words>
  <Application>Microsoft Office PowerPoint</Application>
  <PresentationFormat>Prikaz na zaslonu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9" baseType="lpstr">
      <vt:lpstr>Arial</vt:lpstr>
      <vt:lpstr>Verdana</vt:lpstr>
      <vt:lpstr>Wingdings</vt:lpstr>
      <vt:lpstr>Globus</vt:lpstr>
      <vt:lpstr>Peljarenje</vt:lpstr>
      <vt:lpstr>Peljarenje ili pilotaža </vt:lpstr>
      <vt:lpstr>Peljar ili pilot</vt:lpstr>
      <vt:lpstr>Peljari - peljarenje</vt:lpstr>
      <vt:lpstr>Lučko i obalno peljarenje</vt:lpstr>
      <vt:lpstr>Obavezno ili dobrovoljno peljarenje</vt:lpstr>
      <vt:lpstr>Obaveze zapovjednika</vt:lpstr>
      <vt:lpstr>PowerPoint prezentacija</vt:lpstr>
      <vt:lpstr>PowerPoint prezentacija</vt:lpstr>
      <vt:lpstr>Pilot card</vt:lpstr>
      <vt:lpstr>Obaveze peljara</vt:lpstr>
      <vt:lpstr>Odgovornost peljara i zapovjednika</vt:lpstr>
      <vt:lpstr>Odgovornost peljara i zapovjednika</vt:lpstr>
      <vt:lpstr>Odgovornost peljara i zapovjednika</vt:lpstr>
      <vt:lpstr>Ponavljanje gradiva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Aldina</dc:creator>
  <cp:lastModifiedBy>Aldina Buric</cp:lastModifiedBy>
  <cp:revision>10</cp:revision>
  <cp:lastPrinted>1601-01-01T00:00:00Z</cp:lastPrinted>
  <dcterms:created xsi:type="dcterms:W3CDTF">1601-01-01T00:00:00Z</dcterms:created>
  <dcterms:modified xsi:type="dcterms:W3CDTF">2017-01-23T07:35:34Z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